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66" r:id="rId2"/>
    <p:sldId id="268" r:id="rId3"/>
    <p:sldId id="386" r:id="rId4"/>
    <p:sldId id="385" r:id="rId5"/>
    <p:sldId id="284" r:id="rId6"/>
    <p:sldId id="365" r:id="rId7"/>
    <p:sldId id="297" r:id="rId8"/>
    <p:sldId id="406" r:id="rId9"/>
    <p:sldId id="304" r:id="rId10"/>
    <p:sldId id="305" r:id="rId11"/>
    <p:sldId id="306" r:id="rId12"/>
    <p:sldId id="352" r:id="rId13"/>
    <p:sldId id="399" r:id="rId14"/>
    <p:sldId id="309" r:id="rId15"/>
    <p:sldId id="310" r:id="rId16"/>
    <p:sldId id="400" r:id="rId17"/>
    <p:sldId id="391" r:id="rId18"/>
    <p:sldId id="313" r:id="rId19"/>
    <p:sldId id="314" r:id="rId20"/>
    <p:sldId id="315" r:id="rId21"/>
    <p:sldId id="387" r:id="rId22"/>
    <p:sldId id="389" r:id="rId23"/>
    <p:sldId id="411" r:id="rId24"/>
    <p:sldId id="396" r:id="rId25"/>
    <p:sldId id="402" r:id="rId26"/>
    <p:sldId id="397" r:id="rId27"/>
    <p:sldId id="398" r:id="rId28"/>
    <p:sldId id="380" r:id="rId29"/>
    <p:sldId id="392" r:id="rId30"/>
    <p:sldId id="393" r:id="rId31"/>
    <p:sldId id="395" r:id="rId32"/>
    <p:sldId id="390" r:id="rId33"/>
    <p:sldId id="404" r:id="rId34"/>
    <p:sldId id="405" r:id="rId35"/>
    <p:sldId id="408" r:id="rId36"/>
    <p:sldId id="409" r:id="rId37"/>
    <p:sldId id="410" r:id="rId38"/>
    <p:sldId id="401" r:id="rId39"/>
    <p:sldId id="366" r:id="rId40"/>
    <p:sldId id="274" r:id="rId41"/>
    <p:sldId id="341" r:id="rId42"/>
    <p:sldId id="358" r:id="rId43"/>
    <p:sldId id="359" r:id="rId44"/>
    <p:sldId id="269" r:id="rId45"/>
  </p:sldIdLst>
  <p:sldSz cx="9906000" cy="6858000" type="A4"/>
  <p:notesSz cx="6858000" cy="9144000"/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orient="horz" pos="774" userDrawn="1">
          <p15:clr>
            <a:srgbClr val="A4A3A4"/>
          </p15:clr>
        </p15:guide>
        <p15:guide id="4" orient="horz" pos="3974" userDrawn="1">
          <p15:clr>
            <a:srgbClr val="A4A3A4"/>
          </p15:clr>
        </p15:guide>
        <p15:guide id="5" orient="horz" pos="1164" userDrawn="1">
          <p15:clr>
            <a:srgbClr val="A4A3A4"/>
          </p15:clr>
        </p15:guide>
        <p15:guide id="6" pos="3120" userDrawn="1">
          <p15:clr>
            <a:srgbClr val="A4A3A4"/>
          </p15:clr>
        </p15:guide>
        <p15:guide id="7" pos="308" userDrawn="1">
          <p15:clr>
            <a:srgbClr val="A4A3A4"/>
          </p15:clr>
        </p15:guide>
        <p15:guide id="8" pos="5388" userDrawn="1">
          <p15:clr>
            <a:srgbClr val="A4A3A4"/>
          </p15:clr>
        </p15:guide>
        <p15:guide id="9" orient="horz" pos="14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7F83"/>
    <a:srgbClr val="A8DCA8"/>
    <a:srgbClr val="98B4CD"/>
    <a:srgbClr val="002060"/>
    <a:srgbClr val="666668"/>
    <a:srgbClr val="0579CD"/>
    <a:srgbClr val="C4484D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714" autoAdjust="0"/>
  </p:normalViewPr>
  <p:slideViewPr>
    <p:cSldViewPr showGuides="1">
      <p:cViewPr varScale="1">
        <p:scale>
          <a:sx n="111" d="100"/>
          <a:sy n="111" d="100"/>
        </p:scale>
        <p:origin x="1194" y="114"/>
      </p:cViewPr>
      <p:guideLst>
        <p:guide orient="horz" pos="2160"/>
        <p:guide orient="horz" pos="774"/>
        <p:guide orient="horz" pos="3974"/>
        <p:guide orient="horz" pos="1164"/>
        <p:guide pos="3120"/>
        <p:guide pos="308"/>
        <p:guide pos="5388"/>
        <p:guide orient="horz" pos="14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82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40" b="1" i="0" u="none" strike="noStrike" kern="1200" baseline="0">
                <a:solidFill>
                  <a:schemeClr val="tx2"/>
                </a:solidFill>
                <a:latin typeface="+mn-lt"/>
                <a:ea typeface="맑은 고딕" panose="020B0503020000020004" pitchFamily="50" charset="-127"/>
                <a:cs typeface="+mn-cs"/>
              </a:defRPr>
            </a:pPr>
            <a:r>
              <a:rPr lang="ko-KR"/>
              <a:t>국내 고객사 중복제거 백업 적용 결과</a:t>
            </a:r>
          </a:p>
        </c:rich>
      </c:tx>
      <c:layout>
        <c:manualLayout>
          <c:xMode val="edge"/>
          <c:yMode val="edge"/>
          <c:x val="0.28492869640651974"/>
          <c:y val="2.43442607060465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40" b="1" i="0" u="none" strike="noStrike" kern="1200" baseline="0">
              <a:solidFill>
                <a:schemeClr val="tx2"/>
              </a:solidFill>
              <a:latin typeface="+mn-lt"/>
              <a:ea typeface="맑은 고딕" panose="020B0503020000020004" pitchFamily="50" charset="-127"/>
              <a:cs typeface="+mn-cs"/>
            </a:defRPr>
          </a:pPr>
          <a:endParaRPr lang="ko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Data Size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42"/>
              <c:layout>
                <c:manualLayout>
                  <c:x val="-6.7113939637962805E-2"/>
                  <c:y val="-4.3589668113915667E-2"/>
                </c:manualLayout>
              </c:layout>
              <c:tx>
                <c:rich>
                  <a:bodyPr/>
                  <a:lstStyle/>
                  <a:p>
                    <a:r>
                      <a:rPr lang="ko-KR" altLang="en-US"/>
                      <a:t>백업 데이터 크기</a:t>
                    </a:r>
                    <a:r>
                      <a:rPr lang="en-US" altLang="ko-KR"/>
                      <a:t>,  218.38 TB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992-4CA5-B8BF-8ED9843FFE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2"/>
                    </a:solidFill>
                    <a:latin typeface="+mn-lt"/>
                    <a:ea typeface="맑은 고딕" panose="020B0503020000020004" pitchFamily="50" charset="-127"/>
                    <a:cs typeface="+mn-cs"/>
                  </a:defRPr>
                </a:pPr>
                <a:endParaRPr lang="ko-K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Sheet1!$A$2:$A$44</c:f>
              <c:numCache>
                <c:formatCode>[$-409]d"-"mmm;@</c:formatCode>
                <c:ptCount val="43"/>
                <c:pt idx="0">
                  <c:v>41010</c:v>
                </c:pt>
                <c:pt idx="1">
                  <c:v>41011</c:v>
                </c:pt>
                <c:pt idx="2">
                  <c:v>41012</c:v>
                </c:pt>
                <c:pt idx="3">
                  <c:v>41013</c:v>
                </c:pt>
                <c:pt idx="4">
                  <c:v>41014</c:v>
                </c:pt>
                <c:pt idx="5">
                  <c:v>41015</c:v>
                </c:pt>
                <c:pt idx="6">
                  <c:v>41016</c:v>
                </c:pt>
                <c:pt idx="7">
                  <c:v>41017</c:v>
                </c:pt>
                <c:pt idx="8">
                  <c:v>41018</c:v>
                </c:pt>
                <c:pt idx="9">
                  <c:v>41019</c:v>
                </c:pt>
                <c:pt idx="10">
                  <c:v>41020</c:v>
                </c:pt>
                <c:pt idx="11">
                  <c:v>41021</c:v>
                </c:pt>
                <c:pt idx="12">
                  <c:v>41022</c:v>
                </c:pt>
                <c:pt idx="13">
                  <c:v>41023</c:v>
                </c:pt>
                <c:pt idx="14">
                  <c:v>41024</c:v>
                </c:pt>
                <c:pt idx="15">
                  <c:v>41025</c:v>
                </c:pt>
                <c:pt idx="16">
                  <c:v>41026</c:v>
                </c:pt>
                <c:pt idx="17">
                  <c:v>41027</c:v>
                </c:pt>
                <c:pt idx="18">
                  <c:v>41028</c:v>
                </c:pt>
                <c:pt idx="19">
                  <c:v>41029</c:v>
                </c:pt>
                <c:pt idx="20">
                  <c:v>41030</c:v>
                </c:pt>
                <c:pt idx="21">
                  <c:v>41031</c:v>
                </c:pt>
                <c:pt idx="22">
                  <c:v>41032</c:v>
                </c:pt>
                <c:pt idx="23">
                  <c:v>41033</c:v>
                </c:pt>
                <c:pt idx="24">
                  <c:v>41034</c:v>
                </c:pt>
                <c:pt idx="25">
                  <c:v>41035</c:v>
                </c:pt>
                <c:pt idx="26">
                  <c:v>41036</c:v>
                </c:pt>
                <c:pt idx="27">
                  <c:v>41037</c:v>
                </c:pt>
                <c:pt idx="28">
                  <c:v>41038</c:v>
                </c:pt>
                <c:pt idx="29">
                  <c:v>41039</c:v>
                </c:pt>
                <c:pt idx="30">
                  <c:v>41040</c:v>
                </c:pt>
                <c:pt idx="31">
                  <c:v>41041</c:v>
                </c:pt>
                <c:pt idx="32">
                  <c:v>41042</c:v>
                </c:pt>
                <c:pt idx="33">
                  <c:v>41043</c:v>
                </c:pt>
                <c:pt idx="34">
                  <c:v>41044</c:v>
                </c:pt>
                <c:pt idx="35">
                  <c:v>41045</c:v>
                </c:pt>
                <c:pt idx="36">
                  <c:v>41046</c:v>
                </c:pt>
                <c:pt idx="37">
                  <c:v>41047</c:v>
                </c:pt>
                <c:pt idx="38">
                  <c:v>41048</c:v>
                </c:pt>
                <c:pt idx="39">
                  <c:v>41049</c:v>
                </c:pt>
                <c:pt idx="40">
                  <c:v>41050</c:v>
                </c:pt>
                <c:pt idx="41">
                  <c:v>41051</c:v>
                </c:pt>
                <c:pt idx="42">
                  <c:v>41052</c:v>
                </c:pt>
              </c:numCache>
            </c:numRef>
          </c:cat>
          <c:val>
            <c:numRef>
              <c:f>Sheet1!$B$2:$B$44</c:f>
              <c:numCache>
                <c:formatCode>_-* #,##0.00_-;\-* #,##0.00_-;_-* "-"_-;_-@_-</c:formatCode>
                <c:ptCount val="43"/>
                <c:pt idx="0">
                  <c:v>0.38149027824401854</c:v>
                </c:pt>
                <c:pt idx="1">
                  <c:v>3.5345233440399166</c:v>
                </c:pt>
                <c:pt idx="2">
                  <c:v>4.8232747840881345</c:v>
                </c:pt>
                <c:pt idx="3">
                  <c:v>6.680767917633057</c:v>
                </c:pt>
                <c:pt idx="4">
                  <c:v>6.6831422996520997</c:v>
                </c:pt>
                <c:pt idx="5">
                  <c:v>7.6394833183288577</c:v>
                </c:pt>
                <c:pt idx="6">
                  <c:v>9.4180617618560785</c:v>
                </c:pt>
                <c:pt idx="7">
                  <c:v>12.332834177017212</c:v>
                </c:pt>
                <c:pt idx="8">
                  <c:v>17.483801927566528</c:v>
                </c:pt>
                <c:pt idx="9">
                  <c:v>20.451943998336791</c:v>
                </c:pt>
                <c:pt idx="10">
                  <c:v>27.178889923095703</c:v>
                </c:pt>
                <c:pt idx="11">
                  <c:v>29.225972957611084</c:v>
                </c:pt>
                <c:pt idx="12">
                  <c:v>32.793492889404298</c:v>
                </c:pt>
                <c:pt idx="13">
                  <c:v>38.924437475204471</c:v>
                </c:pt>
                <c:pt idx="14">
                  <c:v>43.905666685104379</c:v>
                </c:pt>
                <c:pt idx="15">
                  <c:v>50.511364946365362</c:v>
                </c:pt>
                <c:pt idx="16">
                  <c:v>54.483218030929571</c:v>
                </c:pt>
                <c:pt idx="17">
                  <c:v>67.757897558212292</c:v>
                </c:pt>
                <c:pt idx="18">
                  <c:v>73.30460198402406</c:v>
                </c:pt>
                <c:pt idx="19">
                  <c:v>77.702846240997332</c:v>
                </c:pt>
                <c:pt idx="20">
                  <c:v>84.339236583709734</c:v>
                </c:pt>
                <c:pt idx="21">
                  <c:v>91.109169759750372</c:v>
                </c:pt>
                <c:pt idx="22">
                  <c:v>98.399888811111452</c:v>
                </c:pt>
                <c:pt idx="23">
                  <c:v>104.52066494941712</c:v>
                </c:pt>
                <c:pt idx="24">
                  <c:v>117.55172646522523</c:v>
                </c:pt>
                <c:pt idx="25">
                  <c:v>124.88649300575257</c:v>
                </c:pt>
                <c:pt idx="26">
                  <c:v>129.02741675376893</c:v>
                </c:pt>
                <c:pt idx="27">
                  <c:v>133.3395178794861</c:v>
                </c:pt>
                <c:pt idx="28">
                  <c:v>137.70033001899719</c:v>
                </c:pt>
                <c:pt idx="29">
                  <c:v>143.99911944389342</c:v>
                </c:pt>
                <c:pt idx="30">
                  <c:v>147.89307121276855</c:v>
                </c:pt>
                <c:pt idx="31">
                  <c:v>161.54474303245544</c:v>
                </c:pt>
                <c:pt idx="32">
                  <c:v>168.57440724372864</c:v>
                </c:pt>
                <c:pt idx="33">
                  <c:v>174.64486762046815</c:v>
                </c:pt>
                <c:pt idx="34">
                  <c:v>180.50739068984987</c:v>
                </c:pt>
                <c:pt idx="35">
                  <c:v>182.10712539672852</c:v>
                </c:pt>
                <c:pt idx="36">
                  <c:v>184.38553371429444</c:v>
                </c:pt>
                <c:pt idx="37">
                  <c:v>187.43843860626222</c:v>
                </c:pt>
                <c:pt idx="38">
                  <c:v>199.91089334487916</c:v>
                </c:pt>
                <c:pt idx="39">
                  <c:v>206.90402238845826</c:v>
                </c:pt>
                <c:pt idx="40">
                  <c:v>212.8835277748108</c:v>
                </c:pt>
                <c:pt idx="41">
                  <c:v>216.69180260658266</c:v>
                </c:pt>
                <c:pt idx="42">
                  <c:v>218.37763746261598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92-4CA5-B8BF-8ED9843FFEC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Stored Size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42"/>
              <c:layout>
                <c:manualLayout>
                  <c:x val="-2.9877205002992881E-2"/>
                  <c:y val="-7.5656290627222997E-2"/>
                </c:manualLayout>
              </c:layout>
              <c:tx>
                <c:rich>
                  <a:bodyPr/>
                  <a:lstStyle/>
                  <a:p>
                    <a:r>
                      <a:rPr lang="ko-KR" altLang="en-US"/>
                      <a:t>실제 디스크 저장 크기</a:t>
                    </a:r>
                    <a:r>
                      <a:rPr lang="en-US" altLang="ko-KR"/>
                      <a:t>,  6.57 TB</a:t>
                    </a:r>
                    <a:endParaRPr lang="ko-KR" altLang="en-US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992-4CA5-B8BF-8ED9843FFE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2"/>
                    </a:solidFill>
                    <a:latin typeface="+mn-lt"/>
                    <a:ea typeface="맑은 고딕" panose="020B0503020000020004" pitchFamily="50" charset="-127"/>
                    <a:cs typeface="+mn-cs"/>
                  </a:defRPr>
                </a:pPr>
                <a:endParaRPr lang="ko-K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Sheet1!$A$2:$A$44</c:f>
              <c:numCache>
                <c:formatCode>[$-409]d"-"mmm;@</c:formatCode>
                <c:ptCount val="43"/>
                <c:pt idx="0">
                  <c:v>41010</c:v>
                </c:pt>
                <c:pt idx="1">
                  <c:v>41011</c:v>
                </c:pt>
                <c:pt idx="2">
                  <c:v>41012</c:v>
                </c:pt>
                <c:pt idx="3">
                  <c:v>41013</c:v>
                </c:pt>
                <c:pt idx="4">
                  <c:v>41014</c:v>
                </c:pt>
                <c:pt idx="5">
                  <c:v>41015</c:v>
                </c:pt>
                <c:pt idx="6">
                  <c:v>41016</c:v>
                </c:pt>
                <c:pt idx="7">
                  <c:v>41017</c:v>
                </c:pt>
                <c:pt idx="8">
                  <c:v>41018</c:v>
                </c:pt>
                <c:pt idx="9">
                  <c:v>41019</c:v>
                </c:pt>
                <c:pt idx="10">
                  <c:v>41020</c:v>
                </c:pt>
                <c:pt idx="11">
                  <c:v>41021</c:v>
                </c:pt>
                <c:pt idx="12">
                  <c:v>41022</c:v>
                </c:pt>
                <c:pt idx="13">
                  <c:v>41023</c:v>
                </c:pt>
                <c:pt idx="14">
                  <c:v>41024</c:v>
                </c:pt>
                <c:pt idx="15">
                  <c:v>41025</c:v>
                </c:pt>
                <c:pt idx="16">
                  <c:v>41026</c:v>
                </c:pt>
                <c:pt idx="17">
                  <c:v>41027</c:v>
                </c:pt>
                <c:pt idx="18">
                  <c:v>41028</c:v>
                </c:pt>
                <c:pt idx="19">
                  <c:v>41029</c:v>
                </c:pt>
                <c:pt idx="20">
                  <c:v>41030</c:v>
                </c:pt>
                <c:pt idx="21">
                  <c:v>41031</c:v>
                </c:pt>
                <c:pt idx="22">
                  <c:v>41032</c:v>
                </c:pt>
                <c:pt idx="23">
                  <c:v>41033</c:v>
                </c:pt>
                <c:pt idx="24">
                  <c:v>41034</c:v>
                </c:pt>
                <c:pt idx="25">
                  <c:v>41035</c:v>
                </c:pt>
                <c:pt idx="26">
                  <c:v>41036</c:v>
                </c:pt>
                <c:pt idx="27">
                  <c:v>41037</c:v>
                </c:pt>
                <c:pt idx="28">
                  <c:v>41038</c:v>
                </c:pt>
                <c:pt idx="29">
                  <c:v>41039</c:v>
                </c:pt>
                <c:pt idx="30">
                  <c:v>41040</c:v>
                </c:pt>
                <c:pt idx="31">
                  <c:v>41041</c:v>
                </c:pt>
                <c:pt idx="32">
                  <c:v>41042</c:v>
                </c:pt>
                <c:pt idx="33">
                  <c:v>41043</c:v>
                </c:pt>
                <c:pt idx="34">
                  <c:v>41044</c:v>
                </c:pt>
                <c:pt idx="35">
                  <c:v>41045</c:v>
                </c:pt>
                <c:pt idx="36">
                  <c:v>41046</c:v>
                </c:pt>
                <c:pt idx="37">
                  <c:v>41047</c:v>
                </c:pt>
                <c:pt idx="38">
                  <c:v>41048</c:v>
                </c:pt>
                <c:pt idx="39">
                  <c:v>41049</c:v>
                </c:pt>
                <c:pt idx="40">
                  <c:v>41050</c:v>
                </c:pt>
                <c:pt idx="41">
                  <c:v>41051</c:v>
                </c:pt>
                <c:pt idx="42">
                  <c:v>41052</c:v>
                </c:pt>
              </c:numCache>
            </c:numRef>
          </c:cat>
          <c:val>
            <c:numRef>
              <c:f>Sheet1!$C$2:$C$44</c:f>
              <c:numCache>
                <c:formatCode>_-* #,##0.00_-;\-* #,##0.00_-;_-* "-"_-;_-@_-</c:formatCode>
                <c:ptCount val="43"/>
                <c:pt idx="0">
                  <c:v>1.8062009811401367E-2</c:v>
                </c:pt>
                <c:pt idx="1">
                  <c:v>0.24778862953186037</c:v>
                </c:pt>
                <c:pt idx="2">
                  <c:v>0.47750490188598638</c:v>
                </c:pt>
                <c:pt idx="3">
                  <c:v>0.51218403816223146</c:v>
                </c:pt>
                <c:pt idx="4">
                  <c:v>0.51227975845336915</c:v>
                </c:pt>
                <c:pt idx="5">
                  <c:v>0.52236230850219723</c:v>
                </c:pt>
                <c:pt idx="6">
                  <c:v>0.66809582710266113</c:v>
                </c:pt>
                <c:pt idx="7">
                  <c:v>1.0965954971313479</c:v>
                </c:pt>
                <c:pt idx="8">
                  <c:v>1.2042780303955081</c:v>
                </c:pt>
                <c:pt idx="9">
                  <c:v>1.4963113975524904</c:v>
                </c:pt>
                <c:pt idx="10">
                  <c:v>2.1254255962371826</c:v>
                </c:pt>
                <c:pt idx="11">
                  <c:v>2.6189449119567874</c:v>
                </c:pt>
                <c:pt idx="12">
                  <c:v>3.2780100154876717</c:v>
                </c:pt>
                <c:pt idx="13">
                  <c:v>3.7533109092712409</c:v>
                </c:pt>
                <c:pt idx="14">
                  <c:v>4.1886248016357426</c:v>
                </c:pt>
                <c:pt idx="15">
                  <c:v>4.2277714824676513</c:v>
                </c:pt>
                <c:pt idx="16">
                  <c:v>4.2628857898712162</c:v>
                </c:pt>
                <c:pt idx="17">
                  <c:v>4.6227605533599858</c:v>
                </c:pt>
                <c:pt idx="18">
                  <c:v>4.6489405822753911</c:v>
                </c:pt>
                <c:pt idx="19">
                  <c:v>4.6752218437194832</c:v>
                </c:pt>
                <c:pt idx="20">
                  <c:v>4.6932019710540782</c:v>
                </c:pt>
                <c:pt idx="21">
                  <c:v>4.7826839065551772</c:v>
                </c:pt>
                <c:pt idx="22">
                  <c:v>5.0866474533081067</c:v>
                </c:pt>
                <c:pt idx="23">
                  <c:v>5.1345622158050546</c:v>
                </c:pt>
                <c:pt idx="24">
                  <c:v>5.5093313026428232</c:v>
                </c:pt>
                <c:pt idx="25">
                  <c:v>5.5278153228759779</c:v>
                </c:pt>
                <c:pt idx="26">
                  <c:v>5.550466623306276</c:v>
                </c:pt>
                <c:pt idx="27">
                  <c:v>5.5899331188201922</c:v>
                </c:pt>
                <c:pt idx="28">
                  <c:v>5.6458098030090351</c:v>
                </c:pt>
                <c:pt idx="29">
                  <c:v>5.7060819339752218</c:v>
                </c:pt>
                <c:pt idx="30">
                  <c:v>5.7987178802490256</c:v>
                </c:pt>
                <c:pt idx="31">
                  <c:v>6.2030986499786396</c:v>
                </c:pt>
                <c:pt idx="32">
                  <c:v>6.228498888015749</c:v>
                </c:pt>
                <c:pt idx="33">
                  <c:v>6.2586440753936783</c:v>
                </c:pt>
                <c:pt idx="34">
                  <c:v>6.2965633678436292</c:v>
                </c:pt>
                <c:pt idx="35">
                  <c:v>6.3333125877380381</c:v>
                </c:pt>
                <c:pt idx="36">
                  <c:v>6.3772897148132337</c:v>
                </c:pt>
                <c:pt idx="37">
                  <c:v>6.4166207504272474</c:v>
                </c:pt>
                <c:pt idx="38">
                  <c:v>6.464476013183595</c:v>
                </c:pt>
                <c:pt idx="39">
                  <c:v>6.4719149684906014</c:v>
                </c:pt>
                <c:pt idx="40">
                  <c:v>6.4851947975158701</c:v>
                </c:pt>
                <c:pt idx="41">
                  <c:v>6.545089645385743</c:v>
                </c:pt>
                <c:pt idx="42">
                  <c:v>6.5664222335815436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992-4CA5-B8BF-8ED9843FF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4496880"/>
        <c:axId val="1524483824"/>
      </c:lineChart>
      <c:dateAx>
        <c:axId val="1524496880"/>
        <c:scaling>
          <c:orientation val="minMax"/>
        </c:scaling>
        <c:delete val="0"/>
        <c:axPos val="b"/>
        <c:numFmt formatCode="[$-409]d&quot;-&quot;mmm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2"/>
                </a:solidFill>
                <a:latin typeface="+mn-lt"/>
                <a:ea typeface="맑은 고딕" panose="020B0503020000020004" pitchFamily="50" charset="-127"/>
                <a:cs typeface="+mn-cs"/>
              </a:defRPr>
            </a:pPr>
            <a:endParaRPr lang="ko-KR"/>
          </a:p>
        </c:txPr>
        <c:crossAx val="1524483824"/>
        <c:crosses val="autoZero"/>
        <c:auto val="1"/>
        <c:lblOffset val="100"/>
        <c:baseTimeUnit val="days"/>
      </c:dateAx>
      <c:valAx>
        <c:axId val="152448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700" b="1" i="0" u="none" strike="noStrike" kern="1200" baseline="0">
                    <a:solidFill>
                      <a:schemeClr val="tx2"/>
                    </a:solidFill>
                    <a:latin typeface="+mn-lt"/>
                    <a:ea typeface="맑은 고딕" panose="020B0503020000020004" pitchFamily="50" charset="-127"/>
                    <a:cs typeface="+mn-cs"/>
                  </a:defRPr>
                </a:pPr>
                <a:r>
                  <a:rPr lang="en-US"/>
                  <a:t>Size (TB)</a:t>
                </a:r>
                <a:endParaRPr lang="ko-KR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700" b="1" i="0" u="none" strike="noStrike" kern="1200" baseline="0">
                  <a:solidFill>
                    <a:schemeClr val="tx2"/>
                  </a:solidFill>
                  <a:latin typeface="+mn-lt"/>
                  <a:ea typeface="맑은 고딕" panose="020B0503020000020004" pitchFamily="50" charset="-127"/>
                  <a:cs typeface="+mn-cs"/>
                </a:defRPr>
              </a:pPr>
              <a:endParaRPr lang="ko-KR"/>
            </a:p>
          </c:txPr>
        </c:title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2"/>
                </a:solidFill>
                <a:latin typeface="+mn-lt"/>
                <a:ea typeface="맑은 고딕" panose="020B0503020000020004" pitchFamily="50" charset="-127"/>
                <a:cs typeface="+mn-cs"/>
              </a:defRPr>
            </a:pPr>
            <a:endParaRPr lang="ko-KR"/>
          </a:p>
        </c:txPr>
        <c:crossAx val="1524496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2"/>
      </a:solidFill>
    </a:ln>
    <a:effectLst/>
  </c:spPr>
  <c:txPr>
    <a:bodyPr/>
    <a:lstStyle/>
    <a:p>
      <a:pPr>
        <a:defRPr sz="700">
          <a:solidFill>
            <a:schemeClr val="tx2"/>
          </a:solidFill>
          <a:latin typeface="+mn-lt"/>
          <a:ea typeface="맑은 고딕" panose="020B0503020000020004" pitchFamily="50" charset="-127"/>
        </a:defRPr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720" b="1" i="0" u="none" strike="noStrike" kern="1200" baseline="0">
                <a:solidFill>
                  <a:schemeClr val="tx2"/>
                </a:solidFill>
                <a:latin typeface="+mn-lt"/>
                <a:ea typeface="맑은 고딕" panose="020B0503020000020004" pitchFamily="50" charset="-127"/>
                <a:cs typeface="+mn-cs"/>
              </a:defRPr>
            </a:pPr>
            <a:r>
              <a:rPr lang="en-US"/>
              <a:t>FlashBackup </a:t>
            </a:r>
            <a:r>
              <a:rPr lang="ko-KR"/>
              <a:t>백업 실제 고객사 적용 사례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20" b="1" i="0" u="none" strike="noStrike" kern="1200" baseline="0">
              <a:solidFill>
                <a:schemeClr val="tx2"/>
              </a:solidFill>
              <a:latin typeface="+mn-lt"/>
              <a:ea typeface="맑은 고딕" panose="020B0503020000020004" pitchFamily="50" charset="-127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일반 Full</c:v>
                </c:pt>
              </c:strCache>
            </c:strRef>
          </c:tx>
          <c:spPr>
            <a:gradFill rotWithShape="1">
              <a:gsLst>
                <a:gs pos="0">
                  <a:schemeClr val="accent1"/>
                </a:gs>
                <a:gs pos="98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Sheet1!$A$2:$A$7</c:f>
              <c:strCache>
                <c:ptCount val="6"/>
                <c:pt idx="0">
                  <c:v>A사</c:v>
                </c:pt>
                <c:pt idx="1">
                  <c:v>B사</c:v>
                </c:pt>
                <c:pt idx="2">
                  <c:v>C사</c:v>
                </c:pt>
                <c:pt idx="3">
                  <c:v>D사</c:v>
                </c:pt>
                <c:pt idx="4">
                  <c:v>E사</c:v>
                </c:pt>
                <c:pt idx="5">
                  <c:v>F사</c:v>
                </c:pt>
              </c:strCache>
            </c:strRef>
          </c:cat>
          <c:val>
            <c:numRef>
              <c:f>Sheet1!$C$2:$C$7</c:f>
              <c:numCache>
                <c:formatCode>[h]:mm:ss;@</c:formatCode>
                <c:ptCount val="6"/>
                <c:pt idx="0">
                  <c:v>1.7083333333333333</c:v>
                </c:pt>
                <c:pt idx="1">
                  <c:v>6.25</c:v>
                </c:pt>
                <c:pt idx="2">
                  <c:v>1.6666666666666667</c:v>
                </c:pt>
                <c:pt idx="3">
                  <c:v>0.41666666666666669</c:v>
                </c:pt>
                <c:pt idx="4">
                  <c:v>1.25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64-4AEE-93B2-9443808041C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FlashBackup 적용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Sheet1!$A$2:$A$7</c:f>
              <c:strCache>
                <c:ptCount val="6"/>
                <c:pt idx="0">
                  <c:v>A사</c:v>
                </c:pt>
                <c:pt idx="1">
                  <c:v>B사</c:v>
                </c:pt>
                <c:pt idx="2">
                  <c:v>C사</c:v>
                </c:pt>
                <c:pt idx="3">
                  <c:v>D사</c:v>
                </c:pt>
                <c:pt idx="4">
                  <c:v>E사</c:v>
                </c:pt>
                <c:pt idx="5">
                  <c:v>F사</c:v>
                </c:pt>
              </c:strCache>
            </c:strRef>
          </c:cat>
          <c:val>
            <c:numRef>
              <c:f>Sheet1!$D$2:$D$7</c:f>
              <c:numCache>
                <c:formatCode>[h]:mm:ss;@</c:formatCode>
                <c:ptCount val="6"/>
                <c:pt idx="0">
                  <c:v>0.27083333333333331</c:v>
                </c:pt>
                <c:pt idx="1">
                  <c:v>1.25</c:v>
                </c:pt>
                <c:pt idx="2">
                  <c:v>0.27777777777777779</c:v>
                </c:pt>
                <c:pt idx="3">
                  <c:v>6.5972222222222224E-2</c:v>
                </c:pt>
                <c:pt idx="4">
                  <c:v>0.24305555555555555</c:v>
                </c:pt>
                <c:pt idx="5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64-4AEE-93B2-9443808041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3155088"/>
        <c:axId val="1063141488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파일개수(만개)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A사</c:v>
                </c:pt>
                <c:pt idx="1">
                  <c:v>B사</c:v>
                </c:pt>
                <c:pt idx="2">
                  <c:v>C사</c:v>
                </c:pt>
                <c:pt idx="3">
                  <c:v>D사</c:v>
                </c:pt>
                <c:pt idx="4">
                  <c:v>E사</c:v>
                </c:pt>
                <c:pt idx="5">
                  <c:v>F사</c:v>
                </c:pt>
              </c:strCache>
            </c:strRef>
          </c:cat>
          <c:val>
            <c:numRef>
              <c:f>Sheet1!$B$2:$B$7</c:f>
              <c:numCache>
                <c:formatCode>#,##0</c:formatCode>
                <c:ptCount val="6"/>
                <c:pt idx="0" formatCode="General">
                  <c:v>1100</c:v>
                </c:pt>
                <c:pt idx="1">
                  <c:v>2500</c:v>
                </c:pt>
                <c:pt idx="2">
                  <c:v>600</c:v>
                </c:pt>
                <c:pt idx="3" formatCode="General">
                  <c:v>300</c:v>
                </c:pt>
                <c:pt idx="4">
                  <c:v>450</c:v>
                </c:pt>
                <c:pt idx="5">
                  <c:v>4000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64-4AEE-93B2-9443808041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3942640"/>
        <c:axId val="1633933936"/>
      </c:lineChart>
      <c:catAx>
        <c:axId val="106315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2"/>
                </a:solidFill>
                <a:latin typeface="+mn-lt"/>
                <a:ea typeface="맑은 고딕" panose="020B0503020000020004" pitchFamily="50" charset="-127"/>
                <a:cs typeface="+mn-cs"/>
              </a:defRPr>
            </a:pPr>
            <a:endParaRPr lang="ko-KR"/>
          </a:p>
        </c:txPr>
        <c:crossAx val="1063141488"/>
        <c:crosses val="autoZero"/>
        <c:auto val="1"/>
        <c:lblAlgn val="ctr"/>
        <c:lblOffset val="100"/>
        <c:noMultiLvlLbl val="0"/>
      </c:catAx>
      <c:valAx>
        <c:axId val="106314148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h]:mm:ss;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2"/>
                </a:solidFill>
                <a:latin typeface="+mn-lt"/>
                <a:ea typeface="맑은 고딕" panose="020B0503020000020004" pitchFamily="50" charset="-127"/>
                <a:cs typeface="+mn-cs"/>
              </a:defRPr>
            </a:pPr>
            <a:endParaRPr lang="ko-KR"/>
          </a:p>
        </c:txPr>
        <c:crossAx val="1063155088"/>
        <c:crosses val="autoZero"/>
        <c:crossBetween val="between"/>
      </c:valAx>
      <c:valAx>
        <c:axId val="1633933936"/>
        <c:scaling>
          <c:logBase val="10"/>
          <c:orientation val="minMax"/>
          <c:min val="1"/>
        </c:scaling>
        <c:delete val="0"/>
        <c:axPos val="r"/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2"/>
                </a:solidFill>
                <a:latin typeface="+mn-lt"/>
                <a:ea typeface="맑은 고딕" panose="020B0503020000020004" pitchFamily="50" charset="-127"/>
                <a:cs typeface="+mn-cs"/>
              </a:defRPr>
            </a:pPr>
            <a:endParaRPr lang="ko-KR"/>
          </a:p>
        </c:txPr>
        <c:crossAx val="1633942640"/>
        <c:crosses val="max"/>
        <c:crossBetween val="between"/>
      </c:valAx>
      <c:catAx>
        <c:axId val="16339426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33933936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2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2"/>
                </a:solidFill>
                <a:latin typeface="+mn-lt"/>
                <a:ea typeface="맑은 고딕" panose="020B0503020000020004" pitchFamily="50" charset="-127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600">
          <a:latin typeface="+mn-lt"/>
          <a:ea typeface="맑은 고딕" panose="020B0503020000020004" pitchFamily="50" charset="-127"/>
        </a:defRPr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100" dirty="0" smtClean="0"/>
              <a:t>전체 백업 완료까지의 총 소요시간 비교</a:t>
            </a:r>
            <a:r>
              <a:rPr lang="en-US" sz="1100" dirty="0"/>
              <a:t/>
            </a:r>
            <a:br>
              <a:rPr lang="en-US" sz="1100" dirty="0"/>
            </a:br>
            <a:r>
              <a:rPr lang="en-US" sz="900" b="0" i="1" dirty="0" smtClean="0"/>
              <a:t>(</a:t>
            </a:r>
            <a:r>
              <a:rPr lang="ko-KR" altLang="en-US" sz="900" b="0" i="1" smtClean="0"/>
              <a:t>소요시간이 짧을수록 성능이 우수함</a:t>
            </a:r>
            <a:r>
              <a:rPr lang="en-US" sz="900" b="0" i="1" dirty="0" smtClean="0"/>
              <a:t>)</a:t>
            </a:r>
            <a:endParaRPr lang="en-US" sz="900" b="0" i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NetBackup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h:mm:ss;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100</c:v>
                </c:pt>
                <c:pt idx="1">
                  <c:v>200</c:v>
                </c:pt>
                <c:pt idx="2">
                  <c:v>400</c:v>
                </c:pt>
                <c:pt idx="3">
                  <c:v>1000</c:v>
                </c:pt>
              </c:numCache>
            </c:numRef>
          </c:cat>
          <c:val>
            <c:numRef>
              <c:f>Sheet1!$B$2:$B$5</c:f>
              <c:numCache>
                <c:formatCode>h:mm:ss</c:formatCode>
                <c:ptCount val="4"/>
                <c:pt idx="0">
                  <c:v>1.7824074074074076E-2</c:v>
                </c:pt>
                <c:pt idx="1">
                  <c:v>3.0127314814814815E-2</c:v>
                </c:pt>
                <c:pt idx="2">
                  <c:v>4.9351851851851848E-2</c:v>
                </c:pt>
                <c:pt idx="3">
                  <c:v>0.11913194444444446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85-462F-8C5F-CC9BA4C5006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Competitor "E"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h:mm:ss;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100</c:v>
                </c:pt>
                <c:pt idx="1">
                  <c:v>200</c:v>
                </c:pt>
                <c:pt idx="2">
                  <c:v>400</c:v>
                </c:pt>
                <c:pt idx="3">
                  <c:v>1000</c:v>
                </c:pt>
              </c:numCache>
            </c:numRef>
          </c:cat>
          <c:val>
            <c:numRef>
              <c:f>Sheet1!$C$2:$C$5</c:f>
              <c:numCache>
                <c:formatCode>h:mm:ss</c:formatCode>
                <c:ptCount val="4"/>
                <c:pt idx="0">
                  <c:v>9.6203703703703694E-2</c:v>
                </c:pt>
                <c:pt idx="1">
                  <c:v>0.1655439814814815</c:v>
                </c:pt>
                <c:pt idx="2">
                  <c:v>0.22410879629629629</c:v>
                </c:pt>
                <c:pt idx="3">
                  <c:v>0.35891203703703706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85-462F-8C5F-CC9BA4C5006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Competitor "C"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h:mm:ss;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100</c:v>
                </c:pt>
                <c:pt idx="1">
                  <c:v>200</c:v>
                </c:pt>
                <c:pt idx="2">
                  <c:v>400</c:v>
                </c:pt>
                <c:pt idx="3">
                  <c:v>1000</c:v>
                </c:pt>
              </c:numCache>
            </c:numRef>
          </c:cat>
          <c:val>
            <c:numRef>
              <c:f>Sheet1!$D$2:$D$5</c:f>
              <c:numCache>
                <c:formatCode>h:mm:ss</c:formatCode>
                <c:ptCount val="4"/>
                <c:pt idx="0">
                  <c:v>0.11981481481481482</c:v>
                </c:pt>
                <c:pt idx="1">
                  <c:v>0.26114583333333335</c:v>
                </c:pt>
                <c:pt idx="2">
                  <c:v>0.33357638888888891</c:v>
                </c:pt>
                <c:pt idx="3">
                  <c:v>0.60598379629629628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85-462F-8C5F-CC9BA4C5006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01240416"/>
        <c:axId val="1601241504"/>
      </c:barChart>
      <c:catAx>
        <c:axId val="1601240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ko-KR" dirty="0" smtClean="0"/>
                  <a:t>VM </a:t>
                </a:r>
                <a:r>
                  <a:rPr lang="ko-KR" altLang="en-US" smtClean="0"/>
                  <a:t>수량</a:t>
                </a:r>
                <a:endParaRPr lang="ko-KR" alt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01241504"/>
        <c:crosses val="autoZero"/>
        <c:auto val="1"/>
        <c:lblAlgn val="ctr"/>
        <c:lblOffset val="100"/>
        <c:noMultiLvlLbl val="0"/>
      </c:catAx>
      <c:valAx>
        <c:axId val="160124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ko-KR" altLang="en-US" dirty="0" smtClean="0"/>
                  <a:t>총 소요시간</a:t>
                </a:r>
                <a:endParaRPr lang="ko-KR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h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012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bg1"/>
        </a:gs>
        <a:gs pos="53000">
          <a:schemeClr val="bg1"/>
        </a:gs>
        <a:gs pos="76000">
          <a:schemeClr val="bg1">
            <a:lumMod val="95000"/>
          </a:schemeClr>
        </a:gs>
        <a:gs pos="97000">
          <a:schemeClr val="accent2">
            <a:lumMod val="20000"/>
            <a:lumOff val="80000"/>
          </a:schemeClr>
        </a:gs>
      </a:gsLst>
      <a:path path="circle">
        <a:fillToRect l="50000" t="50000" r="50000" b="50000"/>
      </a:path>
      <a:tileRect/>
    </a:gradFill>
    <a:ln>
      <a:solidFill>
        <a:schemeClr val="bg2"/>
      </a:solidFill>
    </a:ln>
    <a:effectLst/>
  </c:spPr>
  <c:txPr>
    <a:bodyPr/>
    <a:lstStyle/>
    <a:p>
      <a:pPr>
        <a:defRPr sz="900"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100" dirty="0" smtClean="0"/>
              <a:t>동시 복원 총 소요시간 비교</a:t>
            </a:r>
            <a:r>
              <a:rPr lang="en-US" sz="1100" dirty="0"/>
              <a:t/>
            </a:r>
            <a:br>
              <a:rPr lang="en-US" sz="1100" dirty="0"/>
            </a:br>
            <a:r>
              <a:rPr lang="en-US" sz="900" b="0" i="1" dirty="0" smtClean="0"/>
              <a:t>(</a:t>
            </a:r>
            <a:r>
              <a:rPr lang="ko-KR" altLang="en-US" sz="900" b="0" i="1" smtClean="0"/>
              <a:t>소요시간이 짧을수록 성능이 우수함</a:t>
            </a:r>
            <a:r>
              <a:rPr lang="en-US" sz="900" b="0" i="1" dirty="0" smtClean="0"/>
              <a:t>)</a:t>
            </a:r>
            <a:endParaRPr lang="en-US" sz="900" b="0" i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NetBackup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4.2694395971021073E-17"/>
                  <c:y val="-2.8826518581251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419-4976-9CB2-09C89C961925}"/>
                </c:ext>
              </c:extLst>
            </c:dLbl>
            <c:numFmt formatCode="h:mm:ss;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8</c:v>
                </c:pt>
                <c:pt idx="2">
                  <c:v>16</c:v>
                </c:pt>
                <c:pt idx="3">
                  <c:v>24</c:v>
                </c:pt>
              </c:numCache>
            </c:numRef>
          </c:cat>
          <c:val>
            <c:numRef>
              <c:f>Sheet1!$B$2:$B$5</c:f>
              <c:numCache>
                <c:formatCode>h:mm:ss</c:formatCode>
                <c:ptCount val="4"/>
                <c:pt idx="0">
                  <c:v>5.6712962962962958E-3</c:v>
                </c:pt>
                <c:pt idx="1">
                  <c:v>1.3611111111111114E-2</c:v>
                </c:pt>
                <c:pt idx="2">
                  <c:v>2.5648148148148146E-2</c:v>
                </c:pt>
                <c:pt idx="3">
                  <c:v>3.953703703703703E-2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19-4976-9CB2-09C89C9619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Competitor "E"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h:mm:ss;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8</c:v>
                </c:pt>
                <c:pt idx="2">
                  <c:v>16</c:v>
                </c:pt>
                <c:pt idx="3">
                  <c:v>24</c:v>
                </c:pt>
              </c:numCache>
            </c:numRef>
          </c:cat>
          <c:val>
            <c:numRef>
              <c:f>Sheet1!$C$2:$C$5</c:f>
              <c:numCache>
                <c:formatCode>h:mm:ss</c:formatCode>
                <c:ptCount val="4"/>
                <c:pt idx="0">
                  <c:v>4.2361111111111106E-3</c:v>
                </c:pt>
                <c:pt idx="1">
                  <c:v>2.1631944444444443E-2</c:v>
                </c:pt>
                <c:pt idx="2">
                  <c:v>4.2175925925925922E-2</c:v>
                </c:pt>
                <c:pt idx="3">
                  <c:v>6.3425925925925927E-2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19-4976-9CB2-09C89C96192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Competitor "C"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-2.24206255631952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419-4976-9CB2-09C89C961925}"/>
                </c:ext>
              </c:extLst>
            </c:dLbl>
            <c:numFmt formatCode="h:mm:ss;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8</c:v>
                </c:pt>
                <c:pt idx="2">
                  <c:v>16</c:v>
                </c:pt>
                <c:pt idx="3">
                  <c:v>24</c:v>
                </c:pt>
              </c:numCache>
            </c:numRef>
          </c:cat>
          <c:val>
            <c:numRef>
              <c:f>Sheet1!$D$2:$D$5</c:f>
              <c:numCache>
                <c:formatCode>h:mm:ss</c:formatCode>
                <c:ptCount val="4"/>
                <c:pt idx="0">
                  <c:v>8.8078703703703704E-3</c:v>
                </c:pt>
                <c:pt idx="1">
                  <c:v>6.6423611111111114E-2</c:v>
                </c:pt>
                <c:pt idx="2">
                  <c:v>0.13101851851851851</c:v>
                </c:pt>
                <c:pt idx="3">
                  <c:v>0.19491898148148148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19-4976-9CB2-09C89C96192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01233344"/>
        <c:axId val="1601256736"/>
      </c:barChart>
      <c:catAx>
        <c:axId val="1601233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ko-KR" altLang="en-US" dirty="0" smtClean="0"/>
                  <a:t>복구 </a:t>
                </a:r>
                <a:r>
                  <a:rPr lang="ko-KR" altLang="en-US" dirty="0" err="1" smtClean="0"/>
                  <a:t>스트림</a:t>
                </a:r>
                <a:r>
                  <a:rPr lang="ko-KR" altLang="en-US" smtClean="0"/>
                  <a:t> 개수 </a:t>
                </a:r>
                <a:r>
                  <a:rPr lang="en-US" altLang="ko-KR" dirty="0" smtClean="0"/>
                  <a:t>(VM)</a:t>
                </a:r>
                <a:endParaRPr lang="ko-KR" alt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01256736"/>
        <c:crosses val="autoZero"/>
        <c:auto val="1"/>
        <c:lblAlgn val="ctr"/>
        <c:lblOffset val="100"/>
        <c:noMultiLvlLbl val="0"/>
      </c:catAx>
      <c:valAx>
        <c:axId val="1601256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ko-KR" altLang="en-US" dirty="0" smtClean="0"/>
                  <a:t>총 소요시간</a:t>
                </a:r>
                <a:endParaRPr lang="ko-KR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h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01233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bg1"/>
        </a:gs>
        <a:gs pos="53000">
          <a:schemeClr val="bg1"/>
        </a:gs>
        <a:gs pos="76000">
          <a:schemeClr val="bg1">
            <a:lumMod val="95000"/>
          </a:schemeClr>
        </a:gs>
        <a:gs pos="97000">
          <a:schemeClr val="accent2">
            <a:lumMod val="20000"/>
            <a:lumOff val="80000"/>
          </a:schemeClr>
        </a:gs>
      </a:gsLst>
      <a:path path="circle">
        <a:fillToRect l="50000" t="50000" r="50000" b="50000"/>
      </a:path>
      <a:tileRect/>
    </a:gradFill>
    <a:ln>
      <a:solidFill>
        <a:schemeClr val="bg2"/>
      </a:solidFill>
    </a:ln>
    <a:effectLst/>
  </c:spPr>
  <c:txPr>
    <a:bodyPr/>
    <a:lstStyle/>
    <a:p>
      <a:pPr>
        <a:defRPr sz="900"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100" dirty="0" err="1" smtClean="0"/>
              <a:t>싱글패스</a:t>
            </a:r>
            <a:r>
              <a:rPr lang="en-US" altLang="ko-KR" sz="1100" dirty="0" smtClean="0"/>
              <a:t> </a:t>
            </a:r>
            <a:r>
              <a:rPr lang="ko-KR" altLang="en-US" sz="1100" smtClean="0"/>
              <a:t>백업을 통한 개별 복구 </a:t>
            </a:r>
            <a:r>
              <a:rPr lang="ko-KR" altLang="en-US" sz="1100" dirty="0" smtClean="0"/>
              <a:t>총 소요시간 비교</a:t>
            </a:r>
            <a:r>
              <a:rPr lang="en-US" sz="1100" dirty="0"/>
              <a:t/>
            </a:r>
            <a:br>
              <a:rPr lang="en-US" sz="1100" dirty="0"/>
            </a:br>
            <a:r>
              <a:rPr lang="en-US" sz="900" b="0" i="1" dirty="0" smtClean="0"/>
              <a:t>(</a:t>
            </a:r>
            <a:r>
              <a:rPr lang="ko-KR" altLang="en-US" sz="900" b="0" i="1" smtClean="0"/>
              <a:t>소요시간이 짧을수록 성능이 우수함</a:t>
            </a:r>
            <a:r>
              <a:rPr lang="en-US" sz="900" b="0" i="1" dirty="0" smtClean="0"/>
              <a:t>)</a:t>
            </a:r>
            <a:endParaRPr lang="en-US" sz="900" b="0" i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NetBackup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1"/>
              <c:layout>
                <c:manualLayout>
                  <c:x val="4.2694395971021073E-17"/>
                  <c:y val="-3.20294650902790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820-43CF-A9FA-4F5DC6A8595B}"/>
                </c:ext>
              </c:extLst>
            </c:dLbl>
            <c:numFmt formatCode="h:mm:ss;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50</c:v>
                </c:pt>
                <c:pt idx="1">
                  <c:v>95</c:v>
                </c:pt>
                <c:pt idx="2">
                  <c:v>545</c:v>
                </c:pt>
                <c:pt idx="3">
                  <c:v>1045</c:v>
                </c:pt>
              </c:numCache>
            </c:numRef>
          </c:cat>
          <c:val>
            <c:numRef>
              <c:f>Sheet1!$B$2:$B$5</c:f>
              <c:numCache>
                <c:formatCode>h:mm:ss</c:formatCode>
                <c:ptCount val="4"/>
                <c:pt idx="0">
                  <c:v>3.3101851851851851E-3</c:v>
                </c:pt>
                <c:pt idx="1">
                  <c:v>6.2847222222222228E-3</c:v>
                </c:pt>
                <c:pt idx="2">
                  <c:v>3.6076388888888887E-2</c:v>
                </c:pt>
                <c:pt idx="3">
                  <c:v>6.9178240740740735E-2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20-43CF-A9FA-4F5DC6A859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Competitor "E"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-3.20294650902789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820-43CF-A9FA-4F5DC6A8595B}"/>
                </c:ext>
              </c:extLst>
            </c:dLbl>
            <c:numFmt formatCode="h:mm:ss;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50</c:v>
                </c:pt>
                <c:pt idx="1">
                  <c:v>95</c:v>
                </c:pt>
                <c:pt idx="2">
                  <c:v>545</c:v>
                </c:pt>
                <c:pt idx="3">
                  <c:v>1045</c:v>
                </c:pt>
              </c:numCache>
            </c:numRef>
          </c:cat>
          <c:val>
            <c:numRef>
              <c:f>Sheet1!$C$2:$C$5</c:f>
              <c:numCache>
                <c:formatCode>h:mm:ss</c:formatCode>
                <c:ptCount val="4"/>
                <c:pt idx="0">
                  <c:v>5.9027777777777776E-3</c:v>
                </c:pt>
                <c:pt idx="1">
                  <c:v>1.5810185185185184E-2</c:v>
                </c:pt>
                <c:pt idx="2">
                  <c:v>0.11487268518518519</c:v>
                </c:pt>
                <c:pt idx="3">
                  <c:v>0.22494212962962964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20-43CF-A9FA-4F5DC6A8595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Competitor "C"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1"/>
              <c:layout>
                <c:manualLayout>
                  <c:x val="0"/>
                  <c:y val="-9.60883952708368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820-43CF-A9FA-4F5DC6A8595B}"/>
                </c:ext>
              </c:extLst>
            </c:dLbl>
            <c:numFmt formatCode="h:mm:ss;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50</c:v>
                </c:pt>
                <c:pt idx="1">
                  <c:v>95</c:v>
                </c:pt>
                <c:pt idx="2">
                  <c:v>545</c:v>
                </c:pt>
                <c:pt idx="3">
                  <c:v>1045</c:v>
                </c:pt>
              </c:numCache>
            </c:numRef>
          </c:cat>
          <c:val>
            <c:numRef>
              <c:f>Sheet1!$D$2:$D$5</c:f>
              <c:numCache>
                <c:formatCode>h:mm:ss</c:formatCode>
                <c:ptCount val="4"/>
                <c:pt idx="0">
                  <c:v>1.0694444444444444E-2</c:v>
                </c:pt>
                <c:pt idx="1">
                  <c:v>4.1689814814814818E-2</c:v>
                </c:pt>
                <c:pt idx="2">
                  <c:v>0.35168981481481482</c:v>
                </c:pt>
                <c:pt idx="3">
                  <c:v>0.6961342592592592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820-43CF-A9FA-4F5DC6A859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513790848"/>
        <c:axId val="1513794112"/>
      </c:barChart>
      <c:catAx>
        <c:axId val="15137908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ko-KR" altLang="en-US" dirty="0" smtClean="0"/>
                  <a:t>어플리케이션 </a:t>
                </a:r>
                <a:r>
                  <a:rPr lang="en-US" altLang="ko-KR" dirty="0" smtClean="0"/>
                  <a:t>VM </a:t>
                </a:r>
                <a:r>
                  <a:rPr lang="ko-KR" altLang="en-US" smtClean="0"/>
                  <a:t>크기 </a:t>
                </a:r>
                <a:r>
                  <a:rPr lang="en-US" altLang="ko-KR" dirty="0" smtClean="0"/>
                  <a:t>(GB)</a:t>
                </a:r>
                <a:endParaRPr lang="ko-KR" alt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513794112"/>
        <c:crosses val="autoZero"/>
        <c:auto val="1"/>
        <c:lblAlgn val="ctr"/>
        <c:lblOffset val="100"/>
        <c:noMultiLvlLbl val="0"/>
      </c:catAx>
      <c:valAx>
        <c:axId val="1513794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ko-KR" altLang="en-US" dirty="0" smtClean="0"/>
                  <a:t>총 소요시간</a:t>
                </a:r>
                <a:endParaRPr lang="ko-KR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h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51379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bg1"/>
        </a:gs>
        <a:gs pos="53000">
          <a:schemeClr val="bg1"/>
        </a:gs>
        <a:gs pos="76000">
          <a:schemeClr val="bg1">
            <a:lumMod val="95000"/>
          </a:schemeClr>
        </a:gs>
        <a:gs pos="97000">
          <a:schemeClr val="accent2">
            <a:lumMod val="20000"/>
            <a:lumOff val="80000"/>
          </a:schemeClr>
        </a:gs>
      </a:gsLst>
      <a:path path="circle">
        <a:fillToRect l="50000" t="50000" r="50000" b="50000"/>
      </a:path>
      <a:tileRect/>
    </a:gradFill>
    <a:ln>
      <a:solidFill>
        <a:schemeClr val="bg2"/>
      </a:solidFill>
    </a:ln>
    <a:effectLst/>
  </c:spPr>
  <c:txPr>
    <a:bodyPr/>
    <a:lstStyle/>
    <a:p>
      <a:pPr>
        <a:defRPr sz="900"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EF1D6-B82A-4775-82A4-7CB2CBE82433}" type="datetimeFigureOut">
              <a:rPr lang="en-US"/>
              <a:t>2/25/2019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15937-64E4-4DE2-8145-A48FE0E9667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82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9713" y="381000"/>
            <a:ext cx="3714750" cy="2573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81000" y="3124200"/>
            <a:ext cx="6096000" cy="5334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1000" y="8610600"/>
            <a:ext cx="4648200" cy="22701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15000" y="8610600"/>
            <a:ext cx="762000" cy="22701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E5FB9C2-41B7-4DBB-822C-1B753165C241}" type="slidenum">
              <a:rPr/>
              <a:pPr/>
              <a:t>‹#›</a:t>
            </a:fld>
            <a:endParaRPr/>
          </a:p>
        </p:txBody>
      </p:sp>
      <p:grpSp>
        <p:nvGrpSpPr>
          <p:cNvPr id="2" name="Group 1"/>
          <p:cNvGrpSpPr/>
          <p:nvPr/>
        </p:nvGrpSpPr>
        <p:grpSpPr>
          <a:xfrm>
            <a:off x="5457827" y="381000"/>
            <a:ext cx="1019173" cy="201695"/>
            <a:chOff x="5457827" y="381000"/>
            <a:chExt cx="1019173" cy="201695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5792736" y="394375"/>
              <a:ext cx="157022" cy="188320"/>
            </a:xfrm>
            <a:custGeom>
              <a:avLst/>
              <a:gdLst>
                <a:gd name="T0" fmla="*/ 43 w 248"/>
                <a:gd name="T1" fmla="*/ 65 h 295"/>
                <a:gd name="T2" fmla="*/ 64 w 248"/>
                <a:gd name="T3" fmla="*/ 44 h 295"/>
                <a:gd name="T4" fmla="*/ 158 w 248"/>
                <a:gd name="T5" fmla="*/ 44 h 295"/>
                <a:gd name="T6" fmla="*/ 192 w 248"/>
                <a:gd name="T7" fmla="*/ 67 h 295"/>
                <a:gd name="T8" fmla="*/ 171 w 248"/>
                <a:gd name="T9" fmla="*/ 113 h 295"/>
                <a:gd name="T10" fmla="*/ 98 w 248"/>
                <a:gd name="T11" fmla="*/ 140 h 295"/>
                <a:gd name="T12" fmla="*/ 67 w 248"/>
                <a:gd name="T13" fmla="*/ 204 h 295"/>
                <a:gd name="T14" fmla="*/ 94 w 248"/>
                <a:gd name="T15" fmla="*/ 234 h 295"/>
                <a:gd name="T16" fmla="*/ 230 w 248"/>
                <a:gd name="T17" fmla="*/ 295 h 295"/>
                <a:gd name="T18" fmla="*/ 230 w 248"/>
                <a:gd name="T19" fmla="*/ 248 h 295"/>
                <a:gd name="T20" fmla="*/ 111 w 248"/>
                <a:gd name="T21" fmla="*/ 195 h 295"/>
                <a:gd name="T22" fmla="*/ 107 w 248"/>
                <a:gd name="T23" fmla="*/ 190 h 295"/>
                <a:gd name="T24" fmla="*/ 112 w 248"/>
                <a:gd name="T25" fmla="*/ 179 h 295"/>
                <a:gd name="T26" fmla="*/ 186 w 248"/>
                <a:gd name="T27" fmla="*/ 154 h 295"/>
                <a:gd name="T28" fmla="*/ 232 w 248"/>
                <a:gd name="T29" fmla="*/ 51 h 295"/>
                <a:gd name="T30" fmla="*/ 158 w 248"/>
                <a:gd name="T31" fmla="*/ 0 h 295"/>
                <a:gd name="T32" fmla="*/ 64 w 248"/>
                <a:gd name="T33" fmla="*/ 0 h 295"/>
                <a:gd name="T34" fmla="*/ 0 w 248"/>
                <a:gd name="T35" fmla="*/ 65 h 295"/>
                <a:gd name="T36" fmla="*/ 0 w 248"/>
                <a:gd name="T37" fmla="*/ 288 h 295"/>
                <a:gd name="T38" fmla="*/ 43 w 248"/>
                <a:gd name="T39" fmla="*/ 288 h 295"/>
                <a:gd name="T40" fmla="*/ 43 w 248"/>
                <a:gd name="T41" fmla="*/ 6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8" h="295">
                  <a:moveTo>
                    <a:pt x="43" y="65"/>
                  </a:moveTo>
                  <a:cubicBezTo>
                    <a:pt x="43" y="53"/>
                    <a:pt x="52" y="44"/>
                    <a:pt x="64" y="44"/>
                  </a:cubicBezTo>
                  <a:cubicBezTo>
                    <a:pt x="158" y="44"/>
                    <a:pt x="158" y="44"/>
                    <a:pt x="158" y="44"/>
                  </a:cubicBezTo>
                  <a:cubicBezTo>
                    <a:pt x="172" y="44"/>
                    <a:pt x="186" y="52"/>
                    <a:pt x="192" y="67"/>
                  </a:cubicBezTo>
                  <a:cubicBezTo>
                    <a:pt x="199" y="85"/>
                    <a:pt x="189" y="106"/>
                    <a:pt x="171" y="113"/>
                  </a:cubicBezTo>
                  <a:cubicBezTo>
                    <a:pt x="98" y="140"/>
                    <a:pt x="98" y="140"/>
                    <a:pt x="98" y="140"/>
                  </a:cubicBezTo>
                  <a:cubicBezTo>
                    <a:pt x="72" y="149"/>
                    <a:pt x="58" y="178"/>
                    <a:pt x="67" y="204"/>
                  </a:cubicBezTo>
                  <a:cubicBezTo>
                    <a:pt x="72" y="218"/>
                    <a:pt x="82" y="228"/>
                    <a:pt x="94" y="234"/>
                  </a:cubicBezTo>
                  <a:cubicBezTo>
                    <a:pt x="230" y="295"/>
                    <a:pt x="230" y="295"/>
                    <a:pt x="230" y="295"/>
                  </a:cubicBezTo>
                  <a:cubicBezTo>
                    <a:pt x="230" y="248"/>
                    <a:pt x="230" y="248"/>
                    <a:pt x="230" y="248"/>
                  </a:cubicBezTo>
                  <a:cubicBezTo>
                    <a:pt x="111" y="195"/>
                    <a:pt x="111" y="195"/>
                    <a:pt x="111" y="195"/>
                  </a:cubicBezTo>
                  <a:cubicBezTo>
                    <a:pt x="109" y="195"/>
                    <a:pt x="107" y="193"/>
                    <a:pt x="107" y="190"/>
                  </a:cubicBezTo>
                  <a:cubicBezTo>
                    <a:pt x="105" y="186"/>
                    <a:pt x="107" y="181"/>
                    <a:pt x="112" y="179"/>
                  </a:cubicBezTo>
                  <a:cubicBezTo>
                    <a:pt x="186" y="154"/>
                    <a:pt x="186" y="154"/>
                    <a:pt x="186" y="154"/>
                  </a:cubicBezTo>
                  <a:cubicBezTo>
                    <a:pt x="227" y="138"/>
                    <a:pt x="248" y="92"/>
                    <a:pt x="232" y="51"/>
                  </a:cubicBezTo>
                  <a:cubicBezTo>
                    <a:pt x="220" y="20"/>
                    <a:pt x="190" y="0"/>
                    <a:pt x="15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29" y="0"/>
                    <a:pt x="0" y="29"/>
                    <a:pt x="0" y="65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43" y="288"/>
                    <a:pt x="43" y="288"/>
                    <a:pt x="43" y="288"/>
                  </a:cubicBezTo>
                  <a:lnTo>
                    <a:pt x="43" y="65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5970623" y="394375"/>
              <a:ext cx="27018" cy="183773"/>
            </a:xfrm>
            <a:prstGeom prst="rect">
              <a:avLst/>
            </a:pr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5457827" y="394375"/>
              <a:ext cx="163977" cy="183773"/>
            </a:xfrm>
            <a:custGeom>
              <a:avLst/>
              <a:gdLst>
                <a:gd name="T0" fmla="*/ 214 w 259"/>
                <a:gd name="T1" fmla="*/ 0 h 288"/>
                <a:gd name="T2" fmla="*/ 137 w 259"/>
                <a:gd name="T3" fmla="*/ 240 h 288"/>
                <a:gd name="T4" fmla="*/ 130 w 259"/>
                <a:gd name="T5" fmla="*/ 245 h 288"/>
                <a:gd name="T6" fmla="*/ 123 w 259"/>
                <a:gd name="T7" fmla="*/ 240 h 288"/>
                <a:gd name="T8" fmla="*/ 45 w 259"/>
                <a:gd name="T9" fmla="*/ 0 h 288"/>
                <a:gd name="T10" fmla="*/ 0 w 259"/>
                <a:gd name="T11" fmla="*/ 0 h 288"/>
                <a:gd name="T12" fmla="*/ 82 w 259"/>
                <a:gd name="T13" fmla="*/ 254 h 288"/>
                <a:gd name="T14" fmla="*/ 130 w 259"/>
                <a:gd name="T15" fmla="*/ 288 h 288"/>
                <a:gd name="T16" fmla="*/ 178 w 259"/>
                <a:gd name="T17" fmla="*/ 254 h 288"/>
                <a:gd name="T18" fmla="*/ 259 w 259"/>
                <a:gd name="T19" fmla="*/ 0 h 288"/>
                <a:gd name="T20" fmla="*/ 214 w 259"/>
                <a:gd name="T2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214" y="0"/>
                  </a:moveTo>
                  <a:cubicBezTo>
                    <a:pt x="137" y="240"/>
                    <a:pt x="137" y="240"/>
                    <a:pt x="137" y="240"/>
                  </a:cubicBezTo>
                  <a:cubicBezTo>
                    <a:pt x="136" y="243"/>
                    <a:pt x="133" y="245"/>
                    <a:pt x="130" y="245"/>
                  </a:cubicBezTo>
                  <a:cubicBezTo>
                    <a:pt x="127" y="245"/>
                    <a:pt x="124" y="243"/>
                    <a:pt x="123" y="2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9" y="275"/>
                    <a:pt x="108" y="288"/>
                    <a:pt x="130" y="288"/>
                  </a:cubicBezTo>
                  <a:cubicBezTo>
                    <a:pt x="151" y="288"/>
                    <a:pt x="171" y="275"/>
                    <a:pt x="178" y="254"/>
                  </a:cubicBezTo>
                  <a:cubicBezTo>
                    <a:pt x="259" y="0"/>
                    <a:pt x="259" y="0"/>
                    <a:pt x="259" y="0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133263" y="394375"/>
              <a:ext cx="163977" cy="183773"/>
            </a:xfrm>
            <a:custGeom>
              <a:avLst/>
              <a:gdLst>
                <a:gd name="T0" fmla="*/ 46 w 259"/>
                <a:gd name="T1" fmla="*/ 288 h 288"/>
                <a:gd name="T2" fmla="*/ 123 w 259"/>
                <a:gd name="T3" fmla="*/ 49 h 288"/>
                <a:gd name="T4" fmla="*/ 130 w 259"/>
                <a:gd name="T5" fmla="*/ 44 h 288"/>
                <a:gd name="T6" fmla="*/ 137 w 259"/>
                <a:gd name="T7" fmla="*/ 49 h 288"/>
                <a:gd name="T8" fmla="*/ 214 w 259"/>
                <a:gd name="T9" fmla="*/ 288 h 288"/>
                <a:gd name="T10" fmla="*/ 259 w 259"/>
                <a:gd name="T11" fmla="*/ 288 h 288"/>
                <a:gd name="T12" fmla="*/ 178 w 259"/>
                <a:gd name="T13" fmla="*/ 35 h 288"/>
                <a:gd name="T14" fmla="*/ 130 w 259"/>
                <a:gd name="T15" fmla="*/ 0 h 288"/>
                <a:gd name="T16" fmla="*/ 82 w 259"/>
                <a:gd name="T17" fmla="*/ 35 h 288"/>
                <a:gd name="T18" fmla="*/ 0 w 259"/>
                <a:gd name="T19" fmla="*/ 288 h 288"/>
                <a:gd name="T20" fmla="*/ 46 w 259"/>
                <a:gd name="T2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46" y="288"/>
                  </a:moveTo>
                  <a:cubicBezTo>
                    <a:pt x="123" y="49"/>
                    <a:pt x="123" y="49"/>
                    <a:pt x="123" y="49"/>
                  </a:cubicBezTo>
                  <a:cubicBezTo>
                    <a:pt x="124" y="46"/>
                    <a:pt x="127" y="44"/>
                    <a:pt x="130" y="44"/>
                  </a:cubicBezTo>
                  <a:cubicBezTo>
                    <a:pt x="133" y="44"/>
                    <a:pt x="136" y="45"/>
                    <a:pt x="137" y="49"/>
                  </a:cubicBezTo>
                  <a:cubicBezTo>
                    <a:pt x="214" y="288"/>
                    <a:pt x="214" y="288"/>
                    <a:pt x="214" y="288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178" y="35"/>
                    <a:pt x="178" y="35"/>
                    <a:pt x="178" y="35"/>
                  </a:cubicBezTo>
                  <a:cubicBezTo>
                    <a:pt x="171" y="14"/>
                    <a:pt x="151" y="0"/>
                    <a:pt x="130" y="0"/>
                  </a:cubicBezTo>
                  <a:cubicBezTo>
                    <a:pt x="108" y="0"/>
                    <a:pt x="89" y="14"/>
                    <a:pt x="82" y="35"/>
                  </a:cubicBezTo>
                  <a:cubicBezTo>
                    <a:pt x="0" y="288"/>
                    <a:pt x="0" y="288"/>
                    <a:pt x="0" y="288"/>
                  </a:cubicBezTo>
                  <a:lnTo>
                    <a:pt x="46" y="28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5632504" y="394375"/>
              <a:ext cx="131610" cy="183773"/>
            </a:xfrm>
            <a:custGeom>
              <a:avLst/>
              <a:gdLst>
                <a:gd name="T0" fmla="*/ 72 w 208"/>
                <a:gd name="T1" fmla="*/ 44 h 288"/>
                <a:gd name="T2" fmla="*/ 208 w 208"/>
                <a:gd name="T3" fmla="*/ 44 h 288"/>
                <a:gd name="T4" fmla="*/ 208 w 208"/>
                <a:gd name="T5" fmla="*/ 0 h 288"/>
                <a:gd name="T6" fmla="*/ 72 w 208"/>
                <a:gd name="T7" fmla="*/ 0 h 288"/>
                <a:gd name="T8" fmla="*/ 0 w 208"/>
                <a:gd name="T9" fmla="*/ 72 h 288"/>
                <a:gd name="T10" fmla="*/ 0 w 208"/>
                <a:gd name="T11" fmla="*/ 216 h 288"/>
                <a:gd name="T12" fmla="*/ 72 w 208"/>
                <a:gd name="T13" fmla="*/ 288 h 288"/>
                <a:gd name="T14" fmla="*/ 208 w 208"/>
                <a:gd name="T15" fmla="*/ 288 h 288"/>
                <a:gd name="T16" fmla="*/ 208 w 208"/>
                <a:gd name="T17" fmla="*/ 245 h 288"/>
                <a:gd name="T18" fmla="*/ 72 w 208"/>
                <a:gd name="T19" fmla="*/ 245 h 288"/>
                <a:gd name="T20" fmla="*/ 43 w 208"/>
                <a:gd name="T21" fmla="*/ 216 h 288"/>
                <a:gd name="T22" fmla="*/ 43 w 208"/>
                <a:gd name="T23" fmla="*/ 166 h 288"/>
                <a:gd name="T24" fmla="*/ 180 w 208"/>
                <a:gd name="T25" fmla="*/ 166 h 288"/>
                <a:gd name="T26" fmla="*/ 180 w 208"/>
                <a:gd name="T27" fmla="*/ 123 h 288"/>
                <a:gd name="T28" fmla="*/ 43 w 208"/>
                <a:gd name="T29" fmla="*/ 123 h 288"/>
                <a:gd name="T30" fmla="*/ 43 w 208"/>
                <a:gd name="T31" fmla="*/ 72 h 288"/>
                <a:gd name="T32" fmla="*/ 72 w 208"/>
                <a:gd name="T33" fmla="*/ 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8" h="288">
                  <a:moveTo>
                    <a:pt x="72" y="44"/>
                  </a:moveTo>
                  <a:cubicBezTo>
                    <a:pt x="208" y="44"/>
                    <a:pt x="208" y="44"/>
                    <a:pt x="208" y="4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32" y="0"/>
                    <a:pt x="0" y="33"/>
                    <a:pt x="0" y="72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56"/>
                    <a:pt x="32" y="288"/>
                    <a:pt x="72" y="288"/>
                  </a:cubicBezTo>
                  <a:cubicBezTo>
                    <a:pt x="208" y="288"/>
                    <a:pt x="208" y="288"/>
                    <a:pt x="208" y="288"/>
                  </a:cubicBezTo>
                  <a:cubicBezTo>
                    <a:pt x="208" y="245"/>
                    <a:pt x="208" y="245"/>
                    <a:pt x="208" y="245"/>
                  </a:cubicBezTo>
                  <a:cubicBezTo>
                    <a:pt x="72" y="245"/>
                    <a:pt x="72" y="245"/>
                    <a:pt x="72" y="245"/>
                  </a:cubicBezTo>
                  <a:cubicBezTo>
                    <a:pt x="56" y="245"/>
                    <a:pt x="43" y="232"/>
                    <a:pt x="43" y="216"/>
                  </a:cubicBezTo>
                  <a:cubicBezTo>
                    <a:pt x="43" y="166"/>
                    <a:pt x="43" y="166"/>
                    <a:pt x="43" y="166"/>
                  </a:cubicBezTo>
                  <a:cubicBezTo>
                    <a:pt x="180" y="166"/>
                    <a:pt x="180" y="166"/>
                    <a:pt x="180" y="166"/>
                  </a:cubicBezTo>
                  <a:cubicBezTo>
                    <a:pt x="180" y="123"/>
                    <a:pt x="180" y="123"/>
                    <a:pt x="180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56"/>
                    <a:pt x="56" y="44"/>
                    <a:pt x="72" y="44"/>
                  </a:cubicBez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6020646" y="394375"/>
              <a:ext cx="132947" cy="183773"/>
            </a:xfrm>
            <a:custGeom>
              <a:avLst/>
              <a:gdLst>
                <a:gd name="T0" fmla="*/ 497 w 497"/>
                <a:gd name="T1" fmla="*/ 0 h 687"/>
                <a:gd name="T2" fmla="*/ 0 w 497"/>
                <a:gd name="T3" fmla="*/ 0 h 687"/>
                <a:gd name="T4" fmla="*/ 0 w 497"/>
                <a:gd name="T5" fmla="*/ 105 h 687"/>
                <a:gd name="T6" fmla="*/ 198 w 497"/>
                <a:gd name="T7" fmla="*/ 105 h 687"/>
                <a:gd name="T8" fmla="*/ 198 w 497"/>
                <a:gd name="T9" fmla="*/ 687 h 687"/>
                <a:gd name="T10" fmla="*/ 300 w 497"/>
                <a:gd name="T11" fmla="*/ 687 h 687"/>
                <a:gd name="T12" fmla="*/ 300 w 497"/>
                <a:gd name="T13" fmla="*/ 105 h 687"/>
                <a:gd name="T14" fmla="*/ 497 w 497"/>
                <a:gd name="T15" fmla="*/ 105 h 687"/>
                <a:gd name="T16" fmla="*/ 497 w 497"/>
                <a:gd name="T17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7" h="687">
                  <a:moveTo>
                    <a:pt x="497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198" y="105"/>
                  </a:lnTo>
                  <a:lnTo>
                    <a:pt x="198" y="687"/>
                  </a:lnTo>
                  <a:lnTo>
                    <a:pt x="300" y="687"/>
                  </a:lnTo>
                  <a:lnTo>
                    <a:pt x="300" y="105"/>
                  </a:lnTo>
                  <a:lnTo>
                    <a:pt x="497" y="105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6300985" y="394375"/>
              <a:ext cx="150602" cy="183773"/>
            </a:xfrm>
            <a:custGeom>
              <a:avLst/>
              <a:gdLst>
                <a:gd name="T0" fmla="*/ 155 w 238"/>
                <a:gd name="T1" fmla="*/ 288 h 288"/>
                <a:gd name="T2" fmla="*/ 238 w 238"/>
                <a:gd name="T3" fmla="*/ 206 h 288"/>
                <a:gd name="T4" fmla="*/ 155 w 238"/>
                <a:gd name="T5" fmla="*/ 123 h 288"/>
                <a:gd name="T6" fmla="*/ 83 w 238"/>
                <a:gd name="T7" fmla="*/ 123 h 288"/>
                <a:gd name="T8" fmla="*/ 43 w 238"/>
                <a:gd name="T9" fmla="*/ 83 h 288"/>
                <a:gd name="T10" fmla="*/ 83 w 238"/>
                <a:gd name="T11" fmla="*/ 44 h 288"/>
                <a:gd name="T12" fmla="*/ 223 w 238"/>
                <a:gd name="T13" fmla="*/ 44 h 288"/>
                <a:gd name="T14" fmla="*/ 223 w 238"/>
                <a:gd name="T15" fmla="*/ 0 h 288"/>
                <a:gd name="T16" fmla="*/ 83 w 238"/>
                <a:gd name="T17" fmla="*/ 0 h 288"/>
                <a:gd name="T18" fmla="*/ 0 w 238"/>
                <a:gd name="T19" fmla="*/ 83 h 288"/>
                <a:gd name="T20" fmla="*/ 83 w 238"/>
                <a:gd name="T21" fmla="*/ 166 h 288"/>
                <a:gd name="T22" fmla="*/ 155 w 238"/>
                <a:gd name="T23" fmla="*/ 166 h 288"/>
                <a:gd name="T24" fmla="*/ 194 w 238"/>
                <a:gd name="T25" fmla="*/ 206 h 288"/>
                <a:gd name="T26" fmla="*/ 155 w 238"/>
                <a:gd name="T27" fmla="*/ 245 h 288"/>
                <a:gd name="T28" fmla="*/ 14 w 238"/>
                <a:gd name="T29" fmla="*/ 245 h 288"/>
                <a:gd name="T30" fmla="*/ 14 w 238"/>
                <a:gd name="T31" fmla="*/ 288 h 288"/>
                <a:gd name="T32" fmla="*/ 155 w 238"/>
                <a:gd name="T3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8" h="288">
                  <a:moveTo>
                    <a:pt x="155" y="288"/>
                  </a:moveTo>
                  <a:cubicBezTo>
                    <a:pt x="201" y="288"/>
                    <a:pt x="238" y="251"/>
                    <a:pt x="238" y="206"/>
                  </a:cubicBezTo>
                  <a:cubicBezTo>
                    <a:pt x="238" y="160"/>
                    <a:pt x="201" y="123"/>
                    <a:pt x="155" y="123"/>
                  </a:cubicBezTo>
                  <a:cubicBezTo>
                    <a:pt x="83" y="123"/>
                    <a:pt x="83" y="123"/>
                    <a:pt x="83" y="123"/>
                  </a:cubicBezTo>
                  <a:cubicBezTo>
                    <a:pt x="61" y="123"/>
                    <a:pt x="43" y="105"/>
                    <a:pt x="43" y="83"/>
                  </a:cubicBezTo>
                  <a:cubicBezTo>
                    <a:pt x="43" y="61"/>
                    <a:pt x="61" y="44"/>
                    <a:pt x="83" y="44"/>
                  </a:cubicBezTo>
                  <a:cubicBezTo>
                    <a:pt x="223" y="44"/>
                    <a:pt x="223" y="44"/>
                    <a:pt x="223" y="44"/>
                  </a:cubicBezTo>
                  <a:cubicBezTo>
                    <a:pt x="223" y="0"/>
                    <a:pt x="223" y="0"/>
                    <a:pt x="22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55" y="166"/>
                    <a:pt x="155" y="166"/>
                    <a:pt x="155" y="166"/>
                  </a:cubicBezTo>
                  <a:cubicBezTo>
                    <a:pt x="177" y="166"/>
                    <a:pt x="194" y="184"/>
                    <a:pt x="194" y="206"/>
                  </a:cubicBezTo>
                  <a:cubicBezTo>
                    <a:pt x="194" y="227"/>
                    <a:pt x="177" y="245"/>
                    <a:pt x="155" y="245"/>
                  </a:cubicBezTo>
                  <a:cubicBezTo>
                    <a:pt x="14" y="245"/>
                    <a:pt x="14" y="245"/>
                    <a:pt x="14" y="245"/>
                  </a:cubicBezTo>
                  <a:cubicBezTo>
                    <a:pt x="14" y="288"/>
                    <a:pt x="14" y="288"/>
                    <a:pt x="14" y="288"/>
                  </a:cubicBezTo>
                  <a:lnTo>
                    <a:pt x="155" y="28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12"/>
            <p:cNvSpPr>
              <a:spLocks noEditPoints="1"/>
            </p:cNvSpPr>
            <p:nvPr/>
          </p:nvSpPr>
          <p:spPr bwMode="auto">
            <a:xfrm>
              <a:off x="6451587" y="381000"/>
              <a:ext cx="25413" cy="13375"/>
            </a:xfrm>
            <a:custGeom>
              <a:avLst/>
              <a:gdLst>
                <a:gd name="T0" fmla="*/ 24 w 95"/>
                <a:gd name="T1" fmla="*/ 50 h 50"/>
                <a:gd name="T2" fmla="*/ 14 w 95"/>
                <a:gd name="T3" fmla="*/ 50 h 50"/>
                <a:gd name="T4" fmla="*/ 14 w 95"/>
                <a:gd name="T5" fmla="*/ 9 h 50"/>
                <a:gd name="T6" fmla="*/ 0 w 95"/>
                <a:gd name="T7" fmla="*/ 9 h 50"/>
                <a:gd name="T8" fmla="*/ 0 w 95"/>
                <a:gd name="T9" fmla="*/ 0 h 50"/>
                <a:gd name="T10" fmla="*/ 38 w 95"/>
                <a:gd name="T11" fmla="*/ 0 h 50"/>
                <a:gd name="T12" fmla="*/ 38 w 95"/>
                <a:gd name="T13" fmla="*/ 9 h 50"/>
                <a:gd name="T14" fmla="*/ 24 w 95"/>
                <a:gd name="T15" fmla="*/ 9 h 50"/>
                <a:gd name="T16" fmla="*/ 24 w 95"/>
                <a:gd name="T17" fmla="*/ 50 h 50"/>
                <a:gd name="T18" fmla="*/ 69 w 95"/>
                <a:gd name="T19" fmla="*/ 38 h 50"/>
                <a:gd name="T20" fmla="*/ 73 w 95"/>
                <a:gd name="T21" fmla="*/ 28 h 50"/>
                <a:gd name="T22" fmla="*/ 85 w 95"/>
                <a:gd name="T23" fmla="*/ 0 h 50"/>
                <a:gd name="T24" fmla="*/ 95 w 95"/>
                <a:gd name="T25" fmla="*/ 0 h 50"/>
                <a:gd name="T26" fmla="*/ 95 w 95"/>
                <a:gd name="T27" fmla="*/ 50 h 50"/>
                <a:gd name="T28" fmla="*/ 85 w 95"/>
                <a:gd name="T29" fmla="*/ 50 h 50"/>
                <a:gd name="T30" fmla="*/ 85 w 95"/>
                <a:gd name="T31" fmla="*/ 26 h 50"/>
                <a:gd name="T32" fmla="*/ 85 w 95"/>
                <a:gd name="T33" fmla="*/ 16 h 50"/>
                <a:gd name="T34" fmla="*/ 83 w 95"/>
                <a:gd name="T35" fmla="*/ 23 h 50"/>
                <a:gd name="T36" fmla="*/ 73 w 95"/>
                <a:gd name="T37" fmla="*/ 50 h 50"/>
                <a:gd name="T38" fmla="*/ 66 w 95"/>
                <a:gd name="T39" fmla="*/ 50 h 50"/>
                <a:gd name="T40" fmla="*/ 57 w 95"/>
                <a:gd name="T41" fmla="*/ 23 h 50"/>
                <a:gd name="T42" fmla="*/ 54 w 95"/>
                <a:gd name="T43" fmla="*/ 16 h 50"/>
                <a:gd name="T44" fmla="*/ 54 w 95"/>
                <a:gd name="T45" fmla="*/ 26 h 50"/>
                <a:gd name="T46" fmla="*/ 54 w 95"/>
                <a:gd name="T47" fmla="*/ 50 h 50"/>
                <a:gd name="T48" fmla="*/ 45 w 95"/>
                <a:gd name="T49" fmla="*/ 50 h 50"/>
                <a:gd name="T50" fmla="*/ 45 w 95"/>
                <a:gd name="T51" fmla="*/ 0 h 50"/>
                <a:gd name="T52" fmla="*/ 54 w 95"/>
                <a:gd name="T53" fmla="*/ 0 h 50"/>
                <a:gd name="T54" fmla="*/ 66 w 95"/>
                <a:gd name="T55" fmla="*/ 28 h 50"/>
                <a:gd name="T56" fmla="*/ 69 w 95"/>
                <a:gd name="T5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5" h="50">
                  <a:moveTo>
                    <a:pt x="24" y="50"/>
                  </a:moveTo>
                  <a:lnTo>
                    <a:pt x="14" y="50"/>
                  </a:lnTo>
                  <a:lnTo>
                    <a:pt x="14" y="9"/>
                  </a:lnTo>
                  <a:lnTo>
                    <a:pt x="0" y="9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9"/>
                  </a:lnTo>
                  <a:lnTo>
                    <a:pt x="24" y="9"/>
                  </a:lnTo>
                  <a:lnTo>
                    <a:pt x="24" y="50"/>
                  </a:lnTo>
                  <a:close/>
                  <a:moveTo>
                    <a:pt x="69" y="38"/>
                  </a:moveTo>
                  <a:lnTo>
                    <a:pt x="73" y="28"/>
                  </a:lnTo>
                  <a:lnTo>
                    <a:pt x="85" y="0"/>
                  </a:lnTo>
                  <a:lnTo>
                    <a:pt x="95" y="0"/>
                  </a:lnTo>
                  <a:lnTo>
                    <a:pt x="95" y="50"/>
                  </a:lnTo>
                  <a:lnTo>
                    <a:pt x="85" y="50"/>
                  </a:lnTo>
                  <a:lnTo>
                    <a:pt x="85" y="26"/>
                  </a:lnTo>
                  <a:lnTo>
                    <a:pt x="85" y="16"/>
                  </a:lnTo>
                  <a:lnTo>
                    <a:pt x="83" y="23"/>
                  </a:lnTo>
                  <a:lnTo>
                    <a:pt x="73" y="50"/>
                  </a:lnTo>
                  <a:lnTo>
                    <a:pt x="66" y="50"/>
                  </a:lnTo>
                  <a:lnTo>
                    <a:pt x="57" y="23"/>
                  </a:lnTo>
                  <a:lnTo>
                    <a:pt x="54" y="16"/>
                  </a:lnTo>
                  <a:lnTo>
                    <a:pt x="54" y="26"/>
                  </a:lnTo>
                  <a:lnTo>
                    <a:pt x="54" y="50"/>
                  </a:lnTo>
                  <a:lnTo>
                    <a:pt x="45" y="50"/>
                  </a:lnTo>
                  <a:lnTo>
                    <a:pt x="45" y="0"/>
                  </a:lnTo>
                  <a:lnTo>
                    <a:pt x="54" y="0"/>
                  </a:lnTo>
                  <a:lnTo>
                    <a:pt x="66" y="28"/>
                  </a:lnTo>
                  <a:lnTo>
                    <a:pt x="69" y="3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84731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36576" indent="-36576" algn="l" defTabSz="914400" rtl="0" eaLnBrk="1" latinLnBrk="0" hangingPunct="1">
      <a:spcBef>
        <a:spcPts val="600"/>
      </a:spcBef>
      <a:buSzPct val="25000"/>
      <a:buFont typeface="Arial" panose="020B0604020202020204" pitchFamily="34" charset="0"/>
      <a:buChar char=" "/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28600" indent="-118872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050" kern="1200">
        <a:solidFill>
          <a:schemeClr val="tx1"/>
        </a:solidFill>
        <a:latin typeface="+mn-lt"/>
        <a:ea typeface="+mn-ea"/>
        <a:cs typeface="+mn-cs"/>
      </a:defRPr>
    </a:lvl2pPr>
    <a:lvl3pPr marL="402336" indent="-118872" algn="l" defTabSz="914400" rtl="0" eaLnBrk="1" latinLnBrk="0" hangingPunct="1">
      <a:spcBef>
        <a:spcPts val="600"/>
      </a:spcBef>
      <a:buFont typeface="Arial" panose="020B0604020202020204" pitchFamily="34" charset="0"/>
      <a:buChar char="–"/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576072" indent="-118872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740664" indent="-118872" algn="l" defTabSz="914400" rtl="0" eaLnBrk="1" latinLnBrk="0" hangingPunct="1">
      <a:spcBef>
        <a:spcPts val="600"/>
      </a:spcBef>
      <a:buFont typeface="Arial" panose="020B0604020202020204" pitchFamily="34" charset="0"/>
      <a:buChar char="–"/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14" hasCustomPrompt="1"/>
          </p:nvPr>
        </p:nvSpPr>
        <p:spPr>
          <a:xfrm>
            <a:off x="495300" y="2357438"/>
            <a:ext cx="8921750" cy="3946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ko-KR" altLang="en-US" dirty="0" smtClean="0"/>
              <a:t>본문 내용을 편집합니다</a:t>
            </a:r>
            <a:r>
              <a:rPr lang="en-US" altLang="ko-KR" dirty="0" smtClean="0"/>
              <a:t>. 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6" name="모서리가 둥근 직사각형 61"/>
          <p:cNvSpPr/>
          <p:nvPr/>
        </p:nvSpPr>
        <p:spPr>
          <a:xfrm rot="16200000">
            <a:off x="427559" y="2097913"/>
            <a:ext cx="136848" cy="3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Content Placeholder 9"/>
          <p:cNvSpPr>
            <a:spLocks noGrp="1"/>
          </p:cNvSpPr>
          <p:nvPr userDrawn="1">
            <p:ph sz="quarter" idx="12" hasCustomPrompt="1"/>
          </p:nvPr>
        </p:nvSpPr>
        <p:spPr>
          <a:xfrm>
            <a:off x="495300" y="1229140"/>
            <a:ext cx="8922196" cy="664797"/>
          </a:xfrm>
        </p:spPr>
        <p:txBody>
          <a:bodyPr/>
          <a:lstStyle/>
          <a:p>
            <a:pPr lvl="0"/>
            <a:r>
              <a:rPr lang="ko-KR" altLang="en-US" dirty="0" smtClean="0"/>
              <a:t>헤드라인 내용을 편집합니다</a:t>
            </a:r>
            <a:r>
              <a:rPr lang="en-US" altLang="ko-KR" dirty="0" smtClean="0"/>
              <a:t>. 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  <p:sp>
        <p:nvSpPr>
          <p:cNvPr id="13" name="텍스트 개체 틀 7"/>
          <p:cNvSpPr>
            <a:spLocks noGrp="1"/>
          </p:cNvSpPr>
          <p:nvPr>
            <p:ph type="body" sz="quarter" idx="18" hasCustomPrompt="1"/>
          </p:nvPr>
        </p:nvSpPr>
        <p:spPr>
          <a:xfrm>
            <a:off x="560512" y="2031546"/>
            <a:ext cx="8856538" cy="193899"/>
          </a:xfrm>
        </p:spPr>
        <p:txBody>
          <a:bodyPr>
            <a:spAutoFit/>
          </a:bodyPr>
          <a:lstStyle>
            <a:lvl1pPr>
              <a:defRPr sz="1400" b="1">
                <a:latin typeface="+mn-lt"/>
                <a:ea typeface="+mn-ea"/>
              </a:defRPr>
            </a:lvl1pPr>
          </a:lstStyle>
          <a:p>
            <a:pPr lvl="0"/>
            <a:r>
              <a:rPr lang="ko-KR" altLang="en-US" dirty="0" smtClean="0"/>
              <a:t>소제목 편집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14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dirty="0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dirty="0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223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_Co-B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6898481" y="6336506"/>
            <a:ext cx="2890838" cy="388143"/>
            <a:chOff x="6898481" y="6336506"/>
            <a:chExt cx="2890838" cy="388143"/>
          </a:xfrm>
        </p:grpSpPr>
        <p:sp>
          <p:nvSpPr>
            <p:cNvPr id="14" name="Rectangle 13"/>
            <p:cNvSpPr/>
            <p:nvPr userDrawn="1"/>
          </p:nvSpPr>
          <p:spPr bwMode="auto">
            <a:xfrm>
              <a:off x="6898481" y="6336506"/>
              <a:ext cx="2890838" cy="388143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  <p:cxnSp>
          <p:nvCxnSpPr>
            <p:cNvPr id="15" name="Straight Connector 14"/>
            <p:cNvCxnSpPr/>
            <p:nvPr userDrawn="1"/>
          </p:nvCxnSpPr>
          <p:spPr bwMode="auto">
            <a:xfrm>
              <a:off x="8396288" y="6403181"/>
              <a:ext cx="0" cy="23098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B2B2B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16" name="Group 15"/>
            <p:cNvGrpSpPr/>
            <p:nvPr userDrawn="1"/>
          </p:nvGrpSpPr>
          <p:grpSpPr>
            <a:xfrm>
              <a:off x="7185248" y="6415778"/>
              <a:ext cx="1104104" cy="201695"/>
              <a:chOff x="7692139" y="6415777"/>
              <a:chExt cx="1019173" cy="201695"/>
            </a:xfrm>
          </p:grpSpPr>
          <p:sp>
            <p:nvSpPr>
              <p:cNvPr id="17" name="Freeform 5"/>
              <p:cNvSpPr>
                <a:spLocks/>
              </p:cNvSpPr>
              <p:nvPr/>
            </p:nvSpPr>
            <p:spPr bwMode="auto">
              <a:xfrm>
                <a:off x="8027048" y="6429152"/>
                <a:ext cx="157022" cy="188320"/>
              </a:xfrm>
              <a:custGeom>
                <a:avLst/>
                <a:gdLst>
                  <a:gd name="T0" fmla="*/ 43 w 248"/>
                  <a:gd name="T1" fmla="*/ 65 h 295"/>
                  <a:gd name="T2" fmla="*/ 64 w 248"/>
                  <a:gd name="T3" fmla="*/ 44 h 295"/>
                  <a:gd name="T4" fmla="*/ 158 w 248"/>
                  <a:gd name="T5" fmla="*/ 44 h 295"/>
                  <a:gd name="T6" fmla="*/ 192 w 248"/>
                  <a:gd name="T7" fmla="*/ 67 h 295"/>
                  <a:gd name="T8" fmla="*/ 171 w 248"/>
                  <a:gd name="T9" fmla="*/ 113 h 295"/>
                  <a:gd name="T10" fmla="*/ 98 w 248"/>
                  <a:gd name="T11" fmla="*/ 140 h 295"/>
                  <a:gd name="T12" fmla="*/ 67 w 248"/>
                  <a:gd name="T13" fmla="*/ 204 h 295"/>
                  <a:gd name="T14" fmla="*/ 94 w 248"/>
                  <a:gd name="T15" fmla="*/ 234 h 295"/>
                  <a:gd name="T16" fmla="*/ 230 w 248"/>
                  <a:gd name="T17" fmla="*/ 295 h 295"/>
                  <a:gd name="T18" fmla="*/ 230 w 248"/>
                  <a:gd name="T19" fmla="*/ 248 h 295"/>
                  <a:gd name="T20" fmla="*/ 111 w 248"/>
                  <a:gd name="T21" fmla="*/ 195 h 295"/>
                  <a:gd name="T22" fmla="*/ 107 w 248"/>
                  <a:gd name="T23" fmla="*/ 190 h 295"/>
                  <a:gd name="T24" fmla="*/ 112 w 248"/>
                  <a:gd name="T25" fmla="*/ 179 h 295"/>
                  <a:gd name="T26" fmla="*/ 186 w 248"/>
                  <a:gd name="T27" fmla="*/ 154 h 295"/>
                  <a:gd name="T28" fmla="*/ 232 w 248"/>
                  <a:gd name="T29" fmla="*/ 51 h 295"/>
                  <a:gd name="T30" fmla="*/ 158 w 248"/>
                  <a:gd name="T31" fmla="*/ 0 h 295"/>
                  <a:gd name="T32" fmla="*/ 64 w 248"/>
                  <a:gd name="T33" fmla="*/ 0 h 295"/>
                  <a:gd name="T34" fmla="*/ 0 w 248"/>
                  <a:gd name="T35" fmla="*/ 65 h 295"/>
                  <a:gd name="T36" fmla="*/ 0 w 248"/>
                  <a:gd name="T37" fmla="*/ 288 h 295"/>
                  <a:gd name="T38" fmla="*/ 43 w 248"/>
                  <a:gd name="T39" fmla="*/ 288 h 295"/>
                  <a:gd name="T40" fmla="*/ 43 w 248"/>
                  <a:gd name="T41" fmla="*/ 6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8" h="295">
                    <a:moveTo>
                      <a:pt x="43" y="65"/>
                    </a:moveTo>
                    <a:cubicBezTo>
                      <a:pt x="43" y="53"/>
                      <a:pt x="52" y="44"/>
                      <a:pt x="64" y="44"/>
                    </a:cubicBezTo>
                    <a:cubicBezTo>
                      <a:pt x="158" y="44"/>
                      <a:pt x="158" y="44"/>
                      <a:pt x="158" y="44"/>
                    </a:cubicBezTo>
                    <a:cubicBezTo>
                      <a:pt x="172" y="44"/>
                      <a:pt x="186" y="52"/>
                      <a:pt x="192" y="67"/>
                    </a:cubicBezTo>
                    <a:cubicBezTo>
                      <a:pt x="199" y="85"/>
                      <a:pt x="189" y="106"/>
                      <a:pt x="171" y="113"/>
                    </a:cubicBezTo>
                    <a:cubicBezTo>
                      <a:pt x="98" y="140"/>
                      <a:pt x="98" y="140"/>
                      <a:pt x="98" y="140"/>
                    </a:cubicBezTo>
                    <a:cubicBezTo>
                      <a:pt x="72" y="149"/>
                      <a:pt x="58" y="178"/>
                      <a:pt x="67" y="204"/>
                    </a:cubicBezTo>
                    <a:cubicBezTo>
                      <a:pt x="72" y="218"/>
                      <a:pt x="82" y="228"/>
                      <a:pt x="94" y="234"/>
                    </a:cubicBezTo>
                    <a:cubicBezTo>
                      <a:pt x="230" y="295"/>
                      <a:pt x="230" y="295"/>
                      <a:pt x="230" y="295"/>
                    </a:cubicBezTo>
                    <a:cubicBezTo>
                      <a:pt x="230" y="248"/>
                      <a:pt x="230" y="248"/>
                      <a:pt x="230" y="248"/>
                    </a:cubicBezTo>
                    <a:cubicBezTo>
                      <a:pt x="111" y="195"/>
                      <a:pt x="111" y="195"/>
                      <a:pt x="111" y="195"/>
                    </a:cubicBezTo>
                    <a:cubicBezTo>
                      <a:pt x="109" y="195"/>
                      <a:pt x="107" y="193"/>
                      <a:pt x="107" y="190"/>
                    </a:cubicBezTo>
                    <a:cubicBezTo>
                      <a:pt x="105" y="186"/>
                      <a:pt x="107" y="181"/>
                      <a:pt x="112" y="179"/>
                    </a:cubicBezTo>
                    <a:cubicBezTo>
                      <a:pt x="186" y="154"/>
                      <a:pt x="186" y="154"/>
                      <a:pt x="186" y="154"/>
                    </a:cubicBezTo>
                    <a:cubicBezTo>
                      <a:pt x="227" y="138"/>
                      <a:pt x="248" y="92"/>
                      <a:pt x="232" y="51"/>
                    </a:cubicBezTo>
                    <a:cubicBezTo>
                      <a:pt x="220" y="20"/>
                      <a:pt x="190" y="0"/>
                      <a:pt x="15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9" y="0"/>
                      <a:pt x="0" y="29"/>
                      <a:pt x="0" y="65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43" y="288"/>
                      <a:pt x="43" y="288"/>
                      <a:pt x="43" y="288"/>
                    </a:cubicBezTo>
                    <a:lnTo>
                      <a:pt x="43" y="65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8" name="Rectangle 6"/>
              <p:cNvSpPr>
                <a:spLocks noChangeArrowheads="1"/>
              </p:cNvSpPr>
              <p:nvPr/>
            </p:nvSpPr>
            <p:spPr bwMode="auto">
              <a:xfrm>
                <a:off x="8204935" y="6429152"/>
                <a:ext cx="27018" cy="183773"/>
              </a:xfrm>
              <a:prstGeom prst="rect">
                <a:avLst/>
              </a:pr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9" name="Freeform 7"/>
              <p:cNvSpPr>
                <a:spLocks/>
              </p:cNvSpPr>
              <p:nvPr/>
            </p:nvSpPr>
            <p:spPr bwMode="auto">
              <a:xfrm>
                <a:off x="7692139" y="6429152"/>
                <a:ext cx="163977" cy="183773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0" name="Freeform 8"/>
              <p:cNvSpPr>
                <a:spLocks/>
              </p:cNvSpPr>
              <p:nvPr/>
            </p:nvSpPr>
            <p:spPr bwMode="auto">
              <a:xfrm>
                <a:off x="8367575" y="6429152"/>
                <a:ext cx="163977" cy="183773"/>
              </a:xfrm>
              <a:custGeom>
                <a:avLst/>
                <a:gdLst>
                  <a:gd name="T0" fmla="*/ 46 w 259"/>
                  <a:gd name="T1" fmla="*/ 288 h 288"/>
                  <a:gd name="T2" fmla="*/ 123 w 259"/>
                  <a:gd name="T3" fmla="*/ 49 h 288"/>
                  <a:gd name="T4" fmla="*/ 130 w 259"/>
                  <a:gd name="T5" fmla="*/ 44 h 288"/>
                  <a:gd name="T6" fmla="*/ 137 w 259"/>
                  <a:gd name="T7" fmla="*/ 49 h 288"/>
                  <a:gd name="T8" fmla="*/ 214 w 259"/>
                  <a:gd name="T9" fmla="*/ 288 h 288"/>
                  <a:gd name="T10" fmla="*/ 259 w 259"/>
                  <a:gd name="T11" fmla="*/ 288 h 288"/>
                  <a:gd name="T12" fmla="*/ 178 w 259"/>
                  <a:gd name="T13" fmla="*/ 35 h 288"/>
                  <a:gd name="T14" fmla="*/ 130 w 259"/>
                  <a:gd name="T15" fmla="*/ 0 h 288"/>
                  <a:gd name="T16" fmla="*/ 82 w 259"/>
                  <a:gd name="T17" fmla="*/ 35 h 288"/>
                  <a:gd name="T18" fmla="*/ 0 w 259"/>
                  <a:gd name="T19" fmla="*/ 288 h 288"/>
                  <a:gd name="T20" fmla="*/ 46 w 259"/>
                  <a:gd name="T21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46" y="288"/>
                    </a:moveTo>
                    <a:cubicBezTo>
                      <a:pt x="123" y="49"/>
                      <a:pt x="123" y="49"/>
                      <a:pt x="123" y="49"/>
                    </a:cubicBezTo>
                    <a:cubicBezTo>
                      <a:pt x="124" y="46"/>
                      <a:pt x="127" y="44"/>
                      <a:pt x="130" y="44"/>
                    </a:cubicBezTo>
                    <a:cubicBezTo>
                      <a:pt x="133" y="44"/>
                      <a:pt x="136" y="45"/>
                      <a:pt x="137" y="49"/>
                    </a:cubicBezTo>
                    <a:cubicBezTo>
                      <a:pt x="214" y="288"/>
                      <a:pt x="214" y="288"/>
                      <a:pt x="214" y="288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178" y="35"/>
                      <a:pt x="178" y="35"/>
                      <a:pt x="178" y="35"/>
                    </a:cubicBezTo>
                    <a:cubicBezTo>
                      <a:pt x="171" y="14"/>
                      <a:pt x="151" y="0"/>
                      <a:pt x="130" y="0"/>
                    </a:cubicBezTo>
                    <a:cubicBezTo>
                      <a:pt x="108" y="0"/>
                      <a:pt x="89" y="14"/>
                      <a:pt x="82" y="35"/>
                    </a:cubicBezTo>
                    <a:cubicBezTo>
                      <a:pt x="0" y="288"/>
                      <a:pt x="0" y="288"/>
                      <a:pt x="0" y="288"/>
                    </a:cubicBezTo>
                    <a:lnTo>
                      <a:pt x="46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1" name="Freeform 9"/>
              <p:cNvSpPr>
                <a:spLocks/>
              </p:cNvSpPr>
              <p:nvPr/>
            </p:nvSpPr>
            <p:spPr bwMode="auto">
              <a:xfrm>
                <a:off x="7866816" y="6429152"/>
                <a:ext cx="131610" cy="183773"/>
              </a:xfrm>
              <a:custGeom>
                <a:avLst/>
                <a:gdLst>
                  <a:gd name="T0" fmla="*/ 72 w 208"/>
                  <a:gd name="T1" fmla="*/ 44 h 288"/>
                  <a:gd name="T2" fmla="*/ 208 w 208"/>
                  <a:gd name="T3" fmla="*/ 44 h 288"/>
                  <a:gd name="T4" fmla="*/ 208 w 208"/>
                  <a:gd name="T5" fmla="*/ 0 h 288"/>
                  <a:gd name="T6" fmla="*/ 72 w 208"/>
                  <a:gd name="T7" fmla="*/ 0 h 288"/>
                  <a:gd name="T8" fmla="*/ 0 w 208"/>
                  <a:gd name="T9" fmla="*/ 72 h 288"/>
                  <a:gd name="T10" fmla="*/ 0 w 208"/>
                  <a:gd name="T11" fmla="*/ 216 h 288"/>
                  <a:gd name="T12" fmla="*/ 72 w 208"/>
                  <a:gd name="T13" fmla="*/ 288 h 288"/>
                  <a:gd name="T14" fmla="*/ 208 w 208"/>
                  <a:gd name="T15" fmla="*/ 288 h 288"/>
                  <a:gd name="T16" fmla="*/ 208 w 208"/>
                  <a:gd name="T17" fmla="*/ 245 h 288"/>
                  <a:gd name="T18" fmla="*/ 72 w 208"/>
                  <a:gd name="T19" fmla="*/ 245 h 288"/>
                  <a:gd name="T20" fmla="*/ 43 w 208"/>
                  <a:gd name="T21" fmla="*/ 216 h 288"/>
                  <a:gd name="T22" fmla="*/ 43 w 208"/>
                  <a:gd name="T23" fmla="*/ 166 h 288"/>
                  <a:gd name="T24" fmla="*/ 180 w 208"/>
                  <a:gd name="T25" fmla="*/ 166 h 288"/>
                  <a:gd name="T26" fmla="*/ 180 w 208"/>
                  <a:gd name="T27" fmla="*/ 123 h 288"/>
                  <a:gd name="T28" fmla="*/ 43 w 208"/>
                  <a:gd name="T29" fmla="*/ 123 h 288"/>
                  <a:gd name="T30" fmla="*/ 43 w 208"/>
                  <a:gd name="T31" fmla="*/ 72 h 288"/>
                  <a:gd name="T32" fmla="*/ 72 w 208"/>
                  <a:gd name="T33" fmla="*/ 44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8" h="288">
                    <a:moveTo>
                      <a:pt x="72" y="44"/>
                    </a:moveTo>
                    <a:cubicBezTo>
                      <a:pt x="208" y="44"/>
                      <a:pt x="208" y="44"/>
                      <a:pt x="208" y="44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32" y="0"/>
                      <a:pt x="0" y="33"/>
                      <a:pt x="0" y="72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56"/>
                      <a:pt x="32" y="288"/>
                      <a:pt x="72" y="288"/>
                    </a:cubicBezTo>
                    <a:cubicBezTo>
                      <a:pt x="208" y="288"/>
                      <a:pt x="208" y="288"/>
                      <a:pt x="208" y="288"/>
                    </a:cubicBezTo>
                    <a:cubicBezTo>
                      <a:pt x="208" y="245"/>
                      <a:pt x="208" y="245"/>
                      <a:pt x="208" y="245"/>
                    </a:cubicBezTo>
                    <a:cubicBezTo>
                      <a:pt x="72" y="245"/>
                      <a:pt x="72" y="245"/>
                      <a:pt x="72" y="245"/>
                    </a:cubicBezTo>
                    <a:cubicBezTo>
                      <a:pt x="56" y="245"/>
                      <a:pt x="43" y="232"/>
                      <a:pt x="43" y="216"/>
                    </a:cubicBezTo>
                    <a:cubicBezTo>
                      <a:pt x="43" y="166"/>
                      <a:pt x="43" y="166"/>
                      <a:pt x="43" y="166"/>
                    </a:cubicBezTo>
                    <a:cubicBezTo>
                      <a:pt x="180" y="166"/>
                      <a:pt x="180" y="166"/>
                      <a:pt x="180" y="166"/>
                    </a:cubicBezTo>
                    <a:cubicBezTo>
                      <a:pt x="180" y="123"/>
                      <a:pt x="180" y="123"/>
                      <a:pt x="180" y="123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72"/>
                      <a:pt x="43" y="72"/>
                      <a:pt x="43" y="72"/>
                    </a:cubicBezTo>
                    <a:cubicBezTo>
                      <a:pt x="43" y="56"/>
                      <a:pt x="56" y="44"/>
                      <a:pt x="72" y="44"/>
                    </a:cubicBez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2" name="Freeform 10"/>
              <p:cNvSpPr>
                <a:spLocks/>
              </p:cNvSpPr>
              <p:nvPr/>
            </p:nvSpPr>
            <p:spPr bwMode="auto">
              <a:xfrm>
                <a:off x="8254958" y="6429152"/>
                <a:ext cx="132947" cy="183773"/>
              </a:xfrm>
              <a:custGeom>
                <a:avLst/>
                <a:gdLst>
                  <a:gd name="T0" fmla="*/ 497 w 497"/>
                  <a:gd name="T1" fmla="*/ 0 h 687"/>
                  <a:gd name="T2" fmla="*/ 0 w 497"/>
                  <a:gd name="T3" fmla="*/ 0 h 687"/>
                  <a:gd name="T4" fmla="*/ 0 w 497"/>
                  <a:gd name="T5" fmla="*/ 105 h 687"/>
                  <a:gd name="T6" fmla="*/ 198 w 497"/>
                  <a:gd name="T7" fmla="*/ 105 h 687"/>
                  <a:gd name="T8" fmla="*/ 198 w 497"/>
                  <a:gd name="T9" fmla="*/ 687 h 687"/>
                  <a:gd name="T10" fmla="*/ 300 w 497"/>
                  <a:gd name="T11" fmla="*/ 687 h 687"/>
                  <a:gd name="T12" fmla="*/ 300 w 497"/>
                  <a:gd name="T13" fmla="*/ 105 h 687"/>
                  <a:gd name="T14" fmla="*/ 497 w 497"/>
                  <a:gd name="T15" fmla="*/ 105 h 687"/>
                  <a:gd name="T16" fmla="*/ 497 w 497"/>
                  <a:gd name="T17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7" h="687">
                    <a:moveTo>
                      <a:pt x="497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198" y="105"/>
                    </a:lnTo>
                    <a:lnTo>
                      <a:pt x="198" y="687"/>
                    </a:lnTo>
                    <a:lnTo>
                      <a:pt x="300" y="687"/>
                    </a:lnTo>
                    <a:lnTo>
                      <a:pt x="300" y="105"/>
                    </a:lnTo>
                    <a:lnTo>
                      <a:pt x="497" y="105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3" name="Freeform 11"/>
              <p:cNvSpPr>
                <a:spLocks/>
              </p:cNvSpPr>
              <p:nvPr/>
            </p:nvSpPr>
            <p:spPr bwMode="auto">
              <a:xfrm>
                <a:off x="8535297" y="6429152"/>
                <a:ext cx="150602" cy="183773"/>
              </a:xfrm>
              <a:custGeom>
                <a:avLst/>
                <a:gdLst>
                  <a:gd name="T0" fmla="*/ 155 w 238"/>
                  <a:gd name="T1" fmla="*/ 288 h 288"/>
                  <a:gd name="T2" fmla="*/ 238 w 238"/>
                  <a:gd name="T3" fmla="*/ 206 h 288"/>
                  <a:gd name="T4" fmla="*/ 155 w 238"/>
                  <a:gd name="T5" fmla="*/ 123 h 288"/>
                  <a:gd name="T6" fmla="*/ 83 w 238"/>
                  <a:gd name="T7" fmla="*/ 123 h 288"/>
                  <a:gd name="T8" fmla="*/ 43 w 238"/>
                  <a:gd name="T9" fmla="*/ 83 h 288"/>
                  <a:gd name="T10" fmla="*/ 83 w 238"/>
                  <a:gd name="T11" fmla="*/ 44 h 288"/>
                  <a:gd name="T12" fmla="*/ 223 w 238"/>
                  <a:gd name="T13" fmla="*/ 44 h 288"/>
                  <a:gd name="T14" fmla="*/ 223 w 238"/>
                  <a:gd name="T15" fmla="*/ 0 h 288"/>
                  <a:gd name="T16" fmla="*/ 83 w 238"/>
                  <a:gd name="T17" fmla="*/ 0 h 288"/>
                  <a:gd name="T18" fmla="*/ 0 w 238"/>
                  <a:gd name="T19" fmla="*/ 83 h 288"/>
                  <a:gd name="T20" fmla="*/ 83 w 238"/>
                  <a:gd name="T21" fmla="*/ 166 h 288"/>
                  <a:gd name="T22" fmla="*/ 155 w 238"/>
                  <a:gd name="T23" fmla="*/ 166 h 288"/>
                  <a:gd name="T24" fmla="*/ 194 w 238"/>
                  <a:gd name="T25" fmla="*/ 206 h 288"/>
                  <a:gd name="T26" fmla="*/ 155 w 238"/>
                  <a:gd name="T27" fmla="*/ 245 h 288"/>
                  <a:gd name="T28" fmla="*/ 14 w 238"/>
                  <a:gd name="T29" fmla="*/ 245 h 288"/>
                  <a:gd name="T30" fmla="*/ 14 w 238"/>
                  <a:gd name="T31" fmla="*/ 288 h 288"/>
                  <a:gd name="T32" fmla="*/ 155 w 238"/>
                  <a:gd name="T33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8" h="288">
                    <a:moveTo>
                      <a:pt x="155" y="288"/>
                    </a:moveTo>
                    <a:cubicBezTo>
                      <a:pt x="201" y="288"/>
                      <a:pt x="238" y="251"/>
                      <a:pt x="238" y="206"/>
                    </a:cubicBezTo>
                    <a:cubicBezTo>
                      <a:pt x="238" y="160"/>
                      <a:pt x="201" y="123"/>
                      <a:pt x="155" y="123"/>
                    </a:cubicBezTo>
                    <a:cubicBezTo>
                      <a:pt x="83" y="123"/>
                      <a:pt x="83" y="123"/>
                      <a:pt x="83" y="123"/>
                    </a:cubicBezTo>
                    <a:cubicBezTo>
                      <a:pt x="61" y="123"/>
                      <a:pt x="43" y="105"/>
                      <a:pt x="43" y="83"/>
                    </a:cubicBezTo>
                    <a:cubicBezTo>
                      <a:pt x="43" y="61"/>
                      <a:pt x="61" y="44"/>
                      <a:pt x="83" y="44"/>
                    </a:cubicBezTo>
                    <a:cubicBezTo>
                      <a:pt x="223" y="44"/>
                      <a:pt x="223" y="44"/>
                      <a:pt x="223" y="44"/>
                    </a:cubicBezTo>
                    <a:cubicBezTo>
                      <a:pt x="223" y="0"/>
                      <a:pt x="223" y="0"/>
                      <a:pt x="22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37" y="0"/>
                      <a:pt x="0" y="37"/>
                      <a:pt x="0" y="83"/>
                    </a:cubicBezTo>
                    <a:cubicBezTo>
                      <a:pt x="0" y="129"/>
                      <a:pt x="37" y="166"/>
                      <a:pt x="83" y="166"/>
                    </a:cubicBezTo>
                    <a:cubicBezTo>
                      <a:pt x="155" y="166"/>
                      <a:pt x="155" y="166"/>
                      <a:pt x="155" y="166"/>
                    </a:cubicBezTo>
                    <a:cubicBezTo>
                      <a:pt x="177" y="166"/>
                      <a:pt x="194" y="184"/>
                      <a:pt x="194" y="206"/>
                    </a:cubicBezTo>
                    <a:cubicBezTo>
                      <a:pt x="194" y="227"/>
                      <a:pt x="177" y="245"/>
                      <a:pt x="155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88"/>
                      <a:pt x="14" y="288"/>
                      <a:pt x="14" y="288"/>
                    </a:cubicBezTo>
                    <a:lnTo>
                      <a:pt x="155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4" name="Freeform 12"/>
              <p:cNvSpPr>
                <a:spLocks noEditPoints="1"/>
              </p:cNvSpPr>
              <p:nvPr/>
            </p:nvSpPr>
            <p:spPr bwMode="auto">
              <a:xfrm>
                <a:off x="8685899" y="6415777"/>
                <a:ext cx="25413" cy="13375"/>
              </a:xfrm>
              <a:custGeom>
                <a:avLst/>
                <a:gdLst>
                  <a:gd name="T0" fmla="*/ 24 w 95"/>
                  <a:gd name="T1" fmla="*/ 50 h 50"/>
                  <a:gd name="T2" fmla="*/ 14 w 95"/>
                  <a:gd name="T3" fmla="*/ 50 h 50"/>
                  <a:gd name="T4" fmla="*/ 14 w 95"/>
                  <a:gd name="T5" fmla="*/ 9 h 50"/>
                  <a:gd name="T6" fmla="*/ 0 w 95"/>
                  <a:gd name="T7" fmla="*/ 9 h 50"/>
                  <a:gd name="T8" fmla="*/ 0 w 95"/>
                  <a:gd name="T9" fmla="*/ 0 h 50"/>
                  <a:gd name="T10" fmla="*/ 38 w 95"/>
                  <a:gd name="T11" fmla="*/ 0 h 50"/>
                  <a:gd name="T12" fmla="*/ 38 w 95"/>
                  <a:gd name="T13" fmla="*/ 9 h 50"/>
                  <a:gd name="T14" fmla="*/ 24 w 95"/>
                  <a:gd name="T15" fmla="*/ 9 h 50"/>
                  <a:gd name="T16" fmla="*/ 24 w 95"/>
                  <a:gd name="T17" fmla="*/ 50 h 50"/>
                  <a:gd name="T18" fmla="*/ 69 w 95"/>
                  <a:gd name="T19" fmla="*/ 38 h 50"/>
                  <a:gd name="T20" fmla="*/ 73 w 95"/>
                  <a:gd name="T21" fmla="*/ 28 h 50"/>
                  <a:gd name="T22" fmla="*/ 85 w 95"/>
                  <a:gd name="T23" fmla="*/ 0 h 50"/>
                  <a:gd name="T24" fmla="*/ 95 w 95"/>
                  <a:gd name="T25" fmla="*/ 0 h 50"/>
                  <a:gd name="T26" fmla="*/ 95 w 95"/>
                  <a:gd name="T27" fmla="*/ 50 h 50"/>
                  <a:gd name="T28" fmla="*/ 85 w 95"/>
                  <a:gd name="T29" fmla="*/ 50 h 50"/>
                  <a:gd name="T30" fmla="*/ 85 w 95"/>
                  <a:gd name="T31" fmla="*/ 26 h 50"/>
                  <a:gd name="T32" fmla="*/ 85 w 95"/>
                  <a:gd name="T33" fmla="*/ 16 h 50"/>
                  <a:gd name="T34" fmla="*/ 83 w 95"/>
                  <a:gd name="T35" fmla="*/ 23 h 50"/>
                  <a:gd name="T36" fmla="*/ 73 w 95"/>
                  <a:gd name="T37" fmla="*/ 50 h 50"/>
                  <a:gd name="T38" fmla="*/ 66 w 95"/>
                  <a:gd name="T39" fmla="*/ 50 h 50"/>
                  <a:gd name="T40" fmla="*/ 57 w 95"/>
                  <a:gd name="T41" fmla="*/ 23 h 50"/>
                  <a:gd name="T42" fmla="*/ 54 w 95"/>
                  <a:gd name="T43" fmla="*/ 16 h 50"/>
                  <a:gd name="T44" fmla="*/ 54 w 95"/>
                  <a:gd name="T45" fmla="*/ 26 h 50"/>
                  <a:gd name="T46" fmla="*/ 54 w 95"/>
                  <a:gd name="T47" fmla="*/ 50 h 50"/>
                  <a:gd name="T48" fmla="*/ 45 w 95"/>
                  <a:gd name="T49" fmla="*/ 50 h 50"/>
                  <a:gd name="T50" fmla="*/ 45 w 95"/>
                  <a:gd name="T51" fmla="*/ 0 h 50"/>
                  <a:gd name="T52" fmla="*/ 54 w 95"/>
                  <a:gd name="T53" fmla="*/ 0 h 50"/>
                  <a:gd name="T54" fmla="*/ 66 w 95"/>
                  <a:gd name="T55" fmla="*/ 28 h 50"/>
                  <a:gd name="T56" fmla="*/ 69 w 95"/>
                  <a:gd name="T57" fmla="*/ 3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5" h="50">
                    <a:moveTo>
                      <a:pt x="24" y="50"/>
                    </a:moveTo>
                    <a:lnTo>
                      <a:pt x="14" y="50"/>
                    </a:lnTo>
                    <a:lnTo>
                      <a:pt x="1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9"/>
                    </a:lnTo>
                    <a:lnTo>
                      <a:pt x="24" y="9"/>
                    </a:lnTo>
                    <a:lnTo>
                      <a:pt x="24" y="50"/>
                    </a:lnTo>
                    <a:close/>
                    <a:moveTo>
                      <a:pt x="69" y="38"/>
                    </a:moveTo>
                    <a:lnTo>
                      <a:pt x="73" y="28"/>
                    </a:lnTo>
                    <a:lnTo>
                      <a:pt x="85" y="0"/>
                    </a:lnTo>
                    <a:lnTo>
                      <a:pt x="95" y="0"/>
                    </a:lnTo>
                    <a:lnTo>
                      <a:pt x="95" y="50"/>
                    </a:lnTo>
                    <a:lnTo>
                      <a:pt x="85" y="50"/>
                    </a:lnTo>
                    <a:lnTo>
                      <a:pt x="85" y="26"/>
                    </a:lnTo>
                    <a:lnTo>
                      <a:pt x="85" y="16"/>
                    </a:lnTo>
                    <a:lnTo>
                      <a:pt x="83" y="23"/>
                    </a:lnTo>
                    <a:lnTo>
                      <a:pt x="73" y="50"/>
                    </a:lnTo>
                    <a:lnTo>
                      <a:pt x="66" y="50"/>
                    </a:lnTo>
                    <a:lnTo>
                      <a:pt x="57" y="23"/>
                    </a:lnTo>
                    <a:lnTo>
                      <a:pt x="54" y="16"/>
                    </a:lnTo>
                    <a:lnTo>
                      <a:pt x="54" y="26"/>
                    </a:lnTo>
                    <a:lnTo>
                      <a:pt x="54" y="50"/>
                    </a:lnTo>
                    <a:lnTo>
                      <a:pt x="45" y="50"/>
                    </a:lnTo>
                    <a:lnTo>
                      <a:pt x="45" y="0"/>
                    </a:lnTo>
                    <a:lnTo>
                      <a:pt x="54" y="0"/>
                    </a:lnTo>
                    <a:lnTo>
                      <a:pt x="66" y="28"/>
                    </a:lnTo>
                    <a:lnTo>
                      <a:pt x="69" y="3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10" name="Content Placeholder 9"/>
          <p:cNvSpPr>
            <a:spLocks noGrp="1"/>
          </p:cNvSpPr>
          <p:nvPr userDrawn="1">
            <p:ph sz="quarter" idx="12" hasCustomPrompt="1"/>
          </p:nvPr>
        </p:nvSpPr>
        <p:spPr>
          <a:xfrm>
            <a:off x="495300" y="1229140"/>
            <a:ext cx="8922196" cy="664797"/>
          </a:xfrm>
        </p:spPr>
        <p:txBody>
          <a:bodyPr/>
          <a:lstStyle/>
          <a:p>
            <a:pPr lvl="0"/>
            <a:r>
              <a:rPr lang="ko-KR" altLang="en-US" dirty="0" smtClean="0"/>
              <a:t>헤드라인 내용을 편집합니다</a:t>
            </a:r>
            <a:r>
              <a:rPr lang="en-US" altLang="ko-KR" dirty="0" smtClean="0"/>
              <a:t>. 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996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611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3_Co-B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6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0183-D323-4677-9D78-78D1D39B00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32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6898481" y="6336506"/>
            <a:ext cx="2890838" cy="388143"/>
            <a:chOff x="6898481" y="6336506"/>
            <a:chExt cx="2890838" cy="388143"/>
          </a:xfrm>
        </p:grpSpPr>
        <p:sp>
          <p:nvSpPr>
            <p:cNvPr id="5" name="Rectangle 4"/>
            <p:cNvSpPr/>
            <p:nvPr userDrawn="1"/>
          </p:nvSpPr>
          <p:spPr bwMode="auto">
            <a:xfrm>
              <a:off x="6898481" y="6336506"/>
              <a:ext cx="2890838" cy="388143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  <p:cxnSp>
          <p:nvCxnSpPr>
            <p:cNvPr id="8" name="Straight Connector 7"/>
            <p:cNvCxnSpPr/>
            <p:nvPr userDrawn="1"/>
          </p:nvCxnSpPr>
          <p:spPr bwMode="auto">
            <a:xfrm>
              <a:off x="8396288" y="6403181"/>
              <a:ext cx="0" cy="23098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B2B2B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9" name="Group 8"/>
            <p:cNvGrpSpPr/>
            <p:nvPr userDrawn="1"/>
          </p:nvGrpSpPr>
          <p:grpSpPr>
            <a:xfrm>
              <a:off x="7185248" y="6415778"/>
              <a:ext cx="1104104" cy="201695"/>
              <a:chOff x="7692139" y="6415777"/>
              <a:chExt cx="1019173" cy="201695"/>
            </a:xfrm>
          </p:grpSpPr>
          <p:sp>
            <p:nvSpPr>
              <p:cNvPr id="10" name="Freeform 5"/>
              <p:cNvSpPr>
                <a:spLocks/>
              </p:cNvSpPr>
              <p:nvPr/>
            </p:nvSpPr>
            <p:spPr bwMode="auto">
              <a:xfrm>
                <a:off x="8027048" y="6429152"/>
                <a:ext cx="157022" cy="188320"/>
              </a:xfrm>
              <a:custGeom>
                <a:avLst/>
                <a:gdLst>
                  <a:gd name="T0" fmla="*/ 43 w 248"/>
                  <a:gd name="T1" fmla="*/ 65 h 295"/>
                  <a:gd name="T2" fmla="*/ 64 w 248"/>
                  <a:gd name="T3" fmla="*/ 44 h 295"/>
                  <a:gd name="T4" fmla="*/ 158 w 248"/>
                  <a:gd name="T5" fmla="*/ 44 h 295"/>
                  <a:gd name="T6" fmla="*/ 192 w 248"/>
                  <a:gd name="T7" fmla="*/ 67 h 295"/>
                  <a:gd name="T8" fmla="*/ 171 w 248"/>
                  <a:gd name="T9" fmla="*/ 113 h 295"/>
                  <a:gd name="T10" fmla="*/ 98 w 248"/>
                  <a:gd name="T11" fmla="*/ 140 h 295"/>
                  <a:gd name="T12" fmla="*/ 67 w 248"/>
                  <a:gd name="T13" fmla="*/ 204 h 295"/>
                  <a:gd name="T14" fmla="*/ 94 w 248"/>
                  <a:gd name="T15" fmla="*/ 234 h 295"/>
                  <a:gd name="T16" fmla="*/ 230 w 248"/>
                  <a:gd name="T17" fmla="*/ 295 h 295"/>
                  <a:gd name="T18" fmla="*/ 230 w 248"/>
                  <a:gd name="T19" fmla="*/ 248 h 295"/>
                  <a:gd name="T20" fmla="*/ 111 w 248"/>
                  <a:gd name="T21" fmla="*/ 195 h 295"/>
                  <a:gd name="T22" fmla="*/ 107 w 248"/>
                  <a:gd name="T23" fmla="*/ 190 h 295"/>
                  <a:gd name="T24" fmla="*/ 112 w 248"/>
                  <a:gd name="T25" fmla="*/ 179 h 295"/>
                  <a:gd name="T26" fmla="*/ 186 w 248"/>
                  <a:gd name="T27" fmla="*/ 154 h 295"/>
                  <a:gd name="T28" fmla="*/ 232 w 248"/>
                  <a:gd name="T29" fmla="*/ 51 h 295"/>
                  <a:gd name="T30" fmla="*/ 158 w 248"/>
                  <a:gd name="T31" fmla="*/ 0 h 295"/>
                  <a:gd name="T32" fmla="*/ 64 w 248"/>
                  <a:gd name="T33" fmla="*/ 0 h 295"/>
                  <a:gd name="T34" fmla="*/ 0 w 248"/>
                  <a:gd name="T35" fmla="*/ 65 h 295"/>
                  <a:gd name="T36" fmla="*/ 0 w 248"/>
                  <a:gd name="T37" fmla="*/ 288 h 295"/>
                  <a:gd name="T38" fmla="*/ 43 w 248"/>
                  <a:gd name="T39" fmla="*/ 288 h 295"/>
                  <a:gd name="T40" fmla="*/ 43 w 248"/>
                  <a:gd name="T41" fmla="*/ 6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8" h="295">
                    <a:moveTo>
                      <a:pt x="43" y="65"/>
                    </a:moveTo>
                    <a:cubicBezTo>
                      <a:pt x="43" y="53"/>
                      <a:pt x="52" y="44"/>
                      <a:pt x="64" y="44"/>
                    </a:cubicBezTo>
                    <a:cubicBezTo>
                      <a:pt x="158" y="44"/>
                      <a:pt x="158" y="44"/>
                      <a:pt x="158" y="44"/>
                    </a:cubicBezTo>
                    <a:cubicBezTo>
                      <a:pt x="172" y="44"/>
                      <a:pt x="186" y="52"/>
                      <a:pt x="192" y="67"/>
                    </a:cubicBezTo>
                    <a:cubicBezTo>
                      <a:pt x="199" y="85"/>
                      <a:pt x="189" y="106"/>
                      <a:pt x="171" y="113"/>
                    </a:cubicBezTo>
                    <a:cubicBezTo>
                      <a:pt x="98" y="140"/>
                      <a:pt x="98" y="140"/>
                      <a:pt x="98" y="140"/>
                    </a:cubicBezTo>
                    <a:cubicBezTo>
                      <a:pt x="72" y="149"/>
                      <a:pt x="58" y="178"/>
                      <a:pt x="67" y="204"/>
                    </a:cubicBezTo>
                    <a:cubicBezTo>
                      <a:pt x="72" y="218"/>
                      <a:pt x="82" y="228"/>
                      <a:pt x="94" y="234"/>
                    </a:cubicBezTo>
                    <a:cubicBezTo>
                      <a:pt x="230" y="295"/>
                      <a:pt x="230" y="295"/>
                      <a:pt x="230" y="295"/>
                    </a:cubicBezTo>
                    <a:cubicBezTo>
                      <a:pt x="230" y="248"/>
                      <a:pt x="230" y="248"/>
                      <a:pt x="230" y="248"/>
                    </a:cubicBezTo>
                    <a:cubicBezTo>
                      <a:pt x="111" y="195"/>
                      <a:pt x="111" y="195"/>
                      <a:pt x="111" y="195"/>
                    </a:cubicBezTo>
                    <a:cubicBezTo>
                      <a:pt x="109" y="195"/>
                      <a:pt x="107" y="193"/>
                      <a:pt x="107" y="190"/>
                    </a:cubicBezTo>
                    <a:cubicBezTo>
                      <a:pt x="105" y="186"/>
                      <a:pt x="107" y="181"/>
                      <a:pt x="112" y="179"/>
                    </a:cubicBezTo>
                    <a:cubicBezTo>
                      <a:pt x="186" y="154"/>
                      <a:pt x="186" y="154"/>
                      <a:pt x="186" y="154"/>
                    </a:cubicBezTo>
                    <a:cubicBezTo>
                      <a:pt x="227" y="138"/>
                      <a:pt x="248" y="92"/>
                      <a:pt x="232" y="51"/>
                    </a:cubicBezTo>
                    <a:cubicBezTo>
                      <a:pt x="220" y="20"/>
                      <a:pt x="190" y="0"/>
                      <a:pt x="15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9" y="0"/>
                      <a:pt x="0" y="29"/>
                      <a:pt x="0" y="65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43" y="288"/>
                      <a:pt x="43" y="288"/>
                      <a:pt x="43" y="288"/>
                    </a:cubicBezTo>
                    <a:lnTo>
                      <a:pt x="43" y="65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auto">
              <a:xfrm>
                <a:off x="8204935" y="6429152"/>
                <a:ext cx="27018" cy="183773"/>
              </a:xfrm>
              <a:prstGeom prst="rect">
                <a:avLst/>
              </a:pr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2" name="Freeform 7"/>
              <p:cNvSpPr>
                <a:spLocks/>
              </p:cNvSpPr>
              <p:nvPr/>
            </p:nvSpPr>
            <p:spPr bwMode="auto">
              <a:xfrm>
                <a:off x="7692139" y="6429152"/>
                <a:ext cx="163977" cy="183773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3" name="Freeform 8"/>
              <p:cNvSpPr>
                <a:spLocks/>
              </p:cNvSpPr>
              <p:nvPr/>
            </p:nvSpPr>
            <p:spPr bwMode="auto">
              <a:xfrm>
                <a:off x="8367575" y="6429152"/>
                <a:ext cx="163977" cy="183773"/>
              </a:xfrm>
              <a:custGeom>
                <a:avLst/>
                <a:gdLst>
                  <a:gd name="T0" fmla="*/ 46 w 259"/>
                  <a:gd name="T1" fmla="*/ 288 h 288"/>
                  <a:gd name="T2" fmla="*/ 123 w 259"/>
                  <a:gd name="T3" fmla="*/ 49 h 288"/>
                  <a:gd name="T4" fmla="*/ 130 w 259"/>
                  <a:gd name="T5" fmla="*/ 44 h 288"/>
                  <a:gd name="T6" fmla="*/ 137 w 259"/>
                  <a:gd name="T7" fmla="*/ 49 h 288"/>
                  <a:gd name="T8" fmla="*/ 214 w 259"/>
                  <a:gd name="T9" fmla="*/ 288 h 288"/>
                  <a:gd name="T10" fmla="*/ 259 w 259"/>
                  <a:gd name="T11" fmla="*/ 288 h 288"/>
                  <a:gd name="T12" fmla="*/ 178 w 259"/>
                  <a:gd name="T13" fmla="*/ 35 h 288"/>
                  <a:gd name="T14" fmla="*/ 130 w 259"/>
                  <a:gd name="T15" fmla="*/ 0 h 288"/>
                  <a:gd name="T16" fmla="*/ 82 w 259"/>
                  <a:gd name="T17" fmla="*/ 35 h 288"/>
                  <a:gd name="T18" fmla="*/ 0 w 259"/>
                  <a:gd name="T19" fmla="*/ 288 h 288"/>
                  <a:gd name="T20" fmla="*/ 46 w 259"/>
                  <a:gd name="T21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46" y="288"/>
                    </a:moveTo>
                    <a:cubicBezTo>
                      <a:pt x="123" y="49"/>
                      <a:pt x="123" y="49"/>
                      <a:pt x="123" y="49"/>
                    </a:cubicBezTo>
                    <a:cubicBezTo>
                      <a:pt x="124" y="46"/>
                      <a:pt x="127" y="44"/>
                      <a:pt x="130" y="44"/>
                    </a:cubicBezTo>
                    <a:cubicBezTo>
                      <a:pt x="133" y="44"/>
                      <a:pt x="136" y="45"/>
                      <a:pt x="137" y="49"/>
                    </a:cubicBezTo>
                    <a:cubicBezTo>
                      <a:pt x="214" y="288"/>
                      <a:pt x="214" y="288"/>
                      <a:pt x="214" y="288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178" y="35"/>
                      <a:pt x="178" y="35"/>
                      <a:pt x="178" y="35"/>
                    </a:cubicBezTo>
                    <a:cubicBezTo>
                      <a:pt x="171" y="14"/>
                      <a:pt x="151" y="0"/>
                      <a:pt x="130" y="0"/>
                    </a:cubicBezTo>
                    <a:cubicBezTo>
                      <a:pt x="108" y="0"/>
                      <a:pt x="89" y="14"/>
                      <a:pt x="82" y="35"/>
                    </a:cubicBezTo>
                    <a:cubicBezTo>
                      <a:pt x="0" y="288"/>
                      <a:pt x="0" y="288"/>
                      <a:pt x="0" y="288"/>
                    </a:cubicBezTo>
                    <a:lnTo>
                      <a:pt x="46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4" name="Freeform 9"/>
              <p:cNvSpPr>
                <a:spLocks/>
              </p:cNvSpPr>
              <p:nvPr/>
            </p:nvSpPr>
            <p:spPr bwMode="auto">
              <a:xfrm>
                <a:off x="7866816" y="6429152"/>
                <a:ext cx="131610" cy="183773"/>
              </a:xfrm>
              <a:custGeom>
                <a:avLst/>
                <a:gdLst>
                  <a:gd name="T0" fmla="*/ 72 w 208"/>
                  <a:gd name="T1" fmla="*/ 44 h 288"/>
                  <a:gd name="T2" fmla="*/ 208 w 208"/>
                  <a:gd name="T3" fmla="*/ 44 h 288"/>
                  <a:gd name="T4" fmla="*/ 208 w 208"/>
                  <a:gd name="T5" fmla="*/ 0 h 288"/>
                  <a:gd name="T6" fmla="*/ 72 w 208"/>
                  <a:gd name="T7" fmla="*/ 0 h 288"/>
                  <a:gd name="T8" fmla="*/ 0 w 208"/>
                  <a:gd name="T9" fmla="*/ 72 h 288"/>
                  <a:gd name="T10" fmla="*/ 0 w 208"/>
                  <a:gd name="T11" fmla="*/ 216 h 288"/>
                  <a:gd name="T12" fmla="*/ 72 w 208"/>
                  <a:gd name="T13" fmla="*/ 288 h 288"/>
                  <a:gd name="T14" fmla="*/ 208 w 208"/>
                  <a:gd name="T15" fmla="*/ 288 h 288"/>
                  <a:gd name="T16" fmla="*/ 208 w 208"/>
                  <a:gd name="T17" fmla="*/ 245 h 288"/>
                  <a:gd name="T18" fmla="*/ 72 w 208"/>
                  <a:gd name="T19" fmla="*/ 245 h 288"/>
                  <a:gd name="T20" fmla="*/ 43 w 208"/>
                  <a:gd name="T21" fmla="*/ 216 h 288"/>
                  <a:gd name="T22" fmla="*/ 43 w 208"/>
                  <a:gd name="T23" fmla="*/ 166 h 288"/>
                  <a:gd name="T24" fmla="*/ 180 w 208"/>
                  <a:gd name="T25" fmla="*/ 166 h 288"/>
                  <a:gd name="T26" fmla="*/ 180 w 208"/>
                  <a:gd name="T27" fmla="*/ 123 h 288"/>
                  <a:gd name="T28" fmla="*/ 43 w 208"/>
                  <a:gd name="T29" fmla="*/ 123 h 288"/>
                  <a:gd name="T30" fmla="*/ 43 w 208"/>
                  <a:gd name="T31" fmla="*/ 72 h 288"/>
                  <a:gd name="T32" fmla="*/ 72 w 208"/>
                  <a:gd name="T33" fmla="*/ 44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8" h="288">
                    <a:moveTo>
                      <a:pt x="72" y="44"/>
                    </a:moveTo>
                    <a:cubicBezTo>
                      <a:pt x="208" y="44"/>
                      <a:pt x="208" y="44"/>
                      <a:pt x="208" y="44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32" y="0"/>
                      <a:pt x="0" y="33"/>
                      <a:pt x="0" y="72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56"/>
                      <a:pt x="32" y="288"/>
                      <a:pt x="72" y="288"/>
                    </a:cubicBezTo>
                    <a:cubicBezTo>
                      <a:pt x="208" y="288"/>
                      <a:pt x="208" y="288"/>
                      <a:pt x="208" y="288"/>
                    </a:cubicBezTo>
                    <a:cubicBezTo>
                      <a:pt x="208" y="245"/>
                      <a:pt x="208" y="245"/>
                      <a:pt x="208" y="245"/>
                    </a:cubicBezTo>
                    <a:cubicBezTo>
                      <a:pt x="72" y="245"/>
                      <a:pt x="72" y="245"/>
                      <a:pt x="72" y="245"/>
                    </a:cubicBezTo>
                    <a:cubicBezTo>
                      <a:pt x="56" y="245"/>
                      <a:pt x="43" y="232"/>
                      <a:pt x="43" y="216"/>
                    </a:cubicBezTo>
                    <a:cubicBezTo>
                      <a:pt x="43" y="166"/>
                      <a:pt x="43" y="166"/>
                      <a:pt x="43" y="166"/>
                    </a:cubicBezTo>
                    <a:cubicBezTo>
                      <a:pt x="180" y="166"/>
                      <a:pt x="180" y="166"/>
                      <a:pt x="180" y="166"/>
                    </a:cubicBezTo>
                    <a:cubicBezTo>
                      <a:pt x="180" y="123"/>
                      <a:pt x="180" y="123"/>
                      <a:pt x="180" y="123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72"/>
                      <a:pt x="43" y="72"/>
                      <a:pt x="43" y="72"/>
                    </a:cubicBezTo>
                    <a:cubicBezTo>
                      <a:pt x="43" y="56"/>
                      <a:pt x="56" y="44"/>
                      <a:pt x="72" y="44"/>
                    </a:cubicBez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5" name="Freeform 10"/>
              <p:cNvSpPr>
                <a:spLocks/>
              </p:cNvSpPr>
              <p:nvPr/>
            </p:nvSpPr>
            <p:spPr bwMode="auto">
              <a:xfrm>
                <a:off x="8254958" y="6429152"/>
                <a:ext cx="132947" cy="183773"/>
              </a:xfrm>
              <a:custGeom>
                <a:avLst/>
                <a:gdLst>
                  <a:gd name="T0" fmla="*/ 497 w 497"/>
                  <a:gd name="T1" fmla="*/ 0 h 687"/>
                  <a:gd name="T2" fmla="*/ 0 w 497"/>
                  <a:gd name="T3" fmla="*/ 0 h 687"/>
                  <a:gd name="T4" fmla="*/ 0 w 497"/>
                  <a:gd name="T5" fmla="*/ 105 h 687"/>
                  <a:gd name="T6" fmla="*/ 198 w 497"/>
                  <a:gd name="T7" fmla="*/ 105 h 687"/>
                  <a:gd name="T8" fmla="*/ 198 w 497"/>
                  <a:gd name="T9" fmla="*/ 687 h 687"/>
                  <a:gd name="T10" fmla="*/ 300 w 497"/>
                  <a:gd name="T11" fmla="*/ 687 h 687"/>
                  <a:gd name="T12" fmla="*/ 300 w 497"/>
                  <a:gd name="T13" fmla="*/ 105 h 687"/>
                  <a:gd name="T14" fmla="*/ 497 w 497"/>
                  <a:gd name="T15" fmla="*/ 105 h 687"/>
                  <a:gd name="T16" fmla="*/ 497 w 497"/>
                  <a:gd name="T17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7" h="687">
                    <a:moveTo>
                      <a:pt x="497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198" y="105"/>
                    </a:lnTo>
                    <a:lnTo>
                      <a:pt x="198" y="687"/>
                    </a:lnTo>
                    <a:lnTo>
                      <a:pt x="300" y="687"/>
                    </a:lnTo>
                    <a:lnTo>
                      <a:pt x="300" y="105"/>
                    </a:lnTo>
                    <a:lnTo>
                      <a:pt x="497" y="105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6" name="Freeform 11"/>
              <p:cNvSpPr>
                <a:spLocks/>
              </p:cNvSpPr>
              <p:nvPr/>
            </p:nvSpPr>
            <p:spPr bwMode="auto">
              <a:xfrm>
                <a:off x="8535297" y="6429152"/>
                <a:ext cx="150602" cy="183773"/>
              </a:xfrm>
              <a:custGeom>
                <a:avLst/>
                <a:gdLst>
                  <a:gd name="T0" fmla="*/ 155 w 238"/>
                  <a:gd name="T1" fmla="*/ 288 h 288"/>
                  <a:gd name="T2" fmla="*/ 238 w 238"/>
                  <a:gd name="T3" fmla="*/ 206 h 288"/>
                  <a:gd name="T4" fmla="*/ 155 w 238"/>
                  <a:gd name="T5" fmla="*/ 123 h 288"/>
                  <a:gd name="T6" fmla="*/ 83 w 238"/>
                  <a:gd name="T7" fmla="*/ 123 h 288"/>
                  <a:gd name="T8" fmla="*/ 43 w 238"/>
                  <a:gd name="T9" fmla="*/ 83 h 288"/>
                  <a:gd name="T10" fmla="*/ 83 w 238"/>
                  <a:gd name="T11" fmla="*/ 44 h 288"/>
                  <a:gd name="T12" fmla="*/ 223 w 238"/>
                  <a:gd name="T13" fmla="*/ 44 h 288"/>
                  <a:gd name="T14" fmla="*/ 223 w 238"/>
                  <a:gd name="T15" fmla="*/ 0 h 288"/>
                  <a:gd name="T16" fmla="*/ 83 w 238"/>
                  <a:gd name="T17" fmla="*/ 0 h 288"/>
                  <a:gd name="T18" fmla="*/ 0 w 238"/>
                  <a:gd name="T19" fmla="*/ 83 h 288"/>
                  <a:gd name="T20" fmla="*/ 83 w 238"/>
                  <a:gd name="T21" fmla="*/ 166 h 288"/>
                  <a:gd name="T22" fmla="*/ 155 w 238"/>
                  <a:gd name="T23" fmla="*/ 166 h 288"/>
                  <a:gd name="T24" fmla="*/ 194 w 238"/>
                  <a:gd name="T25" fmla="*/ 206 h 288"/>
                  <a:gd name="T26" fmla="*/ 155 w 238"/>
                  <a:gd name="T27" fmla="*/ 245 h 288"/>
                  <a:gd name="T28" fmla="*/ 14 w 238"/>
                  <a:gd name="T29" fmla="*/ 245 h 288"/>
                  <a:gd name="T30" fmla="*/ 14 w 238"/>
                  <a:gd name="T31" fmla="*/ 288 h 288"/>
                  <a:gd name="T32" fmla="*/ 155 w 238"/>
                  <a:gd name="T33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8" h="288">
                    <a:moveTo>
                      <a:pt x="155" y="288"/>
                    </a:moveTo>
                    <a:cubicBezTo>
                      <a:pt x="201" y="288"/>
                      <a:pt x="238" y="251"/>
                      <a:pt x="238" y="206"/>
                    </a:cubicBezTo>
                    <a:cubicBezTo>
                      <a:pt x="238" y="160"/>
                      <a:pt x="201" y="123"/>
                      <a:pt x="155" y="123"/>
                    </a:cubicBezTo>
                    <a:cubicBezTo>
                      <a:pt x="83" y="123"/>
                      <a:pt x="83" y="123"/>
                      <a:pt x="83" y="123"/>
                    </a:cubicBezTo>
                    <a:cubicBezTo>
                      <a:pt x="61" y="123"/>
                      <a:pt x="43" y="105"/>
                      <a:pt x="43" y="83"/>
                    </a:cubicBezTo>
                    <a:cubicBezTo>
                      <a:pt x="43" y="61"/>
                      <a:pt x="61" y="44"/>
                      <a:pt x="83" y="44"/>
                    </a:cubicBezTo>
                    <a:cubicBezTo>
                      <a:pt x="223" y="44"/>
                      <a:pt x="223" y="44"/>
                      <a:pt x="223" y="44"/>
                    </a:cubicBezTo>
                    <a:cubicBezTo>
                      <a:pt x="223" y="0"/>
                      <a:pt x="223" y="0"/>
                      <a:pt x="22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37" y="0"/>
                      <a:pt x="0" y="37"/>
                      <a:pt x="0" y="83"/>
                    </a:cubicBezTo>
                    <a:cubicBezTo>
                      <a:pt x="0" y="129"/>
                      <a:pt x="37" y="166"/>
                      <a:pt x="83" y="166"/>
                    </a:cubicBezTo>
                    <a:cubicBezTo>
                      <a:pt x="155" y="166"/>
                      <a:pt x="155" y="166"/>
                      <a:pt x="155" y="166"/>
                    </a:cubicBezTo>
                    <a:cubicBezTo>
                      <a:pt x="177" y="166"/>
                      <a:pt x="194" y="184"/>
                      <a:pt x="194" y="206"/>
                    </a:cubicBezTo>
                    <a:cubicBezTo>
                      <a:pt x="194" y="227"/>
                      <a:pt x="177" y="245"/>
                      <a:pt x="155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88"/>
                      <a:pt x="14" y="288"/>
                      <a:pt x="14" y="288"/>
                    </a:cubicBezTo>
                    <a:lnTo>
                      <a:pt x="155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7" name="Freeform 12"/>
              <p:cNvSpPr>
                <a:spLocks noEditPoints="1"/>
              </p:cNvSpPr>
              <p:nvPr/>
            </p:nvSpPr>
            <p:spPr bwMode="auto">
              <a:xfrm>
                <a:off x="8685899" y="6415777"/>
                <a:ext cx="25413" cy="13375"/>
              </a:xfrm>
              <a:custGeom>
                <a:avLst/>
                <a:gdLst>
                  <a:gd name="T0" fmla="*/ 24 w 95"/>
                  <a:gd name="T1" fmla="*/ 50 h 50"/>
                  <a:gd name="T2" fmla="*/ 14 w 95"/>
                  <a:gd name="T3" fmla="*/ 50 h 50"/>
                  <a:gd name="T4" fmla="*/ 14 w 95"/>
                  <a:gd name="T5" fmla="*/ 9 h 50"/>
                  <a:gd name="T6" fmla="*/ 0 w 95"/>
                  <a:gd name="T7" fmla="*/ 9 h 50"/>
                  <a:gd name="T8" fmla="*/ 0 w 95"/>
                  <a:gd name="T9" fmla="*/ 0 h 50"/>
                  <a:gd name="T10" fmla="*/ 38 w 95"/>
                  <a:gd name="T11" fmla="*/ 0 h 50"/>
                  <a:gd name="T12" fmla="*/ 38 w 95"/>
                  <a:gd name="T13" fmla="*/ 9 h 50"/>
                  <a:gd name="T14" fmla="*/ 24 w 95"/>
                  <a:gd name="T15" fmla="*/ 9 h 50"/>
                  <a:gd name="T16" fmla="*/ 24 w 95"/>
                  <a:gd name="T17" fmla="*/ 50 h 50"/>
                  <a:gd name="T18" fmla="*/ 69 w 95"/>
                  <a:gd name="T19" fmla="*/ 38 h 50"/>
                  <a:gd name="T20" fmla="*/ 73 w 95"/>
                  <a:gd name="T21" fmla="*/ 28 h 50"/>
                  <a:gd name="T22" fmla="*/ 85 w 95"/>
                  <a:gd name="T23" fmla="*/ 0 h 50"/>
                  <a:gd name="T24" fmla="*/ 95 w 95"/>
                  <a:gd name="T25" fmla="*/ 0 h 50"/>
                  <a:gd name="T26" fmla="*/ 95 w 95"/>
                  <a:gd name="T27" fmla="*/ 50 h 50"/>
                  <a:gd name="T28" fmla="*/ 85 w 95"/>
                  <a:gd name="T29" fmla="*/ 50 h 50"/>
                  <a:gd name="T30" fmla="*/ 85 w 95"/>
                  <a:gd name="T31" fmla="*/ 26 h 50"/>
                  <a:gd name="T32" fmla="*/ 85 w 95"/>
                  <a:gd name="T33" fmla="*/ 16 h 50"/>
                  <a:gd name="T34" fmla="*/ 83 w 95"/>
                  <a:gd name="T35" fmla="*/ 23 h 50"/>
                  <a:gd name="T36" fmla="*/ 73 w 95"/>
                  <a:gd name="T37" fmla="*/ 50 h 50"/>
                  <a:gd name="T38" fmla="*/ 66 w 95"/>
                  <a:gd name="T39" fmla="*/ 50 h 50"/>
                  <a:gd name="T40" fmla="*/ 57 w 95"/>
                  <a:gd name="T41" fmla="*/ 23 h 50"/>
                  <a:gd name="T42" fmla="*/ 54 w 95"/>
                  <a:gd name="T43" fmla="*/ 16 h 50"/>
                  <a:gd name="T44" fmla="*/ 54 w 95"/>
                  <a:gd name="T45" fmla="*/ 26 h 50"/>
                  <a:gd name="T46" fmla="*/ 54 w 95"/>
                  <a:gd name="T47" fmla="*/ 50 h 50"/>
                  <a:gd name="T48" fmla="*/ 45 w 95"/>
                  <a:gd name="T49" fmla="*/ 50 h 50"/>
                  <a:gd name="T50" fmla="*/ 45 w 95"/>
                  <a:gd name="T51" fmla="*/ 0 h 50"/>
                  <a:gd name="T52" fmla="*/ 54 w 95"/>
                  <a:gd name="T53" fmla="*/ 0 h 50"/>
                  <a:gd name="T54" fmla="*/ 66 w 95"/>
                  <a:gd name="T55" fmla="*/ 28 h 50"/>
                  <a:gd name="T56" fmla="*/ 69 w 95"/>
                  <a:gd name="T57" fmla="*/ 3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5" h="50">
                    <a:moveTo>
                      <a:pt x="24" y="50"/>
                    </a:moveTo>
                    <a:lnTo>
                      <a:pt x="14" y="50"/>
                    </a:lnTo>
                    <a:lnTo>
                      <a:pt x="1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9"/>
                    </a:lnTo>
                    <a:lnTo>
                      <a:pt x="24" y="9"/>
                    </a:lnTo>
                    <a:lnTo>
                      <a:pt x="24" y="50"/>
                    </a:lnTo>
                    <a:close/>
                    <a:moveTo>
                      <a:pt x="69" y="38"/>
                    </a:moveTo>
                    <a:lnTo>
                      <a:pt x="73" y="28"/>
                    </a:lnTo>
                    <a:lnTo>
                      <a:pt x="85" y="0"/>
                    </a:lnTo>
                    <a:lnTo>
                      <a:pt x="95" y="0"/>
                    </a:lnTo>
                    <a:lnTo>
                      <a:pt x="95" y="50"/>
                    </a:lnTo>
                    <a:lnTo>
                      <a:pt x="85" y="50"/>
                    </a:lnTo>
                    <a:lnTo>
                      <a:pt x="85" y="26"/>
                    </a:lnTo>
                    <a:lnTo>
                      <a:pt x="85" y="16"/>
                    </a:lnTo>
                    <a:lnTo>
                      <a:pt x="83" y="23"/>
                    </a:lnTo>
                    <a:lnTo>
                      <a:pt x="73" y="50"/>
                    </a:lnTo>
                    <a:lnTo>
                      <a:pt x="66" y="50"/>
                    </a:lnTo>
                    <a:lnTo>
                      <a:pt x="57" y="23"/>
                    </a:lnTo>
                    <a:lnTo>
                      <a:pt x="54" y="16"/>
                    </a:lnTo>
                    <a:lnTo>
                      <a:pt x="54" y="26"/>
                    </a:lnTo>
                    <a:lnTo>
                      <a:pt x="54" y="50"/>
                    </a:lnTo>
                    <a:lnTo>
                      <a:pt x="45" y="50"/>
                    </a:lnTo>
                    <a:lnTo>
                      <a:pt x="45" y="0"/>
                    </a:lnTo>
                    <a:lnTo>
                      <a:pt x="54" y="0"/>
                    </a:lnTo>
                    <a:lnTo>
                      <a:pt x="66" y="28"/>
                    </a:lnTo>
                    <a:lnTo>
                      <a:pt x="69" y="3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</p:grp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0183-D323-4677-9D78-78D1D39B00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81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그룹 144"/>
          <p:cNvGrpSpPr/>
          <p:nvPr userDrawn="1"/>
        </p:nvGrpSpPr>
        <p:grpSpPr>
          <a:xfrm>
            <a:off x="-10668" y="5683478"/>
            <a:ext cx="9916668" cy="1179458"/>
            <a:chOff x="-10668" y="5313802"/>
            <a:chExt cx="9916668" cy="1550687"/>
          </a:xfrm>
        </p:grpSpPr>
        <p:sp>
          <p:nvSpPr>
            <p:cNvPr id="136" name="직사각형 135"/>
            <p:cNvSpPr/>
            <p:nvPr userDrawn="1"/>
          </p:nvSpPr>
          <p:spPr bwMode="auto">
            <a:xfrm>
              <a:off x="-10668" y="5320292"/>
              <a:ext cx="9916667" cy="1537708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  <p:cxnSp>
          <p:nvCxnSpPr>
            <p:cNvPr id="103" name="직선 연결선 102"/>
            <p:cNvCxnSpPr/>
            <p:nvPr userDrawn="1"/>
          </p:nvCxnSpPr>
          <p:spPr bwMode="auto">
            <a:xfrm flipV="1">
              <a:off x="-1" y="5345906"/>
              <a:ext cx="697707" cy="80169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" name="직선 연결선 104"/>
            <p:cNvCxnSpPr/>
            <p:nvPr userDrawn="1"/>
          </p:nvCxnSpPr>
          <p:spPr bwMode="auto">
            <a:xfrm flipV="1">
              <a:off x="0" y="5343525"/>
              <a:ext cx="1214438" cy="158750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7" name="직선 연결선 106"/>
            <p:cNvCxnSpPr/>
            <p:nvPr userDrawn="1"/>
          </p:nvCxnSpPr>
          <p:spPr bwMode="auto">
            <a:xfrm flipV="1">
              <a:off x="-4058" y="5343525"/>
              <a:ext cx="1685221" cy="252413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9" name="직선 연결선 108"/>
            <p:cNvCxnSpPr/>
            <p:nvPr userDrawn="1"/>
          </p:nvCxnSpPr>
          <p:spPr bwMode="auto">
            <a:xfrm flipV="1">
              <a:off x="0" y="5341145"/>
              <a:ext cx="2171700" cy="379162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1" name="직선 연결선 110"/>
            <p:cNvCxnSpPr/>
            <p:nvPr userDrawn="1"/>
          </p:nvCxnSpPr>
          <p:spPr bwMode="auto">
            <a:xfrm flipV="1">
              <a:off x="9636" y="5343525"/>
              <a:ext cx="2607358" cy="549275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4" name="직선 연결선 113"/>
            <p:cNvCxnSpPr/>
            <p:nvPr userDrawn="1"/>
          </p:nvCxnSpPr>
          <p:spPr bwMode="auto">
            <a:xfrm flipV="1">
              <a:off x="2551" y="5341144"/>
              <a:ext cx="3090693" cy="812006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직선 연결선 115"/>
            <p:cNvCxnSpPr/>
            <p:nvPr userDrawn="1"/>
          </p:nvCxnSpPr>
          <p:spPr bwMode="auto">
            <a:xfrm flipV="1">
              <a:off x="-4058" y="5341144"/>
              <a:ext cx="3566408" cy="1246981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" name="직선 연결선 117"/>
            <p:cNvCxnSpPr/>
            <p:nvPr userDrawn="1"/>
          </p:nvCxnSpPr>
          <p:spPr bwMode="auto">
            <a:xfrm flipV="1">
              <a:off x="1136576" y="5341144"/>
              <a:ext cx="2892499" cy="1516856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" name="직선 연결선 119"/>
            <p:cNvCxnSpPr/>
            <p:nvPr userDrawn="1"/>
          </p:nvCxnSpPr>
          <p:spPr bwMode="auto">
            <a:xfrm flipV="1">
              <a:off x="3044788" y="5343525"/>
              <a:ext cx="1441487" cy="1514475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" name="직선 연결선 121"/>
            <p:cNvCxnSpPr>
              <a:stCxn id="2" idx="2"/>
            </p:cNvCxnSpPr>
            <p:nvPr userDrawn="1"/>
          </p:nvCxnSpPr>
          <p:spPr bwMode="auto">
            <a:xfrm flipH="1" flipV="1">
              <a:off x="4952932" y="5341143"/>
              <a:ext cx="68" cy="1516856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5" name="직선 연결선 124"/>
            <p:cNvCxnSpPr/>
            <p:nvPr userDrawn="1"/>
          </p:nvCxnSpPr>
          <p:spPr bwMode="auto">
            <a:xfrm flipH="1" flipV="1">
              <a:off x="9204236" y="5345906"/>
              <a:ext cx="697707" cy="80169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6" name="직선 연결선 125"/>
            <p:cNvCxnSpPr/>
            <p:nvPr userDrawn="1"/>
          </p:nvCxnSpPr>
          <p:spPr bwMode="auto">
            <a:xfrm flipH="1" flipV="1">
              <a:off x="8687504" y="5343525"/>
              <a:ext cx="1214438" cy="158750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7" name="직선 연결선 126"/>
            <p:cNvCxnSpPr/>
            <p:nvPr userDrawn="1"/>
          </p:nvCxnSpPr>
          <p:spPr bwMode="auto">
            <a:xfrm flipH="1" flipV="1">
              <a:off x="8220779" y="5343525"/>
              <a:ext cx="1685221" cy="252413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8" name="직선 연결선 127"/>
            <p:cNvCxnSpPr/>
            <p:nvPr userDrawn="1"/>
          </p:nvCxnSpPr>
          <p:spPr bwMode="auto">
            <a:xfrm flipH="1" flipV="1">
              <a:off x="7730242" y="5341145"/>
              <a:ext cx="2171700" cy="379162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9" name="직선 연결선 128"/>
            <p:cNvCxnSpPr/>
            <p:nvPr userDrawn="1"/>
          </p:nvCxnSpPr>
          <p:spPr bwMode="auto">
            <a:xfrm flipH="1" flipV="1">
              <a:off x="7284948" y="5343525"/>
              <a:ext cx="2607358" cy="549275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" name="직선 연결선 129"/>
            <p:cNvCxnSpPr/>
            <p:nvPr userDrawn="1"/>
          </p:nvCxnSpPr>
          <p:spPr bwMode="auto">
            <a:xfrm flipH="1" flipV="1">
              <a:off x="6808698" y="5341144"/>
              <a:ext cx="3090693" cy="812006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1" name="직선 연결선 130"/>
            <p:cNvCxnSpPr/>
            <p:nvPr userDrawn="1"/>
          </p:nvCxnSpPr>
          <p:spPr bwMode="auto">
            <a:xfrm flipH="1" flipV="1">
              <a:off x="6339592" y="5341144"/>
              <a:ext cx="3566408" cy="1246981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직선 연결선 131"/>
            <p:cNvCxnSpPr/>
            <p:nvPr userDrawn="1"/>
          </p:nvCxnSpPr>
          <p:spPr bwMode="auto">
            <a:xfrm flipH="1" flipV="1">
              <a:off x="5872867" y="5341144"/>
              <a:ext cx="2892499" cy="1516856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직선 연결선 132"/>
            <p:cNvCxnSpPr/>
            <p:nvPr userDrawn="1"/>
          </p:nvCxnSpPr>
          <p:spPr bwMode="auto">
            <a:xfrm flipH="1" flipV="1">
              <a:off x="5415667" y="5343525"/>
              <a:ext cx="1441487" cy="1514475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0" name="직선 연결선 139"/>
            <p:cNvCxnSpPr/>
            <p:nvPr userDrawn="1"/>
          </p:nvCxnSpPr>
          <p:spPr bwMode="auto">
            <a:xfrm>
              <a:off x="0" y="6278632"/>
              <a:ext cx="9899391" cy="0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1" name="직선 연결선 140"/>
            <p:cNvCxnSpPr/>
            <p:nvPr userDrawn="1"/>
          </p:nvCxnSpPr>
          <p:spPr bwMode="auto">
            <a:xfrm>
              <a:off x="0" y="5720307"/>
              <a:ext cx="9899391" cy="0"/>
            </a:xfrm>
            <a:prstGeom prst="line">
              <a:avLst/>
            </a:prstGeom>
            <a:noFill/>
            <a:ln w="9525" algn="ctr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5" name="직사각형 134"/>
            <p:cNvSpPr/>
            <p:nvPr userDrawn="1"/>
          </p:nvSpPr>
          <p:spPr bwMode="auto">
            <a:xfrm>
              <a:off x="-4058" y="5313802"/>
              <a:ext cx="9910058" cy="1550687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1000">
                  <a:srgbClr val="FFFFFF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906002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7551465" y="2636912"/>
            <a:ext cx="1870705" cy="290849"/>
          </a:xfrm>
        </p:spPr>
        <p:txBody>
          <a:bodyPr anchor="ctr"/>
          <a:lstStyle>
            <a:lvl1pPr algn="r">
              <a:defRPr sz="2100" b="0">
                <a:latin typeface="+mj-lt"/>
                <a:ea typeface="+mj-ea"/>
              </a:defRPr>
            </a:lvl1pPr>
          </a:lstStyle>
          <a:p>
            <a:r>
              <a:rPr lang="ko-KR" altLang="en-US" dirty="0" smtClean="0"/>
              <a:t>타이틀 </a:t>
            </a:r>
            <a:r>
              <a:rPr lang="en-US" altLang="ko-KR" dirty="0" smtClean="0"/>
              <a:t>(</a:t>
            </a:r>
            <a:r>
              <a:rPr lang="ko-KR" altLang="en-US" smtClean="0"/>
              <a:t>사업명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8595926" y="3480272"/>
            <a:ext cx="767839" cy="193899"/>
          </a:xfrm>
        </p:spPr>
        <p:txBody>
          <a:bodyPr wrap="none" anchor="ctr">
            <a:spAutoFit/>
          </a:bodyPr>
          <a:lstStyle>
            <a:lvl1pPr algn="r">
              <a:defRPr sz="1400"/>
            </a:lvl1pPr>
          </a:lstStyle>
          <a:p>
            <a:pPr lvl="0"/>
            <a:r>
              <a:rPr lang="ko-KR" altLang="en-US" dirty="0" smtClean="0"/>
              <a:t>제출 날짜</a:t>
            </a:r>
            <a:endParaRPr lang="ko-KR" altLang="en-US" dirty="0"/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8053132" y="2949556"/>
            <a:ext cx="1442704" cy="443198"/>
          </a:xfrm>
        </p:spPr>
        <p:txBody>
          <a:bodyPr wrap="none" anchor="ctr">
            <a:spAutoFit/>
          </a:bodyPr>
          <a:lstStyle>
            <a:lvl1pPr algn="r">
              <a:defRPr sz="3200" b="1" spc="550" baseline="0"/>
            </a:lvl1pPr>
          </a:lstStyle>
          <a:p>
            <a:pPr lvl="0"/>
            <a:r>
              <a:rPr lang="ko-KR" altLang="en-US" dirty="0" smtClean="0"/>
              <a:t>제안서</a:t>
            </a:r>
            <a:endParaRPr lang="ko-KR" altLang="en-US" dirty="0"/>
          </a:p>
        </p:txBody>
      </p:sp>
      <p:sp>
        <p:nvSpPr>
          <p:cNvPr id="52" name="Picture Placeholder 51"/>
          <p:cNvSpPr>
            <a:spLocks noGrp="1"/>
          </p:cNvSpPr>
          <p:nvPr>
            <p:ph type="pic" sz="quarter" idx="12" hasCustomPrompt="1"/>
          </p:nvPr>
        </p:nvSpPr>
        <p:spPr>
          <a:xfrm>
            <a:off x="415925" y="1125538"/>
            <a:ext cx="4392613" cy="44640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ko-KR" altLang="en-US" dirty="0" err="1" smtClean="0"/>
              <a:t>고객사</a:t>
            </a:r>
            <a:r>
              <a:rPr lang="ko-KR" altLang="en-US" dirty="0" smtClean="0"/>
              <a:t> 스타일에 맞는 이미지</a:t>
            </a:r>
            <a:endParaRPr lang="ko-KR" altLang="en-US" dirty="0"/>
          </a:p>
        </p:txBody>
      </p:sp>
      <p:sp>
        <p:nvSpPr>
          <p:cNvPr id="54" name="Picture Placeholder 53"/>
          <p:cNvSpPr>
            <a:spLocks noGrp="1"/>
          </p:cNvSpPr>
          <p:nvPr>
            <p:ph type="pic" sz="quarter" idx="13" hasCustomPrompt="1"/>
          </p:nvPr>
        </p:nvSpPr>
        <p:spPr>
          <a:xfrm>
            <a:off x="848544" y="764704"/>
            <a:ext cx="1800200" cy="64807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ko-KR" altLang="en-US" dirty="0" err="1" smtClean="0"/>
              <a:t>고객사</a:t>
            </a:r>
            <a:r>
              <a:rPr lang="ko-KR" altLang="en-US" dirty="0" smtClean="0"/>
              <a:t> 로고</a:t>
            </a:r>
            <a:endParaRPr lang="ko-KR" altLang="en-US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7342410" y="2045890"/>
            <a:ext cx="1211040" cy="230982"/>
            <a:chOff x="7185248" y="6403181"/>
            <a:chExt cx="1211040" cy="230982"/>
          </a:xfrm>
        </p:grpSpPr>
        <p:cxnSp>
          <p:nvCxnSpPr>
            <p:cNvPr id="37" name="Straight Connector 36"/>
            <p:cNvCxnSpPr/>
            <p:nvPr userDrawn="1"/>
          </p:nvCxnSpPr>
          <p:spPr bwMode="auto">
            <a:xfrm>
              <a:off x="8396288" y="6403181"/>
              <a:ext cx="0" cy="23098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B2B2B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38" name="Group 37"/>
            <p:cNvGrpSpPr/>
            <p:nvPr userDrawn="1"/>
          </p:nvGrpSpPr>
          <p:grpSpPr>
            <a:xfrm>
              <a:off x="7185248" y="6415778"/>
              <a:ext cx="1104104" cy="201695"/>
              <a:chOff x="7692139" y="6415777"/>
              <a:chExt cx="1019173" cy="201695"/>
            </a:xfrm>
          </p:grpSpPr>
          <p:sp>
            <p:nvSpPr>
              <p:cNvPr id="39" name="Freeform 5"/>
              <p:cNvSpPr>
                <a:spLocks/>
              </p:cNvSpPr>
              <p:nvPr/>
            </p:nvSpPr>
            <p:spPr bwMode="auto">
              <a:xfrm>
                <a:off x="8027048" y="6429152"/>
                <a:ext cx="157022" cy="188320"/>
              </a:xfrm>
              <a:custGeom>
                <a:avLst/>
                <a:gdLst>
                  <a:gd name="T0" fmla="*/ 43 w 248"/>
                  <a:gd name="T1" fmla="*/ 65 h 295"/>
                  <a:gd name="T2" fmla="*/ 64 w 248"/>
                  <a:gd name="T3" fmla="*/ 44 h 295"/>
                  <a:gd name="T4" fmla="*/ 158 w 248"/>
                  <a:gd name="T5" fmla="*/ 44 h 295"/>
                  <a:gd name="T6" fmla="*/ 192 w 248"/>
                  <a:gd name="T7" fmla="*/ 67 h 295"/>
                  <a:gd name="T8" fmla="*/ 171 w 248"/>
                  <a:gd name="T9" fmla="*/ 113 h 295"/>
                  <a:gd name="T10" fmla="*/ 98 w 248"/>
                  <a:gd name="T11" fmla="*/ 140 h 295"/>
                  <a:gd name="T12" fmla="*/ 67 w 248"/>
                  <a:gd name="T13" fmla="*/ 204 h 295"/>
                  <a:gd name="T14" fmla="*/ 94 w 248"/>
                  <a:gd name="T15" fmla="*/ 234 h 295"/>
                  <a:gd name="T16" fmla="*/ 230 w 248"/>
                  <a:gd name="T17" fmla="*/ 295 h 295"/>
                  <a:gd name="T18" fmla="*/ 230 w 248"/>
                  <a:gd name="T19" fmla="*/ 248 h 295"/>
                  <a:gd name="T20" fmla="*/ 111 w 248"/>
                  <a:gd name="T21" fmla="*/ 195 h 295"/>
                  <a:gd name="T22" fmla="*/ 107 w 248"/>
                  <a:gd name="T23" fmla="*/ 190 h 295"/>
                  <a:gd name="T24" fmla="*/ 112 w 248"/>
                  <a:gd name="T25" fmla="*/ 179 h 295"/>
                  <a:gd name="T26" fmla="*/ 186 w 248"/>
                  <a:gd name="T27" fmla="*/ 154 h 295"/>
                  <a:gd name="T28" fmla="*/ 232 w 248"/>
                  <a:gd name="T29" fmla="*/ 51 h 295"/>
                  <a:gd name="T30" fmla="*/ 158 w 248"/>
                  <a:gd name="T31" fmla="*/ 0 h 295"/>
                  <a:gd name="T32" fmla="*/ 64 w 248"/>
                  <a:gd name="T33" fmla="*/ 0 h 295"/>
                  <a:gd name="T34" fmla="*/ 0 w 248"/>
                  <a:gd name="T35" fmla="*/ 65 h 295"/>
                  <a:gd name="T36" fmla="*/ 0 w 248"/>
                  <a:gd name="T37" fmla="*/ 288 h 295"/>
                  <a:gd name="T38" fmla="*/ 43 w 248"/>
                  <a:gd name="T39" fmla="*/ 288 h 295"/>
                  <a:gd name="T40" fmla="*/ 43 w 248"/>
                  <a:gd name="T41" fmla="*/ 6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8" h="295">
                    <a:moveTo>
                      <a:pt x="43" y="65"/>
                    </a:moveTo>
                    <a:cubicBezTo>
                      <a:pt x="43" y="53"/>
                      <a:pt x="52" y="44"/>
                      <a:pt x="64" y="44"/>
                    </a:cubicBezTo>
                    <a:cubicBezTo>
                      <a:pt x="158" y="44"/>
                      <a:pt x="158" y="44"/>
                      <a:pt x="158" y="44"/>
                    </a:cubicBezTo>
                    <a:cubicBezTo>
                      <a:pt x="172" y="44"/>
                      <a:pt x="186" y="52"/>
                      <a:pt x="192" y="67"/>
                    </a:cubicBezTo>
                    <a:cubicBezTo>
                      <a:pt x="199" y="85"/>
                      <a:pt x="189" y="106"/>
                      <a:pt x="171" y="113"/>
                    </a:cubicBezTo>
                    <a:cubicBezTo>
                      <a:pt x="98" y="140"/>
                      <a:pt x="98" y="140"/>
                      <a:pt x="98" y="140"/>
                    </a:cubicBezTo>
                    <a:cubicBezTo>
                      <a:pt x="72" y="149"/>
                      <a:pt x="58" y="178"/>
                      <a:pt x="67" y="204"/>
                    </a:cubicBezTo>
                    <a:cubicBezTo>
                      <a:pt x="72" y="218"/>
                      <a:pt x="82" y="228"/>
                      <a:pt x="94" y="234"/>
                    </a:cubicBezTo>
                    <a:cubicBezTo>
                      <a:pt x="230" y="295"/>
                      <a:pt x="230" y="295"/>
                      <a:pt x="230" y="295"/>
                    </a:cubicBezTo>
                    <a:cubicBezTo>
                      <a:pt x="230" y="248"/>
                      <a:pt x="230" y="248"/>
                      <a:pt x="230" y="248"/>
                    </a:cubicBezTo>
                    <a:cubicBezTo>
                      <a:pt x="111" y="195"/>
                      <a:pt x="111" y="195"/>
                      <a:pt x="111" y="195"/>
                    </a:cubicBezTo>
                    <a:cubicBezTo>
                      <a:pt x="109" y="195"/>
                      <a:pt x="107" y="193"/>
                      <a:pt x="107" y="190"/>
                    </a:cubicBezTo>
                    <a:cubicBezTo>
                      <a:pt x="105" y="186"/>
                      <a:pt x="107" y="181"/>
                      <a:pt x="112" y="179"/>
                    </a:cubicBezTo>
                    <a:cubicBezTo>
                      <a:pt x="186" y="154"/>
                      <a:pt x="186" y="154"/>
                      <a:pt x="186" y="154"/>
                    </a:cubicBezTo>
                    <a:cubicBezTo>
                      <a:pt x="227" y="138"/>
                      <a:pt x="248" y="92"/>
                      <a:pt x="232" y="51"/>
                    </a:cubicBezTo>
                    <a:cubicBezTo>
                      <a:pt x="220" y="20"/>
                      <a:pt x="190" y="0"/>
                      <a:pt x="15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9" y="0"/>
                      <a:pt x="0" y="29"/>
                      <a:pt x="0" y="65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43" y="288"/>
                      <a:pt x="43" y="288"/>
                      <a:pt x="43" y="288"/>
                    </a:cubicBezTo>
                    <a:lnTo>
                      <a:pt x="43" y="65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40" name="Rectangle 6"/>
              <p:cNvSpPr>
                <a:spLocks noChangeArrowheads="1"/>
              </p:cNvSpPr>
              <p:nvPr/>
            </p:nvSpPr>
            <p:spPr bwMode="auto">
              <a:xfrm>
                <a:off x="8204935" y="6429152"/>
                <a:ext cx="27018" cy="183773"/>
              </a:xfrm>
              <a:prstGeom prst="rect">
                <a:avLst/>
              </a:pr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41" name="Freeform 7"/>
              <p:cNvSpPr>
                <a:spLocks/>
              </p:cNvSpPr>
              <p:nvPr/>
            </p:nvSpPr>
            <p:spPr bwMode="auto">
              <a:xfrm>
                <a:off x="7692139" y="6429152"/>
                <a:ext cx="163977" cy="183773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42" name="Freeform 8"/>
              <p:cNvSpPr>
                <a:spLocks/>
              </p:cNvSpPr>
              <p:nvPr/>
            </p:nvSpPr>
            <p:spPr bwMode="auto">
              <a:xfrm>
                <a:off x="8367575" y="6429152"/>
                <a:ext cx="163977" cy="183773"/>
              </a:xfrm>
              <a:custGeom>
                <a:avLst/>
                <a:gdLst>
                  <a:gd name="T0" fmla="*/ 46 w 259"/>
                  <a:gd name="T1" fmla="*/ 288 h 288"/>
                  <a:gd name="T2" fmla="*/ 123 w 259"/>
                  <a:gd name="T3" fmla="*/ 49 h 288"/>
                  <a:gd name="T4" fmla="*/ 130 w 259"/>
                  <a:gd name="T5" fmla="*/ 44 h 288"/>
                  <a:gd name="T6" fmla="*/ 137 w 259"/>
                  <a:gd name="T7" fmla="*/ 49 h 288"/>
                  <a:gd name="T8" fmla="*/ 214 w 259"/>
                  <a:gd name="T9" fmla="*/ 288 h 288"/>
                  <a:gd name="T10" fmla="*/ 259 w 259"/>
                  <a:gd name="T11" fmla="*/ 288 h 288"/>
                  <a:gd name="T12" fmla="*/ 178 w 259"/>
                  <a:gd name="T13" fmla="*/ 35 h 288"/>
                  <a:gd name="T14" fmla="*/ 130 w 259"/>
                  <a:gd name="T15" fmla="*/ 0 h 288"/>
                  <a:gd name="T16" fmla="*/ 82 w 259"/>
                  <a:gd name="T17" fmla="*/ 35 h 288"/>
                  <a:gd name="T18" fmla="*/ 0 w 259"/>
                  <a:gd name="T19" fmla="*/ 288 h 288"/>
                  <a:gd name="T20" fmla="*/ 46 w 259"/>
                  <a:gd name="T21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46" y="288"/>
                    </a:moveTo>
                    <a:cubicBezTo>
                      <a:pt x="123" y="49"/>
                      <a:pt x="123" y="49"/>
                      <a:pt x="123" y="49"/>
                    </a:cubicBezTo>
                    <a:cubicBezTo>
                      <a:pt x="124" y="46"/>
                      <a:pt x="127" y="44"/>
                      <a:pt x="130" y="44"/>
                    </a:cubicBezTo>
                    <a:cubicBezTo>
                      <a:pt x="133" y="44"/>
                      <a:pt x="136" y="45"/>
                      <a:pt x="137" y="49"/>
                    </a:cubicBezTo>
                    <a:cubicBezTo>
                      <a:pt x="214" y="288"/>
                      <a:pt x="214" y="288"/>
                      <a:pt x="214" y="288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178" y="35"/>
                      <a:pt x="178" y="35"/>
                      <a:pt x="178" y="35"/>
                    </a:cubicBezTo>
                    <a:cubicBezTo>
                      <a:pt x="171" y="14"/>
                      <a:pt x="151" y="0"/>
                      <a:pt x="130" y="0"/>
                    </a:cubicBezTo>
                    <a:cubicBezTo>
                      <a:pt x="108" y="0"/>
                      <a:pt x="89" y="14"/>
                      <a:pt x="82" y="35"/>
                    </a:cubicBezTo>
                    <a:cubicBezTo>
                      <a:pt x="0" y="288"/>
                      <a:pt x="0" y="288"/>
                      <a:pt x="0" y="288"/>
                    </a:cubicBezTo>
                    <a:lnTo>
                      <a:pt x="46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43" name="Freeform 9"/>
              <p:cNvSpPr>
                <a:spLocks/>
              </p:cNvSpPr>
              <p:nvPr/>
            </p:nvSpPr>
            <p:spPr bwMode="auto">
              <a:xfrm>
                <a:off x="7866816" y="6429152"/>
                <a:ext cx="131610" cy="183773"/>
              </a:xfrm>
              <a:custGeom>
                <a:avLst/>
                <a:gdLst>
                  <a:gd name="T0" fmla="*/ 72 w 208"/>
                  <a:gd name="T1" fmla="*/ 44 h 288"/>
                  <a:gd name="T2" fmla="*/ 208 w 208"/>
                  <a:gd name="T3" fmla="*/ 44 h 288"/>
                  <a:gd name="T4" fmla="*/ 208 w 208"/>
                  <a:gd name="T5" fmla="*/ 0 h 288"/>
                  <a:gd name="T6" fmla="*/ 72 w 208"/>
                  <a:gd name="T7" fmla="*/ 0 h 288"/>
                  <a:gd name="T8" fmla="*/ 0 w 208"/>
                  <a:gd name="T9" fmla="*/ 72 h 288"/>
                  <a:gd name="T10" fmla="*/ 0 w 208"/>
                  <a:gd name="T11" fmla="*/ 216 h 288"/>
                  <a:gd name="T12" fmla="*/ 72 w 208"/>
                  <a:gd name="T13" fmla="*/ 288 h 288"/>
                  <a:gd name="T14" fmla="*/ 208 w 208"/>
                  <a:gd name="T15" fmla="*/ 288 h 288"/>
                  <a:gd name="T16" fmla="*/ 208 w 208"/>
                  <a:gd name="T17" fmla="*/ 245 h 288"/>
                  <a:gd name="T18" fmla="*/ 72 w 208"/>
                  <a:gd name="T19" fmla="*/ 245 h 288"/>
                  <a:gd name="T20" fmla="*/ 43 w 208"/>
                  <a:gd name="T21" fmla="*/ 216 h 288"/>
                  <a:gd name="T22" fmla="*/ 43 w 208"/>
                  <a:gd name="T23" fmla="*/ 166 h 288"/>
                  <a:gd name="T24" fmla="*/ 180 w 208"/>
                  <a:gd name="T25" fmla="*/ 166 h 288"/>
                  <a:gd name="T26" fmla="*/ 180 w 208"/>
                  <a:gd name="T27" fmla="*/ 123 h 288"/>
                  <a:gd name="T28" fmla="*/ 43 w 208"/>
                  <a:gd name="T29" fmla="*/ 123 h 288"/>
                  <a:gd name="T30" fmla="*/ 43 w 208"/>
                  <a:gd name="T31" fmla="*/ 72 h 288"/>
                  <a:gd name="T32" fmla="*/ 72 w 208"/>
                  <a:gd name="T33" fmla="*/ 44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8" h="288">
                    <a:moveTo>
                      <a:pt x="72" y="44"/>
                    </a:moveTo>
                    <a:cubicBezTo>
                      <a:pt x="208" y="44"/>
                      <a:pt x="208" y="44"/>
                      <a:pt x="208" y="44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32" y="0"/>
                      <a:pt x="0" y="33"/>
                      <a:pt x="0" y="72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56"/>
                      <a:pt x="32" y="288"/>
                      <a:pt x="72" y="288"/>
                    </a:cubicBezTo>
                    <a:cubicBezTo>
                      <a:pt x="208" y="288"/>
                      <a:pt x="208" y="288"/>
                      <a:pt x="208" y="288"/>
                    </a:cubicBezTo>
                    <a:cubicBezTo>
                      <a:pt x="208" y="245"/>
                      <a:pt x="208" y="245"/>
                      <a:pt x="208" y="245"/>
                    </a:cubicBezTo>
                    <a:cubicBezTo>
                      <a:pt x="72" y="245"/>
                      <a:pt x="72" y="245"/>
                      <a:pt x="72" y="245"/>
                    </a:cubicBezTo>
                    <a:cubicBezTo>
                      <a:pt x="56" y="245"/>
                      <a:pt x="43" y="232"/>
                      <a:pt x="43" y="216"/>
                    </a:cubicBezTo>
                    <a:cubicBezTo>
                      <a:pt x="43" y="166"/>
                      <a:pt x="43" y="166"/>
                      <a:pt x="43" y="166"/>
                    </a:cubicBezTo>
                    <a:cubicBezTo>
                      <a:pt x="180" y="166"/>
                      <a:pt x="180" y="166"/>
                      <a:pt x="180" y="166"/>
                    </a:cubicBezTo>
                    <a:cubicBezTo>
                      <a:pt x="180" y="123"/>
                      <a:pt x="180" y="123"/>
                      <a:pt x="180" y="123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72"/>
                      <a:pt x="43" y="72"/>
                      <a:pt x="43" y="72"/>
                    </a:cubicBezTo>
                    <a:cubicBezTo>
                      <a:pt x="43" y="56"/>
                      <a:pt x="56" y="44"/>
                      <a:pt x="72" y="44"/>
                    </a:cubicBez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44" name="Freeform 10"/>
              <p:cNvSpPr>
                <a:spLocks/>
              </p:cNvSpPr>
              <p:nvPr/>
            </p:nvSpPr>
            <p:spPr bwMode="auto">
              <a:xfrm>
                <a:off x="8254958" y="6429152"/>
                <a:ext cx="132947" cy="183773"/>
              </a:xfrm>
              <a:custGeom>
                <a:avLst/>
                <a:gdLst>
                  <a:gd name="T0" fmla="*/ 497 w 497"/>
                  <a:gd name="T1" fmla="*/ 0 h 687"/>
                  <a:gd name="T2" fmla="*/ 0 w 497"/>
                  <a:gd name="T3" fmla="*/ 0 h 687"/>
                  <a:gd name="T4" fmla="*/ 0 w 497"/>
                  <a:gd name="T5" fmla="*/ 105 h 687"/>
                  <a:gd name="T6" fmla="*/ 198 w 497"/>
                  <a:gd name="T7" fmla="*/ 105 h 687"/>
                  <a:gd name="T8" fmla="*/ 198 w 497"/>
                  <a:gd name="T9" fmla="*/ 687 h 687"/>
                  <a:gd name="T10" fmla="*/ 300 w 497"/>
                  <a:gd name="T11" fmla="*/ 687 h 687"/>
                  <a:gd name="T12" fmla="*/ 300 w 497"/>
                  <a:gd name="T13" fmla="*/ 105 h 687"/>
                  <a:gd name="T14" fmla="*/ 497 w 497"/>
                  <a:gd name="T15" fmla="*/ 105 h 687"/>
                  <a:gd name="T16" fmla="*/ 497 w 497"/>
                  <a:gd name="T17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7" h="687">
                    <a:moveTo>
                      <a:pt x="497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198" y="105"/>
                    </a:lnTo>
                    <a:lnTo>
                      <a:pt x="198" y="687"/>
                    </a:lnTo>
                    <a:lnTo>
                      <a:pt x="300" y="687"/>
                    </a:lnTo>
                    <a:lnTo>
                      <a:pt x="300" y="105"/>
                    </a:lnTo>
                    <a:lnTo>
                      <a:pt x="497" y="105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45" name="Freeform 11"/>
              <p:cNvSpPr>
                <a:spLocks/>
              </p:cNvSpPr>
              <p:nvPr/>
            </p:nvSpPr>
            <p:spPr bwMode="auto">
              <a:xfrm>
                <a:off x="8535297" y="6429152"/>
                <a:ext cx="150602" cy="183773"/>
              </a:xfrm>
              <a:custGeom>
                <a:avLst/>
                <a:gdLst>
                  <a:gd name="T0" fmla="*/ 155 w 238"/>
                  <a:gd name="T1" fmla="*/ 288 h 288"/>
                  <a:gd name="T2" fmla="*/ 238 w 238"/>
                  <a:gd name="T3" fmla="*/ 206 h 288"/>
                  <a:gd name="T4" fmla="*/ 155 w 238"/>
                  <a:gd name="T5" fmla="*/ 123 h 288"/>
                  <a:gd name="T6" fmla="*/ 83 w 238"/>
                  <a:gd name="T7" fmla="*/ 123 h 288"/>
                  <a:gd name="T8" fmla="*/ 43 w 238"/>
                  <a:gd name="T9" fmla="*/ 83 h 288"/>
                  <a:gd name="T10" fmla="*/ 83 w 238"/>
                  <a:gd name="T11" fmla="*/ 44 h 288"/>
                  <a:gd name="T12" fmla="*/ 223 w 238"/>
                  <a:gd name="T13" fmla="*/ 44 h 288"/>
                  <a:gd name="T14" fmla="*/ 223 w 238"/>
                  <a:gd name="T15" fmla="*/ 0 h 288"/>
                  <a:gd name="T16" fmla="*/ 83 w 238"/>
                  <a:gd name="T17" fmla="*/ 0 h 288"/>
                  <a:gd name="T18" fmla="*/ 0 w 238"/>
                  <a:gd name="T19" fmla="*/ 83 h 288"/>
                  <a:gd name="T20" fmla="*/ 83 w 238"/>
                  <a:gd name="T21" fmla="*/ 166 h 288"/>
                  <a:gd name="T22" fmla="*/ 155 w 238"/>
                  <a:gd name="T23" fmla="*/ 166 h 288"/>
                  <a:gd name="T24" fmla="*/ 194 w 238"/>
                  <a:gd name="T25" fmla="*/ 206 h 288"/>
                  <a:gd name="T26" fmla="*/ 155 w 238"/>
                  <a:gd name="T27" fmla="*/ 245 h 288"/>
                  <a:gd name="T28" fmla="*/ 14 w 238"/>
                  <a:gd name="T29" fmla="*/ 245 h 288"/>
                  <a:gd name="T30" fmla="*/ 14 w 238"/>
                  <a:gd name="T31" fmla="*/ 288 h 288"/>
                  <a:gd name="T32" fmla="*/ 155 w 238"/>
                  <a:gd name="T33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8" h="288">
                    <a:moveTo>
                      <a:pt x="155" y="288"/>
                    </a:moveTo>
                    <a:cubicBezTo>
                      <a:pt x="201" y="288"/>
                      <a:pt x="238" y="251"/>
                      <a:pt x="238" y="206"/>
                    </a:cubicBezTo>
                    <a:cubicBezTo>
                      <a:pt x="238" y="160"/>
                      <a:pt x="201" y="123"/>
                      <a:pt x="155" y="123"/>
                    </a:cubicBezTo>
                    <a:cubicBezTo>
                      <a:pt x="83" y="123"/>
                      <a:pt x="83" y="123"/>
                      <a:pt x="83" y="123"/>
                    </a:cubicBezTo>
                    <a:cubicBezTo>
                      <a:pt x="61" y="123"/>
                      <a:pt x="43" y="105"/>
                      <a:pt x="43" y="83"/>
                    </a:cubicBezTo>
                    <a:cubicBezTo>
                      <a:pt x="43" y="61"/>
                      <a:pt x="61" y="44"/>
                      <a:pt x="83" y="44"/>
                    </a:cubicBezTo>
                    <a:cubicBezTo>
                      <a:pt x="223" y="44"/>
                      <a:pt x="223" y="44"/>
                      <a:pt x="223" y="44"/>
                    </a:cubicBezTo>
                    <a:cubicBezTo>
                      <a:pt x="223" y="0"/>
                      <a:pt x="223" y="0"/>
                      <a:pt x="22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37" y="0"/>
                      <a:pt x="0" y="37"/>
                      <a:pt x="0" y="83"/>
                    </a:cubicBezTo>
                    <a:cubicBezTo>
                      <a:pt x="0" y="129"/>
                      <a:pt x="37" y="166"/>
                      <a:pt x="83" y="166"/>
                    </a:cubicBezTo>
                    <a:cubicBezTo>
                      <a:pt x="155" y="166"/>
                      <a:pt x="155" y="166"/>
                      <a:pt x="155" y="166"/>
                    </a:cubicBezTo>
                    <a:cubicBezTo>
                      <a:pt x="177" y="166"/>
                      <a:pt x="194" y="184"/>
                      <a:pt x="194" y="206"/>
                    </a:cubicBezTo>
                    <a:cubicBezTo>
                      <a:pt x="194" y="227"/>
                      <a:pt x="177" y="245"/>
                      <a:pt x="155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88"/>
                      <a:pt x="14" y="288"/>
                      <a:pt x="14" y="288"/>
                    </a:cubicBezTo>
                    <a:lnTo>
                      <a:pt x="155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46" name="Freeform 12"/>
              <p:cNvSpPr>
                <a:spLocks noEditPoints="1"/>
              </p:cNvSpPr>
              <p:nvPr/>
            </p:nvSpPr>
            <p:spPr bwMode="auto">
              <a:xfrm>
                <a:off x="8685899" y="6415777"/>
                <a:ext cx="25413" cy="13375"/>
              </a:xfrm>
              <a:custGeom>
                <a:avLst/>
                <a:gdLst>
                  <a:gd name="T0" fmla="*/ 24 w 95"/>
                  <a:gd name="T1" fmla="*/ 50 h 50"/>
                  <a:gd name="T2" fmla="*/ 14 w 95"/>
                  <a:gd name="T3" fmla="*/ 50 h 50"/>
                  <a:gd name="T4" fmla="*/ 14 w 95"/>
                  <a:gd name="T5" fmla="*/ 9 h 50"/>
                  <a:gd name="T6" fmla="*/ 0 w 95"/>
                  <a:gd name="T7" fmla="*/ 9 h 50"/>
                  <a:gd name="T8" fmla="*/ 0 w 95"/>
                  <a:gd name="T9" fmla="*/ 0 h 50"/>
                  <a:gd name="T10" fmla="*/ 38 w 95"/>
                  <a:gd name="T11" fmla="*/ 0 h 50"/>
                  <a:gd name="T12" fmla="*/ 38 w 95"/>
                  <a:gd name="T13" fmla="*/ 9 h 50"/>
                  <a:gd name="T14" fmla="*/ 24 w 95"/>
                  <a:gd name="T15" fmla="*/ 9 h 50"/>
                  <a:gd name="T16" fmla="*/ 24 w 95"/>
                  <a:gd name="T17" fmla="*/ 50 h 50"/>
                  <a:gd name="T18" fmla="*/ 69 w 95"/>
                  <a:gd name="T19" fmla="*/ 38 h 50"/>
                  <a:gd name="T20" fmla="*/ 73 w 95"/>
                  <a:gd name="T21" fmla="*/ 28 h 50"/>
                  <a:gd name="T22" fmla="*/ 85 w 95"/>
                  <a:gd name="T23" fmla="*/ 0 h 50"/>
                  <a:gd name="T24" fmla="*/ 95 w 95"/>
                  <a:gd name="T25" fmla="*/ 0 h 50"/>
                  <a:gd name="T26" fmla="*/ 95 w 95"/>
                  <a:gd name="T27" fmla="*/ 50 h 50"/>
                  <a:gd name="T28" fmla="*/ 85 w 95"/>
                  <a:gd name="T29" fmla="*/ 50 h 50"/>
                  <a:gd name="T30" fmla="*/ 85 w 95"/>
                  <a:gd name="T31" fmla="*/ 26 h 50"/>
                  <a:gd name="T32" fmla="*/ 85 w 95"/>
                  <a:gd name="T33" fmla="*/ 16 h 50"/>
                  <a:gd name="T34" fmla="*/ 83 w 95"/>
                  <a:gd name="T35" fmla="*/ 23 h 50"/>
                  <a:gd name="T36" fmla="*/ 73 w 95"/>
                  <a:gd name="T37" fmla="*/ 50 h 50"/>
                  <a:gd name="T38" fmla="*/ 66 w 95"/>
                  <a:gd name="T39" fmla="*/ 50 h 50"/>
                  <a:gd name="T40" fmla="*/ 57 w 95"/>
                  <a:gd name="T41" fmla="*/ 23 h 50"/>
                  <a:gd name="T42" fmla="*/ 54 w 95"/>
                  <a:gd name="T43" fmla="*/ 16 h 50"/>
                  <a:gd name="T44" fmla="*/ 54 w 95"/>
                  <a:gd name="T45" fmla="*/ 26 h 50"/>
                  <a:gd name="T46" fmla="*/ 54 w 95"/>
                  <a:gd name="T47" fmla="*/ 50 h 50"/>
                  <a:gd name="T48" fmla="*/ 45 w 95"/>
                  <a:gd name="T49" fmla="*/ 50 h 50"/>
                  <a:gd name="T50" fmla="*/ 45 w 95"/>
                  <a:gd name="T51" fmla="*/ 0 h 50"/>
                  <a:gd name="T52" fmla="*/ 54 w 95"/>
                  <a:gd name="T53" fmla="*/ 0 h 50"/>
                  <a:gd name="T54" fmla="*/ 66 w 95"/>
                  <a:gd name="T55" fmla="*/ 28 h 50"/>
                  <a:gd name="T56" fmla="*/ 69 w 95"/>
                  <a:gd name="T57" fmla="*/ 3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5" h="50">
                    <a:moveTo>
                      <a:pt x="24" y="50"/>
                    </a:moveTo>
                    <a:lnTo>
                      <a:pt x="14" y="50"/>
                    </a:lnTo>
                    <a:lnTo>
                      <a:pt x="1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9"/>
                    </a:lnTo>
                    <a:lnTo>
                      <a:pt x="24" y="9"/>
                    </a:lnTo>
                    <a:lnTo>
                      <a:pt x="24" y="50"/>
                    </a:lnTo>
                    <a:close/>
                    <a:moveTo>
                      <a:pt x="69" y="38"/>
                    </a:moveTo>
                    <a:lnTo>
                      <a:pt x="73" y="28"/>
                    </a:lnTo>
                    <a:lnTo>
                      <a:pt x="85" y="0"/>
                    </a:lnTo>
                    <a:lnTo>
                      <a:pt x="95" y="0"/>
                    </a:lnTo>
                    <a:lnTo>
                      <a:pt x="95" y="50"/>
                    </a:lnTo>
                    <a:lnTo>
                      <a:pt x="85" y="50"/>
                    </a:lnTo>
                    <a:lnTo>
                      <a:pt x="85" y="26"/>
                    </a:lnTo>
                    <a:lnTo>
                      <a:pt x="85" y="16"/>
                    </a:lnTo>
                    <a:lnTo>
                      <a:pt x="83" y="23"/>
                    </a:lnTo>
                    <a:lnTo>
                      <a:pt x="73" y="50"/>
                    </a:lnTo>
                    <a:lnTo>
                      <a:pt x="66" y="50"/>
                    </a:lnTo>
                    <a:lnTo>
                      <a:pt x="57" y="23"/>
                    </a:lnTo>
                    <a:lnTo>
                      <a:pt x="54" y="16"/>
                    </a:lnTo>
                    <a:lnTo>
                      <a:pt x="54" y="26"/>
                    </a:lnTo>
                    <a:lnTo>
                      <a:pt x="54" y="50"/>
                    </a:lnTo>
                    <a:lnTo>
                      <a:pt x="45" y="50"/>
                    </a:lnTo>
                    <a:lnTo>
                      <a:pt x="45" y="0"/>
                    </a:lnTo>
                    <a:lnTo>
                      <a:pt x="54" y="0"/>
                    </a:lnTo>
                    <a:lnTo>
                      <a:pt x="66" y="28"/>
                    </a:lnTo>
                    <a:lnTo>
                      <a:pt x="69" y="3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</p:grpSp>
      </p:grpSp>
      <p:pic>
        <p:nvPicPr>
          <p:cNvPr id="3" name="그림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799" y="6152728"/>
            <a:ext cx="609601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2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538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 bwMode="ltGray">
          <a:xfrm>
            <a:off x="5961112" y="3789040"/>
            <a:ext cx="3363101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r">
              <a:lnSpc>
                <a:spcPct val="90000"/>
              </a:lnSpc>
              <a:spcBef>
                <a:spcPts val="0"/>
              </a:spcBef>
            </a:pPr>
            <a:r>
              <a:rPr lang="ko-KR" altLang="en-US" sz="4400" b="1" spc="500" baseline="0" dirty="0" smtClean="0">
                <a:solidFill>
                  <a:schemeClr val="tx1"/>
                </a:solidFill>
              </a:rPr>
              <a:t>감사합니다</a:t>
            </a:r>
            <a:r>
              <a:rPr lang="en-US" altLang="ko-KR" sz="4400" b="1" spc="500" baseline="0" dirty="0" smtClean="0">
                <a:solidFill>
                  <a:schemeClr val="tx1"/>
                </a:solidFill>
              </a:rPr>
              <a:t>.</a:t>
            </a:r>
            <a:endParaRPr lang="ko-KR" altLang="en-US" sz="4400" b="1" spc="500" baseline="0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1143124" y="973249"/>
            <a:ext cx="1211040" cy="230982"/>
            <a:chOff x="7185248" y="6403181"/>
            <a:chExt cx="1211040" cy="230982"/>
          </a:xfrm>
        </p:grpSpPr>
        <p:cxnSp>
          <p:nvCxnSpPr>
            <p:cNvPr id="4" name="Straight Connector 3"/>
            <p:cNvCxnSpPr/>
            <p:nvPr userDrawn="1"/>
          </p:nvCxnSpPr>
          <p:spPr bwMode="auto">
            <a:xfrm>
              <a:off x="8396288" y="6403181"/>
              <a:ext cx="0" cy="23098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B2B2B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5" name="Group 4"/>
            <p:cNvGrpSpPr/>
            <p:nvPr userDrawn="1"/>
          </p:nvGrpSpPr>
          <p:grpSpPr>
            <a:xfrm>
              <a:off x="7185248" y="6415778"/>
              <a:ext cx="1104104" cy="201695"/>
              <a:chOff x="7692139" y="6415777"/>
              <a:chExt cx="1019173" cy="201695"/>
            </a:xfrm>
          </p:grpSpPr>
          <p:sp>
            <p:nvSpPr>
              <p:cNvPr id="6" name="Freeform 5"/>
              <p:cNvSpPr>
                <a:spLocks/>
              </p:cNvSpPr>
              <p:nvPr/>
            </p:nvSpPr>
            <p:spPr bwMode="auto">
              <a:xfrm>
                <a:off x="8027048" y="6429152"/>
                <a:ext cx="157022" cy="188320"/>
              </a:xfrm>
              <a:custGeom>
                <a:avLst/>
                <a:gdLst>
                  <a:gd name="T0" fmla="*/ 43 w 248"/>
                  <a:gd name="T1" fmla="*/ 65 h 295"/>
                  <a:gd name="T2" fmla="*/ 64 w 248"/>
                  <a:gd name="T3" fmla="*/ 44 h 295"/>
                  <a:gd name="T4" fmla="*/ 158 w 248"/>
                  <a:gd name="T5" fmla="*/ 44 h 295"/>
                  <a:gd name="T6" fmla="*/ 192 w 248"/>
                  <a:gd name="T7" fmla="*/ 67 h 295"/>
                  <a:gd name="T8" fmla="*/ 171 w 248"/>
                  <a:gd name="T9" fmla="*/ 113 h 295"/>
                  <a:gd name="T10" fmla="*/ 98 w 248"/>
                  <a:gd name="T11" fmla="*/ 140 h 295"/>
                  <a:gd name="T12" fmla="*/ 67 w 248"/>
                  <a:gd name="T13" fmla="*/ 204 h 295"/>
                  <a:gd name="T14" fmla="*/ 94 w 248"/>
                  <a:gd name="T15" fmla="*/ 234 h 295"/>
                  <a:gd name="T16" fmla="*/ 230 w 248"/>
                  <a:gd name="T17" fmla="*/ 295 h 295"/>
                  <a:gd name="T18" fmla="*/ 230 w 248"/>
                  <a:gd name="T19" fmla="*/ 248 h 295"/>
                  <a:gd name="T20" fmla="*/ 111 w 248"/>
                  <a:gd name="T21" fmla="*/ 195 h 295"/>
                  <a:gd name="T22" fmla="*/ 107 w 248"/>
                  <a:gd name="T23" fmla="*/ 190 h 295"/>
                  <a:gd name="T24" fmla="*/ 112 w 248"/>
                  <a:gd name="T25" fmla="*/ 179 h 295"/>
                  <a:gd name="T26" fmla="*/ 186 w 248"/>
                  <a:gd name="T27" fmla="*/ 154 h 295"/>
                  <a:gd name="T28" fmla="*/ 232 w 248"/>
                  <a:gd name="T29" fmla="*/ 51 h 295"/>
                  <a:gd name="T30" fmla="*/ 158 w 248"/>
                  <a:gd name="T31" fmla="*/ 0 h 295"/>
                  <a:gd name="T32" fmla="*/ 64 w 248"/>
                  <a:gd name="T33" fmla="*/ 0 h 295"/>
                  <a:gd name="T34" fmla="*/ 0 w 248"/>
                  <a:gd name="T35" fmla="*/ 65 h 295"/>
                  <a:gd name="T36" fmla="*/ 0 w 248"/>
                  <a:gd name="T37" fmla="*/ 288 h 295"/>
                  <a:gd name="T38" fmla="*/ 43 w 248"/>
                  <a:gd name="T39" fmla="*/ 288 h 295"/>
                  <a:gd name="T40" fmla="*/ 43 w 248"/>
                  <a:gd name="T41" fmla="*/ 6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8" h="295">
                    <a:moveTo>
                      <a:pt x="43" y="65"/>
                    </a:moveTo>
                    <a:cubicBezTo>
                      <a:pt x="43" y="53"/>
                      <a:pt x="52" y="44"/>
                      <a:pt x="64" y="44"/>
                    </a:cubicBezTo>
                    <a:cubicBezTo>
                      <a:pt x="158" y="44"/>
                      <a:pt x="158" y="44"/>
                      <a:pt x="158" y="44"/>
                    </a:cubicBezTo>
                    <a:cubicBezTo>
                      <a:pt x="172" y="44"/>
                      <a:pt x="186" y="52"/>
                      <a:pt x="192" y="67"/>
                    </a:cubicBezTo>
                    <a:cubicBezTo>
                      <a:pt x="199" y="85"/>
                      <a:pt x="189" y="106"/>
                      <a:pt x="171" y="113"/>
                    </a:cubicBezTo>
                    <a:cubicBezTo>
                      <a:pt x="98" y="140"/>
                      <a:pt x="98" y="140"/>
                      <a:pt x="98" y="140"/>
                    </a:cubicBezTo>
                    <a:cubicBezTo>
                      <a:pt x="72" y="149"/>
                      <a:pt x="58" y="178"/>
                      <a:pt x="67" y="204"/>
                    </a:cubicBezTo>
                    <a:cubicBezTo>
                      <a:pt x="72" y="218"/>
                      <a:pt x="82" y="228"/>
                      <a:pt x="94" y="234"/>
                    </a:cubicBezTo>
                    <a:cubicBezTo>
                      <a:pt x="230" y="295"/>
                      <a:pt x="230" y="295"/>
                      <a:pt x="230" y="295"/>
                    </a:cubicBezTo>
                    <a:cubicBezTo>
                      <a:pt x="230" y="248"/>
                      <a:pt x="230" y="248"/>
                      <a:pt x="230" y="248"/>
                    </a:cubicBezTo>
                    <a:cubicBezTo>
                      <a:pt x="111" y="195"/>
                      <a:pt x="111" y="195"/>
                      <a:pt x="111" y="195"/>
                    </a:cubicBezTo>
                    <a:cubicBezTo>
                      <a:pt x="109" y="195"/>
                      <a:pt x="107" y="193"/>
                      <a:pt x="107" y="190"/>
                    </a:cubicBezTo>
                    <a:cubicBezTo>
                      <a:pt x="105" y="186"/>
                      <a:pt x="107" y="181"/>
                      <a:pt x="112" y="179"/>
                    </a:cubicBezTo>
                    <a:cubicBezTo>
                      <a:pt x="186" y="154"/>
                      <a:pt x="186" y="154"/>
                      <a:pt x="186" y="154"/>
                    </a:cubicBezTo>
                    <a:cubicBezTo>
                      <a:pt x="227" y="138"/>
                      <a:pt x="248" y="92"/>
                      <a:pt x="232" y="51"/>
                    </a:cubicBezTo>
                    <a:cubicBezTo>
                      <a:pt x="220" y="20"/>
                      <a:pt x="190" y="0"/>
                      <a:pt x="15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9" y="0"/>
                      <a:pt x="0" y="29"/>
                      <a:pt x="0" y="65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43" y="288"/>
                      <a:pt x="43" y="288"/>
                      <a:pt x="43" y="288"/>
                    </a:cubicBezTo>
                    <a:lnTo>
                      <a:pt x="43" y="65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8204935" y="6429152"/>
                <a:ext cx="27018" cy="183773"/>
              </a:xfrm>
              <a:prstGeom prst="rect">
                <a:avLst/>
              </a:pr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7692139" y="6429152"/>
                <a:ext cx="163977" cy="183773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8367575" y="6429152"/>
                <a:ext cx="163977" cy="183773"/>
              </a:xfrm>
              <a:custGeom>
                <a:avLst/>
                <a:gdLst>
                  <a:gd name="T0" fmla="*/ 46 w 259"/>
                  <a:gd name="T1" fmla="*/ 288 h 288"/>
                  <a:gd name="T2" fmla="*/ 123 w 259"/>
                  <a:gd name="T3" fmla="*/ 49 h 288"/>
                  <a:gd name="T4" fmla="*/ 130 w 259"/>
                  <a:gd name="T5" fmla="*/ 44 h 288"/>
                  <a:gd name="T6" fmla="*/ 137 w 259"/>
                  <a:gd name="T7" fmla="*/ 49 h 288"/>
                  <a:gd name="T8" fmla="*/ 214 w 259"/>
                  <a:gd name="T9" fmla="*/ 288 h 288"/>
                  <a:gd name="T10" fmla="*/ 259 w 259"/>
                  <a:gd name="T11" fmla="*/ 288 h 288"/>
                  <a:gd name="T12" fmla="*/ 178 w 259"/>
                  <a:gd name="T13" fmla="*/ 35 h 288"/>
                  <a:gd name="T14" fmla="*/ 130 w 259"/>
                  <a:gd name="T15" fmla="*/ 0 h 288"/>
                  <a:gd name="T16" fmla="*/ 82 w 259"/>
                  <a:gd name="T17" fmla="*/ 35 h 288"/>
                  <a:gd name="T18" fmla="*/ 0 w 259"/>
                  <a:gd name="T19" fmla="*/ 288 h 288"/>
                  <a:gd name="T20" fmla="*/ 46 w 259"/>
                  <a:gd name="T21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46" y="288"/>
                    </a:moveTo>
                    <a:cubicBezTo>
                      <a:pt x="123" y="49"/>
                      <a:pt x="123" y="49"/>
                      <a:pt x="123" y="49"/>
                    </a:cubicBezTo>
                    <a:cubicBezTo>
                      <a:pt x="124" y="46"/>
                      <a:pt x="127" y="44"/>
                      <a:pt x="130" y="44"/>
                    </a:cubicBezTo>
                    <a:cubicBezTo>
                      <a:pt x="133" y="44"/>
                      <a:pt x="136" y="45"/>
                      <a:pt x="137" y="49"/>
                    </a:cubicBezTo>
                    <a:cubicBezTo>
                      <a:pt x="214" y="288"/>
                      <a:pt x="214" y="288"/>
                      <a:pt x="214" y="288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178" y="35"/>
                      <a:pt x="178" y="35"/>
                      <a:pt x="178" y="35"/>
                    </a:cubicBezTo>
                    <a:cubicBezTo>
                      <a:pt x="171" y="14"/>
                      <a:pt x="151" y="0"/>
                      <a:pt x="130" y="0"/>
                    </a:cubicBezTo>
                    <a:cubicBezTo>
                      <a:pt x="108" y="0"/>
                      <a:pt x="89" y="14"/>
                      <a:pt x="82" y="35"/>
                    </a:cubicBezTo>
                    <a:cubicBezTo>
                      <a:pt x="0" y="288"/>
                      <a:pt x="0" y="288"/>
                      <a:pt x="0" y="288"/>
                    </a:cubicBezTo>
                    <a:lnTo>
                      <a:pt x="46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7866816" y="6429152"/>
                <a:ext cx="131610" cy="183773"/>
              </a:xfrm>
              <a:custGeom>
                <a:avLst/>
                <a:gdLst>
                  <a:gd name="T0" fmla="*/ 72 w 208"/>
                  <a:gd name="T1" fmla="*/ 44 h 288"/>
                  <a:gd name="T2" fmla="*/ 208 w 208"/>
                  <a:gd name="T3" fmla="*/ 44 h 288"/>
                  <a:gd name="T4" fmla="*/ 208 w 208"/>
                  <a:gd name="T5" fmla="*/ 0 h 288"/>
                  <a:gd name="T6" fmla="*/ 72 w 208"/>
                  <a:gd name="T7" fmla="*/ 0 h 288"/>
                  <a:gd name="T8" fmla="*/ 0 w 208"/>
                  <a:gd name="T9" fmla="*/ 72 h 288"/>
                  <a:gd name="T10" fmla="*/ 0 w 208"/>
                  <a:gd name="T11" fmla="*/ 216 h 288"/>
                  <a:gd name="T12" fmla="*/ 72 w 208"/>
                  <a:gd name="T13" fmla="*/ 288 h 288"/>
                  <a:gd name="T14" fmla="*/ 208 w 208"/>
                  <a:gd name="T15" fmla="*/ 288 h 288"/>
                  <a:gd name="T16" fmla="*/ 208 w 208"/>
                  <a:gd name="T17" fmla="*/ 245 h 288"/>
                  <a:gd name="T18" fmla="*/ 72 w 208"/>
                  <a:gd name="T19" fmla="*/ 245 h 288"/>
                  <a:gd name="T20" fmla="*/ 43 w 208"/>
                  <a:gd name="T21" fmla="*/ 216 h 288"/>
                  <a:gd name="T22" fmla="*/ 43 w 208"/>
                  <a:gd name="T23" fmla="*/ 166 h 288"/>
                  <a:gd name="T24" fmla="*/ 180 w 208"/>
                  <a:gd name="T25" fmla="*/ 166 h 288"/>
                  <a:gd name="T26" fmla="*/ 180 w 208"/>
                  <a:gd name="T27" fmla="*/ 123 h 288"/>
                  <a:gd name="T28" fmla="*/ 43 w 208"/>
                  <a:gd name="T29" fmla="*/ 123 h 288"/>
                  <a:gd name="T30" fmla="*/ 43 w 208"/>
                  <a:gd name="T31" fmla="*/ 72 h 288"/>
                  <a:gd name="T32" fmla="*/ 72 w 208"/>
                  <a:gd name="T33" fmla="*/ 44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8" h="288">
                    <a:moveTo>
                      <a:pt x="72" y="44"/>
                    </a:moveTo>
                    <a:cubicBezTo>
                      <a:pt x="208" y="44"/>
                      <a:pt x="208" y="44"/>
                      <a:pt x="208" y="44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32" y="0"/>
                      <a:pt x="0" y="33"/>
                      <a:pt x="0" y="72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56"/>
                      <a:pt x="32" y="288"/>
                      <a:pt x="72" y="288"/>
                    </a:cubicBezTo>
                    <a:cubicBezTo>
                      <a:pt x="208" y="288"/>
                      <a:pt x="208" y="288"/>
                      <a:pt x="208" y="288"/>
                    </a:cubicBezTo>
                    <a:cubicBezTo>
                      <a:pt x="208" y="245"/>
                      <a:pt x="208" y="245"/>
                      <a:pt x="208" y="245"/>
                    </a:cubicBezTo>
                    <a:cubicBezTo>
                      <a:pt x="72" y="245"/>
                      <a:pt x="72" y="245"/>
                      <a:pt x="72" y="245"/>
                    </a:cubicBezTo>
                    <a:cubicBezTo>
                      <a:pt x="56" y="245"/>
                      <a:pt x="43" y="232"/>
                      <a:pt x="43" y="216"/>
                    </a:cubicBezTo>
                    <a:cubicBezTo>
                      <a:pt x="43" y="166"/>
                      <a:pt x="43" y="166"/>
                      <a:pt x="43" y="166"/>
                    </a:cubicBezTo>
                    <a:cubicBezTo>
                      <a:pt x="180" y="166"/>
                      <a:pt x="180" y="166"/>
                      <a:pt x="180" y="166"/>
                    </a:cubicBezTo>
                    <a:cubicBezTo>
                      <a:pt x="180" y="123"/>
                      <a:pt x="180" y="123"/>
                      <a:pt x="180" y="123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72"/>
                      <a:pt x="43" y="72"/>
                      <a:pt x="43" y="72"/>
                    </a:cubicBezTo>
                    <a:cubicBezTo>
                      <a:pt x="43" y="56"/>
                      <a:pt x="56" y="44"/>
                      <a:pt x="72" y="44"/>
                    </a:cubicBez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8254958" y="6429152"/>
                <a:ext cx="132947" cy="183773"/>
              </a:xfrm>
              <a:custGeom>
                <a:avLst/>
                <a:gdLst>
                  <a:gd name="T0" fmla="*/ 497 w 497"/>
                  <a:gd name="T1" fmla="*/ 0 h 687"/>
                  <a:gd name="T2" fmla="*/ 0 w 497"/>
                  <a:gd name="T3" fmla="*/ 0 h 687"/>
                  <a:gd name="T4" fmla="*/ 0 w 497"/>
                  <a:gd name="T5" fmla="*/ 105 h 687"/>
                  <a:gd name="T6" fmla="*/ 198 w 497"/>
                  <a:gd name="T7" fmla="*/ 105 h 687"/>
                  <a:gd name="T8" fmla="*/ 198 w 497"/>
                  <a:gd name="T9" fmla="*/ 687 h 687"/>
                  <a:gd name="T10" fmla="*/ 300 w 497"/>
                  <a:gd name="T11" fmla="*/ 687 h 687"/>
                  <a:gd name="T12" fmla="*/ 300 w 497"/>
                  <a:gd name="T13" fmla="*/ 105 h 687"/>
                  <a:gd name="T14" fmla="*/ 497 w 497"/>
                  <a:gd name="T15" fmla="*/ 105 h 687"/>
                  <a:gd name="T16" fmla="*/ 497 w 497"/>
                  <a:gd name="T17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7" h="687">
                    <a:moveTo>
                      <a:pt x="497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198" y="105"/>
                    </a:lnTo>
                    <a:lnTo>
                      <a:pt x="198" y="687"/>
                    </a:lnTo>
                    <a:lnTo>
                      <a:pt x="300" y="687"/>
                    </a:lnTo>
                    <a:lnTo>
                      <a:pt x="300" y="105"/>
                    </a:lnTo>
                    <a:lnTo>
                      <a:pt x="497" y="105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8535297" y="6429152"/>
                <a:ext cx="150602" cy="183773"/>
              </a:xfrm>
              <a:custGeom>
                <a:avLst/>
                <a:gdLst>
                  <a:gd name="T0" fmla="*/ 155 w 238"/>
                  <a:gd name="T1" fmla="*/ 288 h 288"/>
                  <a:gd name="T2" fmla="*/ 238 w 238"/>
                  <a:gd name="T3" fmla="*/ 206 h 288"/>
                  <a:gd name="T4" fmla="*/ 155 w 238"/>
                  <a:gd name="T5" fmla="*/ 123 h 288"/>
                  <a:gd name="T6" fmla="*/ 83 w 238"/>
                  <a:gd name="T7" fmla="*/ 123 h 288"/>
                  <a:gd name="T8" fmla="*/ 43 w 238"/>
                  <a:gd name="T9" fmla="*/ 83 h 288"/>
                  <a:gd name="T10" fmla="*/ 83 w 238"/>
                  <a:gd name="T11" fmla="*/ 44 h 288"/>
                  <a:gd name="T12" fmla="*/ 223 w 238"/>
                  <a:gd name="T13" fmla="*/ 44 h 288"/>
                  <a:gd name="T14" fmla="*/ 223 w 238"/>
                  <a:gd name="T15" fmla="*/ 0 h 288"/>
                  <a:gd name="T16" fmla="*/ 83 w 238"/>
                  <a:gd name="T17" fmla="*/ 0 h 288"/>
                  <a:gd name="T18" fmla="*/ 0 w 238"/>
                  <a:gd name="T19" fmla="*/ 83 h 288"/>
                  <a:gd name="T20" fmla="*/ 83 w 238"/>
                  <a:gd name="T21" fmla="*/ 166 h 288"/>
                  <a:gd name="T22" fmla="*/ 155 w 238"/>
                  <a:gd name="T23" fmla="*/ 166 h 288"/>
                  <a:gd name="T24" fmla="*/ 194 w 238"/>
                  <a:gd name="T25" fmla="*/ 206 h 288"/>
                  <a:gd name="T26" fmla="*/ 155 w 238"/>
                  <a:gd name="T27" fmla="*/ 245 h 288"/>
                  <a:gd name="T28" fmla="*/ 14 w 238"/>
                  <a:gd name="T29" fmla="*/ 245 h 288"/>
                  <a:gd name="T30" fmla="*/ 14 w 238"/>
                  <a:gd name="T31" fmla="*/ 288 h 288"/>
                  <a:gd name="T32" fmla="*/ 155 w 238"/>
                  <a:gd name="T33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8" h="288">
                    <a:moveTo>
                      <a:pt x="155" y="288"/>
                    </a:moveTo>
                    <a:cubicBezTo>
                      <a:pt x="201" y="288"/>
                      <a:pt x="238" y="251"/>
                      <a:pt x="238" y="206"/>
                    </a:cubicBezTo>
                    <a:cubicBezTo>
                      <a:pt x="238" y="160"/>
                      <a:pt x="201" y="123"/>
                      <a:pt x="155" y="123"/>
                    </a:cubicBezTo>
                    <a:cubicBezTo>
                      <a:pt x="83" y="123"/>
                      <a:pt x="83" y="123"/>
                      <a:pt x="83" y="123"/>
                    </a:cubicBezTo>
                    <a:cubicBezTo>
                      <a:pt x="61" y="123"/>
                      <a:pt x="43" y="105"/>
                      <a:pt x="43" y="83"/>
                    </a:cubicBezTo>
                    <a:cubicBezTo>
                      <a:pt x="43" y="61"/>
                      <a:pt x="61" y="44"/>
                      <a:pt x="83" y="44"/>
                    </a:cubicBezTo>
                    <a:cubicBezTo>
                      <a:pt x="223" y="44"/>
                      <a:pt x="223" y="44"/>
                      <a:pt x="223" y="44"/>
                    </a:cubicBezTo>
                    <a:cubicBezTo>
                      <a:pt x="223" y="0"/>
                      <a:pt x="223" y="0"/>
                      <a:pt x="22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37" y="0"/>
                      <a:pt x="0" y="37"/>
                      <a:pt x="0" y="83"/>
                    </a:cubicBezTo>
                    <a:cubicBezTo>
                      <a:pt x="0" y="129"/>
                      <a:pt x="37" y="166"/>
                      <a:pt x="83" y="166"/>
                    </a:cubicBezTo>
                    <a:cubicBezTo>
                      <a:pt x="155" y="166"/>
                      <a:pt x="155" y="166"/>
                      <a:pt x="155" y="166"/>
                    </a:cubicBezTo>
                    <a:cubicBezTo>
                      <a:pt x="177" y="166"/>
                      <a:pt x="194" y="184"/>
                      <a:pt x="194" y="206"/>
                    </a:cubicBezTo>
                    <a:cubicBezTo>
                      <a:pt x="194" y="227"/>
                      <a:pt x="177" y="245"/>
                      <a:pt x="155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88"/>
                      <a:pt x="14" y="288"/>
                      <a:pt x="14" y="288"/>
                    </a:cubicBezTo>
                    <a:lnTo>
                      <a:pt x="155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3" name="Freeform 12"/>
              <p:cNvSpPr>
                <a:spLocks noEditPoints="1"/>
              </p:cNvSpPr>
              <p:nvPr/>
            </p:nvSpPr>
            <p:spPr bwMode="auto">
              <a:xfrm>
                <a:off x="8685899" y="6415777"/>
                <a:ext cx="25413" cy="13375"/>
              </a:xfrm>
              <a:custGeom>
                <a:avLst/>
                <a:gdLst>
                  <a:gd name="T0" fmla="*/ 24 w 95"/>
                  <a:gd name="T1" fmla="*/ 50 h 50"/>
                  <a:gd name="T2" fmla="*/ 14 w 95"/>
                  <a:gd name="T3" fmla="*/ 50 h 50"/>
                  <a:gd name="T4" fmla="*/ 14 w 95"/>
                  <a:gd name="T5" fmla="*/ 9 h 50"/>
                  <a:gd name="T6" fmla="*/ 0 w 95"/>
                  <a:gd name="T7" fmla="*/ 9 h 50"/>
                  <a:gd name="T8" fmla="*/ 0 w 95"/>
                  <a:gd name="T9" fmla="*/ 0 h 50"/>
                  <a:gd name="T10" fmla="*/ 38 w 95"/>
                  <a:gd name="T11" fmla="*/ 0 h 50"/>
                  <a:gd name="T12" fmla="*/ 38 w 95"/>
                  <a:gd name="T13" fmla="*/ 9 h 50"/>
                  <a:gd name="T14" fmla="*/ 24 w 95"/>
                  <a:gd name="T15" fmla="*/ 9 h 50"/>
                  <a:gd name="T16" fmla="*/ 24 w 95"/>
                  <a:gd name="T17" fmla="*/ 50 h 50"/>
                  <a:gd name="T18" fmla="*/ 69 w 95"/>
                  <a:gd name="T19" fmla="*/ 38 h 50"/>
                  <a:gd name="T20" fmla="*/ 73 w 95"/>
                  <a:gd name="T21" fmla="*/ 28 h 50"/>
                  <a:gd name="T22" fmla="*/ 85 w 95"/>
                  <a:gd name="T23" fmla="*/ 0 h 50"/>
                  <a:gd name="T24" fmla="*/ 95 w 95"/>
                  <a:gd name="T25" fmla="*/ 0 h 50"/>
                  <a:gd name="T26" fmla="*/ 95 w 95"/>
                  <a:gd name="T27" fmla="*/ 50 h 50"/>
                  <a:gd name="T28" fmla="*/ 85 w 95"/>
                  <a:gd name="T29" fmla="*/ 50 h 50"/>
                  <a:gd name="T30" fmla="*/ 85 w 95"/>
                  <a:gd name="T31" fmla="*/ 26 h 50"/>
                  <a:gd name="T32" fmla="*/ 85 w 95"/>
                  <a:gd name="T33" fmla="*/ 16 h 50"/>
                  <a:gd name="T34" fmla="*/ 83 w 95"/>
                  <a:gd name="T35" fmla="*/ 23 h 50"/>
                  <a:gd name="T36" fmla="*/ 73 w 95"/>
                  <a:gd name="T37" fmla="*/ 50 h 50"/>
                  <a:gd name="T38" fmla="*/ 66 w 95"/>
                  <a:gd name="T39" fmla="*/ 50 h 50"/>
                  <a:gd name="T40" fmla="*/ 57 w 95"/>
                  <a:gd name="T41" fmla="*/ 23 h 50"/>
                  <a:gd name="T42" fmla="*/ 54 w 95"/>
                  <a:gd name="T43" fmla="*/ 16 h 50"/>
                  <a:gd name="T44" fmla="*/ 54 w 95"/>
                  <a:gd name="T45" fmla="*/ 26 h 50"/>
                  <a:gd name="T46" fmla="*/ 54 w 95"/>
                  <a:gd name="T47" fmla="*/ 50 h 50"/>
                  <a:gd name="T48" fmla="*/ 45 w 95"/>
                  <a:gd name="T49" fmla="*/ 50 h 50"/>
                  <a:gd name="T50" fmla="*/ 45 w 95"/>
                  <a:gd name="T51" fmla="*/ 0 h 50"/>
                  <a:gd name="T52" fmla="*/ 54 w 95"/>
                  <a:gd name="T53" fmla="*/ 0 h 50"/>
                  <a:gd name="T54" fmla="*/ 66 w 95"/>
                  <a:gd name="T55" fmla="*/ 28 h 50"/>
                  <a:gd name="T56" fmla="*/ 69 w 95"/>
                  <a:gd name="T57" fmla="*/ 3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5" h="50">
                    <a:moveTo>
                      <a:pt x="24" y="50"/>
                    </a:moveTo>
                    <a:lnTo>
                      <a:pt x="14" y="50"/>
                    </a:lnTo>
                    <a:lnTo>
                      <a:pt x="1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9"/>
                    </a:lnTo>
                    <a:lnTo>
                      <a:pt x="24" y="9"/>
                    </a:lnTo>
                    <a:lnTo>
                      <a:pt x="24" y="50"/>
                    </a:lnTo>
                    <a:close/>
                    <a:moveTo>
                      <a:pt x="69" y="38"/>
                    </a:moveTo>
                    <a:lnTo>
                      <a:pt x="73" y="28"/>
                    </a:lnTo>
                    <a:lnTo>
                      <a:pt x="85" y="0"/>
                    </a:lnTo>
                    <a:lnTo>
                      <a:pt x="95" y="0"/>
                    </a:lnTo>
                    <a:lnTo>
                      <a:pt x="95" y="50"/>
                    </a:lnTo>
                    <a:lnTo>
                      <a:pt x="85" y="50"/>
                    </a:lnTo>
                    <a:lnTo>
                      <a:pt x="85" y="26"/>
                    </a:lnTo>
                    <a:lnTo>
                      <a:pt x="85" y="16"/>
                    </a:lnTo>
                    <a:lnTo>
                      <a:pt x="83" y="23"/>
                    </a:lnTo>
                    <a:lnTo>
                      <a:pt x="73" y="50"/>
                    </a:lnTo>
                    <a:lnTo>
                      <a:pt x="66" y="50"/>
                    </a:lnTo>
                    <a:lnTo>
                      <a:pt x="57" y="23"/>
                    </a:lnTo>
                    <a:lnTo>
                      <a:pt x="54" y="16"/>
                    </a:lnTo>
                    <a:lnTo>
                      <a:pt x="54" y="26"/>
                    </a:lnTo>
                    <a:lnTo>
                      <a:pt x="54" y="50"/>
                    </a:lnTo>
                    <a:lnTo>
                      <a:pt x="45" y="50"/>
                    </a:lnTo>
                    <a:lnTo>
                      <a:pt x="45" y="0"/>
                    </a:lnTo>
                    <a:lnTo>
                      <a:pt x="54" y="0"/>
                    </a:lnTo>
                    <a:lnTo>
                      <a:pt x="66" y="28"/>
                    </a:lnTo>
                    <a:lnTo>
                      <a:pt x="69" y="3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</p:grpSp>
      </p:grpSp>
      <p:sp>
        <p:nvSpPr>
          <p:cNvPr id="14" name="Picture Placeholder 53"/>
          <p:cNvSpPr>
            <a:spLocks noGrp="1"/>
          </p:cNvSpPr>
          <p:nvPr>
            <p:ph type="pic" sz="quarter" idx="13" hasCustomPrompt="1"/>
          </p:nvPr>
        </p:nvSpPr>
        <p:spPr>
          <a:xfrm>
            <a:off x="848544" y="764704"/>
            <a:ext cx="1800200" cy="64807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ko-KR" altLang="en-US" dirty="0" err="1" smtClean="0"/>
              <a:t>고객사</a:t>
            </a:r>
            <a:r>
              <a:rPr lang="ko-KR" altLang="en-US" dirty="0" smtClean="0"/>
              <a:t> 로고</a:t>
            </a:r>
            <a:endParaRPr lang="ko-KR" alt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2291"/>
            <a:ext cx="9906000" cy="179570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408" y="4833691"/>
            <a:ext cx="609601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1143124" y="973249"/>
            <a:ext cx="1211040" cy="230982"/>
            <a:chOff x="7185248" y="6403181"/>
            <a:chExt cx="1211040" cy="230982"/>
          </a:xfrm>
          <a:effectLst>
            <a:glow rad="127000">
              <a:schemeClr val="bg1"/>
            </a:glow>
          </a:effectLst>
        </p:grpSpPr>
        <p:cxnSp>
          <p:nvCxnSpPr>
            <p:cNvPr id="4" name="Straight Connector 3"/>
            <p:cNvCxnSpPr/>
            <p:nvPr userDrawn="1"/>
          </p:nvCxnSpPr>
          <p:spPr bwMode="auto">
            <a:xfrm>
              <a:off x="8396288" y="6403181"/>
              <a:ext cx="0" cy="23098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B2B2B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5" name="Group 4"/>
            <p:cNvGrpSpPr/>
            <p:nvPr userDrawn="1"/>
          </p:nvGrpSpPr>
          <p:grpSpPr>
            <a:xfrm>
              <a:off x="7185248" y="6415778"/>
              <a:ext cx="1104104" cy="201695"/>
              <a:chOff x="7692139" y="6415777"/>
              <a:chExt cx="1019173" cy="201695"/>
            </a:xfrm>
          </p:grpSpPr>
          <p:sp>
            <p:nvSpPr>
              <p:cNvPr id="6" name="Freeform 5"/>
              <p:cNvSpPr>
                <a:spLocks/>
              </p:cNvSpPr>
              <p:nvPr/>
            </p:nvSpPr>
            <p:spPr bwMode="auto">
              <a:xfrm>
                <a:off x="8027048" y="6429152"/>
                <a:ext cx="157022" cy="188320"/>
              </a:xfrm>
              <a:custGeom>
                <a:avLst/>
                <a:gdLst>
                  <a:gd name="T0" fmla="*/ 43 w 248"/>
                  <a:gd name="T1" fmla="*/ 65 h 295"/>
                  <a:gd name="T2" fmla="*/ 64 w 248"/>
                  <a:gd name="T3" fmla="*/ 44 h 295"/>
                  <a:gd name="T4" fmla="*/ 158 w 248"/>
                  <a:gd name="T5" fmla="*/ 44 h 295"/>
                  <a:gd name="T6" fmla="*/ 192 w 248"/>
                  <a:gd name="T7" fmla="*/ 67 h 295"/>
                  <a:gd name="T8" fmla="*/ 171 w 248"/>
                  <a:gd name="T9" fmla="*/ 113 h 295"/>
                  <a:gd name="T10" fmla="*/ 98 w 248"/>
                  <a:gd name="T11" fmla="*/ 140 h 295"/>
                  <a:gd name="T12" fmla="*/ 67 w 248"/>
                  <a:gd name="T13" fmla="*/ 204 h 295"/>
                  <a:gd name="T14" fmla="*/ 94 w 248"/>
                  <a:gd name="T15" fmla="*/ 234 h 295"/>
                  <a:gd name="T16" fmla="*/ 230 w 248"/>
                  <a:gd name="T17" fmla="*/ 295 h 295"/>
                  <a:gd name="T18" fmla="*/ 230 w 248"/>
                  <a:gd name="T19" fmla="*/ 248 h 295"/>
                  <a:gd name="T20" fmla="*/ 111 w 248"/>
                  <a:gd name="T21" fmla="*/ 195 h 295"/>
                  <a:gd name="T22" fmla="*/ 107 w 248"/>
                  <a:gd name="T23" fmla="*/ 190 h 295"/>
                  <a:gd name="T24" fmla="*/ 112 w 248"/>
                  <a:gd name="T25" fmla="*/ 179 h 295"/>
                  <a:gd name="T26" fmla="*/ 186 w 248"/>
                  <a:gd name="T27" fmla="*/ 154 h 295"/>
                  <a:gd name="T28" fmla="*/ 232 w 248"/>
                  <a:gd name="T29" fmla="*/ 51 h 295"/>
                  <a:gd name="T30" fmla="*/ 158 w 248"/>
                  <a:gd name="T31" fmla="*/ 0 h 295"/>
                  <a:gd name="T32" fmla="*/ 64 w 248"/>
                  <a:gd name="T33" fmla="*/ 0 h 295"/>
                  <a:gd name="T34" fmla="*/ 0 w 248"/>
                  <a:gd name="T35" fmla="*/ 65 h 295"/>
                  <a:gd name="T36" fmla="*/ 0 w 248"/>
                  <a:gd name="T37" fmla="*/ 288 h 295"/>
                  <a:gd name="T38" fmla="*/ 43 w 248"/>
                  <a:gd name="T39" fmla="*/ 288 h 295"/>
                  <a:gd name="T40" fmla="*/ 43 w 248"/>
                  <a:gd name="T41" fmla="*/ 6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8" h="295">
                    <a:moveTo>
                      <a:pt x="43" y="65"/>
                    </a:moveTo>
                    <a:cubicBezTo>
                      <a:pt x="43" y="53"/>
                      <a:pt x="52" y="44"/>
                      <a:pt x="64" y="44"/>
                    </a:cubicBezTo>
                    <a:cubicBezTo>
                      <a:pt x="158" y="44"/>
                      <a:pt x="158" y="44"/>
                      <a:pt x="158" y="44"/>
                    </a:cubicBezTo>
                    <a:cubicBezTo>
                      <a:pt x="172" y="44"/>
                      <a:pt x="186" y="52"/>
                      <a:pt x="192" y="67"/>
                    </a:cubicBezTo>
                    <a:cubicBezTo>
                      <a:pt x="199" y="85"/>
                      <a:pt x="189" y="106"/>
                      <a:pt x="171" y="113"/>
                    </a:cubicBezTo>
                    <a:cubicBezTo>
                      <a:pt x="98" y="140"/>
                      <a:pt x="98" y="140"/>
                      <a:pt x="98" y="140"/>
                    </a:cubicBezTo>
                    <a:cubicBezTo>
                      <a:pt x="72" y="149"/>
                      <a:pt x="58" y="178"/>
                      <a:pt x="67" y="204"/>
                    </a:cubicBezTo>
                    <a:cubicBezTo>
                      <a:pt x="72" y="218"/>
                      <a:pt x="82" y="228"/>
                      <a:pt x="94" y="234"/>
                    </a:cubicBezTo>
                    <a:cubicBezTo>
                      <a:pt x="230" y="295"/>
                      <a:pt x="230" y="295"/>
                      <a:pt x="230" y="295"/>
                    </a:cubicBezTo>
                    <a:cubicBezTo>
                      <a:pt x="230" y="248"/>
                      <a:pt x="230" y="248"/>
                      <a:pt x="230" y="248"/>
                    </a:cubicBezTo>
                    <a:cubicBezTo>
                      <a:pt x="111" y="195"/>
                      <a:pt x="111" y="195"/>
                      <a:pt x="111" y="195"/>
                    </a:cubicBezTo>
                    <a:cubicBezTo>
                      <a:pt x="109" y="195"/>
                      <a:pt x="107" y="193"/>
                      <a:pt x="107" y="190"/>
                    </a:cubicBezTo>
                    <a:cubicBezTo>
                      <a:pt x="105" y="186"/>
                      <a:pt x="107" y="181"/>
                      <a:pt x="112" y="179"/>
                    </a:cubicBezTo>
                    <a:cubicBezTo>
                      <a:pt x="186" y="154"/>
                      <a:pt x="186" y="154"/>
                      <a:pt x="186" y="154"/>
                    </a:cubicBezTo>
                    <a:cubicBezTo>
                      <a:pt x="227" y="138"/>
                      <a:pt x="248" y="92"/>
                      <a:pt x="232" y="51"/>
                    </a:cubicBezTo>
                    <a:cubicBezTo>
                      <a:pt x="220" y="20"/>
                      <a:pt x="190" y="0"/>
                      <a:pt x="15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9" y="0"/>
                      <a:pt x="0" y="29"/>
                      <a:pt x="0" y="65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43" y="288"/>
                      <a:pt x="43" y="288"/>
                      <a:pt x="43" y="288"/>
                    </a:cubicBezTo>
                    <a:lnTo>
                      <a:pt x="43" y="65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8204935" y="6429152"/>
                <a:ext cx="27018" cy="183773"/>
              </a:xfrm>
              <a:prstGeom prst="rect">
                <a:avLst/>
              </a:pr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7692139" y="6429152"/>
                <a:ext cx="163977" cy="183773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8367575" y="6429152"/>
                <a:ext cx="163977" cy="183773"/>
              </a:xfrm>
              <a:custGeom>
                <a:avLst/>
                <a:gdLst>
                  <a:gd name="T0" fmla="*/ 46 w 259"/>
                  <a:gd name="T1" fmla="*/ 288 h 288"/>
                  <a:gd name="T2" fmla="*/ 123 w 259"/>
                  <a:gd name="T3" fmla="*/ 49 h 288"/>
                  <a:gd name="T4" fmla="*/ 130 w 259"/>
                  <a:gd name="T5" fmla="*/ 44 h 288"/>
                  <a:gd name="T6" fmla="*/ 137 w 259"/>
                  <a:gd name="T7" fmla="*/ 49 h 288"/>
                  <a:gd name="T8" fmla="*/ 214 w 259"/>
                  <a:gd name="T9" fmla="*/ 288 h 288"/>
                  <a:gd name="T10" fmla="*/ 259 w 259"/>
                  <a:gd name="T11" fmla="*/ 288 h 288"/>
                  <a:gd name="T12" fmla="*/ 178 w 259"/>
                  <a:gd name="T13" fmla="*/ 35 h 288"/>
                  <a:gd name="T14" fmla="*/ 130 w 259"/>
                  <a:gd name="T15" fmla="*/ 0 h 288"/>
                  <a:gd name="T16" fmla="*/ 82 w 259"/>
                  <a:gd name="T17" fmla="*/ 35 h 288"/>
                  <a:gd name="T18" fmla="*/ 0 w 259"/>
                  <a:gd name="T19" fmla="*/ 288 h 288"/>
                  <a:gd name="T20" fmla="*/ 46 w 259"/>
                  <a:gd name="T21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46" y="288"/>
                    </a:moveTo>
                    <a:cubicBezTo>
                      <a:pt x="123" y="49"/>
                      <a:pt x="123" y="49"/>
                      <a:pt x="123" y="49"/>
                    </a:cubicBezTo>
                    <a:cubicBezTo>
                      <a:pt x="124" y="46"/>
                      <a:pt x="127" y="44"/>
                      <a:pt x="130" y="44"/>
                    </a:cubicBezTo>
                    <a:cubicBezTo>
                      <a:pt x="133" y="44"/>
                      <a:pt x="136" y="45"/>
                      <a:pt x="137" y="49"/>
                    </a:cubicBezTo>
                    <a:cubicBezTo>
                      <a:pt x="214" y="288"/>
                      <a:pt x="214" y="288"/>
                      <a:pt x="214" y="288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178" y="35"/>
                      <a:pt x="178" y="35"/>
                      <a:pt x="178" y="35"/>
                    </a:cubicBezTo>
                    <a:cubicBezTo>
                      <a:pt x="171" y="14"/>
                      <a:pt x="151" y="0"/>
                      <a:pt x="130" y="0"/>
                    </a:cubicBezTo>
                    <a:cubicBezTo>
                      <a:pt x="108" y="0"/>
                      <a:pt x="89" y="14"/>
                      <a:pt x="82" y="35"/>
                    </a:cubicBezTo>
                    <a:cubicBezTo>
                      <a:pt x="0" y="288"/>
                      <a:pt x="0" y="288"/>
                      <a:pt x="0" y="288"/>
                    </a:cubicBezTo>
                    <a:lnTo>
                      <a:pt x="46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7866816" y="6429152"/>
                <a:ext cx="131610" cy="183773"/>
              </a:xfrm>
              <a:custGeom>
                <a:avLst/>
                <a:gdLst>
                  <a:gd name="T0" fmla="*/ 72 w 208"/>
                  <a:gd name="T1" fmla="*/ 44 h 288"/>
                  <a:gd name="T2" fmla="*/ 208 w 208"/>
                  <a:gd name="T3" fmla="*/ 44 h 288"/>
                  <a:gd name="T4" fmla="*/ 208 w 208"/>
                  <a:gd name="T5" fmla="*/ 0 h 288"/>
                  <a:gd name="T6" fmla="*/ 72 w 208"/>
                  <a:gd name="T7" fmla="*/ 0 h 288"/>
                  <a:gd name="T8" fmla="*/ 0 w 208"/>
                  <a:gd name="T9" fmla="*/ 72 h 288"/>
                  <a:gd name="T10" fmla="*/ 0 w 208"/>
                  <a:gd name="T11" fmla="*/ 216 h 288"/>
                  <a:gd name="T12" fmla="*/ 72 w 208"/>
                  <a:gd name="T13" fmla="*/ 288 h 288"/>
                  <a:gd name="T14" fmla="*/ 208 w 208"/>
                  <a:gd name="T15" fmla="*/ 288 h 288"/>
                  <a:gd name="T16" fmla="*/ 208 w 208"/>
                  <a:gd name="T17" fmla="*/ 245 h 288"/>
                  <a:gd name="T18" fmla="*/ 72 w 208"/>
                  <a:gd name="T19" fmla="*/ 245 h 288"/>
                  <a:gd name="T20" fmla="*/ 43 w 208"/>
                  <a:gd name="T21" fmla="*/ 216 h 288"/>
                  <a:gd name="T22" fmla="*/ 43 w 208"/>
                  <a:gd name="T23" fmla="*/ 166 h 288"/>
                  <a:gd name="T24" fmla="*/ 180 w 208"/>
                  <a:gd name="T25" fmla="*/ 166 h 288"/>
                  <a:gd name="T26" fmla="*/ 180 w 208"/>
                  <a:gd name="T27" fmla="*/ 123 h 288"/>
                  <a:gd name="T28" fmla="*/ 43 w 208"/>
                  <a:gd name="T29" fmla="*/ 123 h 288"/>
                  <a:gd name="T30" fmla="*/ 43 w 208"/>
                  <a:gd name="T31" fmla="*/ 72 h 288"/>
                  <a:gd name="T32" fmla="*/ 72 w 208"/>
                  <a:gd name="T33" fmla="*/ 44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8" h="288">
                    <a:moveTo>
                      <a:pt x="72" y="44"/>
                    </a:moveTo>
                    <a:cubicBezTo>
                      <a:pt x="208" y="44"/>
                      <a:pt x="208" y="44"/>
                      <a:pt x="208" y="44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32" y="0"/>
                      <a:pt x="0" y="33"/>
                      <a:pt x="0" y="72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56"/>
                      <a:pt x="32" y="288"/>
                      <a:pt x="72" y="288"/>
                    </a:cubicBezTo>
                    <a:cubicBezTo>
                      <a:pt x="208" y="288"/>
                      <a:pt x="208" y="288"/>
                      <a:pt x="208" y="288"/>
                    </a:cubicBezTo>
                    <a:cubicBezTo>
                      <a:pt x="208" y="245"/>
                      <a:pt x="208" y="245"/>
                      <a:pt x="208" y="245"/>
                    </a:cubicBezTo>
                    <a:cubicBezTo>
                      <a:pt x="72" y="245"/>
                      <a:pt x="72" y="245"/>
                      <a:pt x="72" y="245"/>
                    </a:cubicBezTo>
                    <a:cubicBezTo>
                      <a:pt x="56" y="245"/>
                      <a:pt x="43" y="232"/>
                      <a:pt x="43" y="216"/>
                    </a:cubicBezTo>
                    <a:cubicBezTo>
                      <a:pt x="43" y="166"/>
                      <a:pt x="43" y="166"/>
                      <a:pt x="43" y="166"/>
                    </a:cubicBezTo>
                    <a:cubicBezTo>
                      <a:pt x="180" y="166"/>
                      <a:pt x="180" y="166"/>
                      <a:pt x="180" y="166"/>
                    </a:cubicBezTo>
                    <a:cubicBezTo>
                      <a:pt x="180" y="123"/>
                      <a:pt x="180" y="123"/>
                      <a:pt x="180" y="123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72"/>
                      <a:pt x="43" y="72"/>
                      <a:pt x="43" y="72"/>
                    </a:cubicBezTo>
                    <a:cubicBezTo>
                      <a:pt x="43" y="56"/>
                      <a:pt x="56" y="44"/>
                      <a:pt x="72" y="44"/>
                    </a:cubicBez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8254958" y="6429152"/>
                <a:ext cx="132947" cy="183773"/>
              </a:xfrm>
              <a:custGeom>
                <a:avLst/>
                <a:gdLst>
                  <a:gd name="T0" fmla="*/ 497 w 497"/>
                  <a:gd name="T1" fmla="*/ 0 h 687"/>
                  <a:gd name="T2" fmla="*/ 0 w 497"/>
                  <a:gd name="T3" fmla="*/ 0 h 687"/>
                  <a:gd name="T4" fmla="*/ 0 w 497"/>
                  <a:gd name="T5" fmla="*/ 105 h 687"/>
                  <a:gd name="T6" fmla="*/ 198 w 497"/>
                  <a:gd name="T7" fmla="*/ 105 h 687"/>
                  <a:gd name="T8" fmla="*/ 198 w 497"/>
                  <a:gd name="T9" fmla="*/ 687 h 687"/>
                  <a:gd name="T10" fmla="*/ 300 w 497"/>
                  <a:gd name="T11" fmla="*/ 687 h 687"/>
                  <a:gd name="T12" fmla="*/ 300 w 497"/>
                  <a:gd name="T13" fmla="*/ 105 h 687"/>
                  <a:gd name="T14" fmla="*/ 497 w 497"/>
                  <a:gd name="T15" fmla="*/ 105 h 687"/>
                  <a:gd name="T16" fmla="*/ 497 w 497"/>
                  <a:gd name="T17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7" h="687">
                    <a:moveTo>
                      <a:pt x="497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198" y="105"/>
                    </a:lnTo>
                    <a:lnTo>
                      <a:pt x="198" y="687"/>
                    </a:lnTo>
                    <a:lnTo>
                      <a:pt x="300" y="687"/>
                    </a:lnTo>
                    <a:lnTo>
                      <a:pt x="300" y="105"/>
                    </a:lnTo>
                    <a:lnTo>
                      <a:pt x="497" y="105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8535297" y="6429152"/>
                <a:ext cx="150602" cy="183773"/>
              </a:xfrm>
              <a:custGeom>
                <a:avLst/>
                <a:gdLst>
                  <a:gd name="T0" fmla="*/ 155 w 238"/>
                  <a:gd name="T1" fmla="*/ 288 h 288"/>
                  <a:gd name="T2" fmla="*/ 238 w 238"/>
                  <a:gd name="T3" fmla="*/ 206 h 288"/>
                  <a:gd name="T4" fmla="*/ 155 w 238"/>
                  <a:gd name="T5" fmla="*/ 123 h 288"/>
                  <a:gd name="T6" fmla="*/ 83 w 238"/>
                  <a:gd name="T7" fmla="*/ 123 h 288"/>
                  <a:gd name="T8" fmla="*/ 43 w 238"/>
                  <a:gd name="T9" fmla="*/ 83 h 288"/>
                  <a:gd name="T10" fmla="*/ 83 w 238"/>
                  <a:gd name="T11" fmla="*/ 44 h 288"/>
                  <a:gd name="T12" fmla="*/ 223 w 238"/>
                  <a:gd name="T13" fmla="*/ 44 h 288"/>
                  <a:gd name="T14" fmla="*/ 223 w 238"/>
                  <a:gd name="T15" fmla="*/ 0 h 288"/>
                  <a:gd name="T16" fmla="*/ 83 w 238"/>
                  <a:gd name="T17" fmla="*/ 0 h 288"/>
                  <a:gd name="T18" fmla="*/ 0 w 238"/>
                  <a:gd name="T19" fmla="*/ 83 h 288"/>
                  <a:gd name="T20" fmla="*/ 83 w 238"/>
                  <a:gd name="T21" fmla="*/ 166 h 288"/>
                  <a:gd name="T22" fmla="*/ 155 w 238"/>
                  <a:gd name="T23" fmla="*/ 166 h 288"/>
                  <a:gd name="T24" fmla="*/ 194 w 238"/>
                  <a:gd name="T25" fmla="*/ 206 h 288"/>
                  <a:gd name="T26" fmla="*/ 155 w 238"/>
                  <a:gd name="T27" fmla="*/ 245 h 288"/>
                  <a:gd name="T28" fmla="*/ 14 w 238"/>
                  <a:gd name="T29" fmla="*/ 245 h 288"/>
                  <a:gd name="T30" fmla="*/ 14 w 238"/>
                  <a:gd name="T31" fmla="*/ 288 h 288"/>
                  <a:gd name="T32" fmla="*/ 155 w 238"/>
                  <a:gd name="T33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8" h="288">
                    <a:moveTo>
                      <a:pt x="155" y="288"/>
                    </a:moveTo>
                    <a:cubicBezTo>
                      <a:pt x="201" y="288"/>
                      <a:pt x="238" y="251"/>
                      <a:pt x="238" y="206"/>
                    </a:cubicBezTo>
                    <a:cubicBezTo>
                      <a:pt x="238" y="160"/>
                      <a:pt x="201" y="123"/>
                      <a:pt x="155" y="123"/>
                    </a:cubicBezTo>
                    <a:cubicBezTo>
                      <a:pt x="83" y="123"/>
                      <a:pt x="83" y="123"/>
                      <a:pt x="83" y="123"/>
                    </a:cubicBezTo>
                    <a:cubicBezTo>
                      <a:pt x="61" y="123"/>
                      <a:pt x="43" y="105"/>
                      <a:pt x="43" y="83"/>
                    </a:cubicBezTo>
                    <a:cubicBezTo>
                      <a:pt x="43" y="61"/>
                      <a:pt x="61" y="44"/>
                      <a:pt x="83" y="44"/>
                    </a:cubicBezTo>
                    <a:cubicBezTo>
                      <a:pt x="223" y="44"/>
                      <a:pt x="223" y="44"/>
                      <a:pt x="223" y="44"/>
                    </a:cubicBezTo>
                    <a:cubicBezTo>
                      <a:pt x="223" y="0"/>
                      <a:pt x="223" y="0"/>
                      <a:pt x="22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37" y="0"/>
                      <a:pt x="0" y="37"/>
                      <a:pt x="0" y="83"/>
                    </a:cubicBezTo>
                    <a:cubicBezTo>
                      <a:pt x="0" y="129"/>
                      <a:pt x="37" y="166"/>
                      <a:pt x="83" y="166"/>
                    </a:cubicBezTo>
                    <a:cubicBezTo>
                      <a:pt x="155" y="166"/>
                      <a:pt x="155" y="166"/>
                      <a:pt x="155" y="166"/>
                    </a:cubicBezTo>
                    <a:cubicBezTo>
                      <a:pt x="177" y="166"/>
                      <a:pt x="194" y="184"/>
                      <a:pt x="194" y="206"/>
                    </a:cubicBezTo>
                    <a:cubicBezTo>
                      <a:pt x="194" y="227"/>
                      <a:pt x="177" y="245"/>
                      <a:pt x="155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88"/>
                      <a:pt x="14" y="288"/>
                      <a:pt x="14" y="288"/>
                    </a:cubicBezTo>
                    <a:lnTo>
                      <a:pt x="155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13" name="Freeform 12"/>
              <p:cNvSpPr>
                <a:spLocks noEditPoints="1"/>
              </p:cNvSpPr>
              <p:nvPr/>
            </p:nvSpPr>
            <p:spPr bwMode="auto">
              <a:xfrm>
                <a:off x="8685899" y="6415777"/>
                <a:ext cx="25413" cy="13375"/>
              </a:xfrm>
              <a:custGeom>
                <a:avLst/>
                <a:gdLst>
                  <a:gd name="T0" fmla="*/ 24 w 95"/>
                  <a:gd name="T1" fmla="*/ 50 h 50"/>
                  <a:gd name="T2" fmla="*/ 14 w 95"/>
                  <a:gd name="T3" fmla="*/ 50 h 50"/>
                  <a:gd name="T4" fmla="*/ 14 w 95"/>
                  <a:gd name="T5" fmla="*/ 9 h 50"/>
                  <a:gd name="T6" fmla="*/ 0 w 95"/>
                  <a:gd name="T7" fmla="*/ 9 h 50"/>
                  <a:gd name="T8" fmla="*/ 0 w 95"/>
                  <a:gd name="T9" fmla="*/ 0 h 50"/>
                  <a:gd name="T10" fmla="*/ 38 w 95"/>
                  <a:gd name="T11" fmla="*/ 0 h 50"/>
                  <a:gd name="T12" fmla="*/ 38 w 95"/>
                  <a:gd name="T13" fmla="*/ 9 h 50"/>
                  <a:gd name="T14" fmla="*/ 24 w 95"/>
                  <a:gd name="T15" fmla="*/ 9 h 50"/>
                  <a:gd name="T16" fmla="*/ 24 w 95"/>
                  <a:gd name="T17" fmla="*/ 50 h 50"/>
                  <a:gd name="T18" fmla="*/ 69 w 95"/>
                  <a:gd name="T19" fmla="*/ 38 h 50"/>
                  <a:gd name="T20" fmla="*/ 73 w 95"/>
                  <a:gd name="T21" fmla="*/ 28 h 50"/>
                  <a:gd name="T22" fmla="*/ 85 w 95"/>
                  <a:gd name="T23" fmla="*/ 0 h 50"/>
                  <a:gd name="T24" fmla="*/ 95 w 95"/>
                  <a:gd name="T25" fmla="*/ 0 h 50"/>
                  <a:gd name="T26" fmla="*/ 95 w 95"/>
                  <a:gd name="T27" fmla="*/ 50 h 50"/>
                  <a:gd name="T28" fmla="*/ 85 w 95"/>
                  <a:gd name="T29" fmla="*/ 50 h 50"/>
                  <a:gd name="T30" fmla="*/ 85 w 95"/>
                  <a:gd name="T31" fmla="*/ 26 h 50"/>
                  <a:gd name="T32" fmla="*/ 85 w 95"/>
                  <a:gd name="T33" fmla="*/ 16 h 50"/>
                  <a:gd name="T34" fmla="*/ 83 w 95"/>
                  <a:gd name="T35" fmla="*/ 23 h 50"/>
                  <a:gd name="T36" fmla="*/ 73 w 95"/>
                  <a:gd name="T37" fmla="*/ 50 h 50"/>
                  <a:gd name="T38" fmla="*/ 66 w 95"/>
                  <a:gd name="T39" fmla="*/ 50 h 50"/>
                  <a:gd name="T40" fmla="*/ 57 w 95"/>
                  <a:gd name="T41" fmla="*/ 23 h 50"/>
                  <a:gd name="T42" fmla="*/ 54 w 95"/>
                  <a:gd name="T43" fmla="*/ 16 h 50"/>
                  <a:gd name="T44" fmla="*/ 54 w 95"/>
                  <a:gd name="T45" fmla="*/ 26 h 50"/>
                  <a:gd name="T46" fmla="*/ 54 w 95"/>
                  <a:gd name="T47" fmla="*/ 50 h 50"/>
                  <a:gd name="T48" fmla="*/ 45 w 95"/>
                  <a:gd name="T49" fmla="*/ 50 h 50"/>
                  <a:gd name="T50" fmla="*/ 45 w 95"/>
                  <a:gd name="T51" fmla="*/ 0 h 50"/>
                  <a:gd name="T52" fmla="*/ 54 w 95"/>
                  <a:gd name="T53" fmla="*/ 0 h 50"/>
                  <a:gd name="T54" fmla="*/ 66 w 95"/>
                  <a:gd name="T55" fmla="*/ 28 h 50"/>
                  <a:gd name="T56" fmla="*/ 69 w 95"/>
                  <a:gd name="T57" fmla="*/ 3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5" h="50">
                    <a:moveTo>
                      <a:pt x="24" y="50"/>
                    </a:moveTo>
                    <a:lnTo>
                      <a:pt x="14" y="50"/>
                    </a:lnTo>
                    <a:lnTo>
                      <a:pt x="1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9"/>
                    </a:lnTo>
                    <a:lnTo>
                      <a:pt x="24" y="9"/>
                    </a:lnTo>
                    <a:lnTo>
                      <a:pt x="24" y="50"/>
                    </a:lnTo>
                    <a:close/>
                    <a:moveTo>
                      <a:pt x="69" y="38"/>
                    </a:moveTo>
                    <a:lnTo>
                      <a:pt x="73" y="28"/>
                    </a:lnTo>
                    <a:lnTo>
                      <a:pt x="85" y="0"/>
                    </a:lnTo>
                    <a:lnTo>
                      <a:pt x="95" y="0"/>
                    </a:lnTo>
                    <a:lnTo>
                      <a:pt x="95" y="50"/>
                    </a:lnTo>
                    <a:lnTo>
                      <a:pt x="85" y="50"/>
                    </a:lnTo>
                    <a:lnTo>
                      <a:pt x="85" y="26"/>
                    </a:lnTo>
                    <a:lnTo>
                      <a:pt x="85" y="16"/>
                    </a:lnTo>
                    <a:lnTo>
                      <a:pt x="83" y="23"/>
                    </a:lnTo>
                    <a:lnTo>
                      <a:pt x="73" y="50"/>
                    </a:lnTo>
                    <a:lnTo>
                      <a:pt x="66" y="50"/>
                    </a:lnTo>
                    <a:lnTo>
                      <a:pt x="57" y="23"/>
                    </a:lnTo>
                    <a:lnTo>
                      <a:pt x="54" y="16"/>
                    </a:lnTo>
                    <a:lnTo>
                      <a:pt x="54" y="26"/>
                    </a:lnTo>
                    <a:lnTo>
                      <a:pt x="54" y="50"/>
                    </a:lnTo>
                    <a:lnTo>
                      <a:pt x="45" y="50"/>
                    </a:lnTo>
                    <a:lnTo>
                      <a:pt x="45" y="0"/>
                    </a:lnTo>
                    <a:lnTo>
                      <a:pt x="54" y="0"/>
                    </a:lnTo>
                    <a:lnTo>
                      <a:pt x="66" y="28"/>
                    </a:lnTo>
                    <a:lnTo>
                      <a:pt x="69" y="3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</p:grpSp>
      </p:grpSp>
      <p:sp>
        <p:nvSpPr>
          <p:cNvPr id="14" name="Picture Placeholder 53"/>
          <p:cNvSpPr>
            <a:spLocks noGrp="1"/>
          </p:cNvSpPr>
          <p:nvPr>
            <p:ph type="pic" sz="quarter" idx="13" hasCustomPrompt="1"/>
          </p:nvPr>
        </p:nvSpPr>
        <p:spPr>
          <a:xfrm>
            <a:off x="848544" y="764704"/>
            <a:ext cx="1800200" cy="64807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ko-KR" altLang="en-US" dirty="0" err="1" smtClean="0"/>
              <a:t>고객사</a:t>
            </a:r>
            <a:r>
              <a:rPr lang="ko-KR" altLang="en-US" dirty="0" smtClean="0"/>
              <a:t> 로고</a:t>
            </a:r>
            <a:endParaRPr lang="ko-KR" altLang="en-US" dirty="0"/>
          </a:p>
        </p:txBody>
      </p:sp>
      <p:sp>
        <p:nvSpPr>
          <p:cNvPr id="16" name="TextBox 15"/>
          <p:cNvSpPr txBox="1"/>
          <p:nvPr userDrawn="1"/>
        </p:nvSpPr>
        <p:spPr bwMode="ltGray">
          <a:xfrm>
            <a:off x="5961112" y="3789040"/>
            <a:ext cx="3363101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r">
              <a:lnSpc>
                <a:spcPct val="90000"/>
              </a:lnSpc>
              <a:spcBef>
                <a:spcPts val="0"/>
              </a:spcBef>
            </a:pPr>
            <a:r>
              <a:rPr lang="ko-KR" altLang="en-US" sz="4400" b="1" spc="500" baseline="0" dirty="0" smtClean="0">
                <a:solidFill>
                  <a:schemeClr val="tx1"/>
                </a:solidFill>
              </a:rPr>
              <a:t>감사합니다</a:t>
            </a:r>
            <a:r>
              <a:rPr lang="en-US" altLang="ko-KR" sz="4400" b="1" spc="500" baseline="0" dirty="0" smtClean="0">
                <a:solidFill>
                  <a:schemeClr val="tx1"/>
                </a:solidFill>
              </a:rPr>
              <a:t>.</a:t>
            </a:r>
            <a:endParaRPr lang="ko-KR" altLang="en-US" sz="4400" b="1" spc="500" baseline="0" dirty="0">
              <a:solidFill>
                <a:schemeClr val="tx1"/>
              </a:solidFill>
            </a:endParaRP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408" y="4833691"/>
            <a:ext cx="609601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2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2216696" y="1036621"/>
            <a:ext cx="7689304" cy="1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596058" y="746968"/>
            <a:ext cx="878446" cy="498598"/>
          </a:xfrm>
        </p:spPr>
        <p:txBody>
          <a:bodyPr wrap="none">
            <a:spAutoFit/>
          </a:bodyPr>
          <a:lstStyle>
            <a:lvl1pPr>
              <a:defRPr sz="3600" spc="-250" baseline="0">
                <a:solidFill>
                  <a:schemeClr val="accent1"/>
                </a:solidFill>
                <a:latin typeface="HyhwpEQ" panose="02030600000101010101" pitchFamily="18" charset="-127"/>
                <a:ea typeface="HyhwpEQ" panose="02030600000101010101" pitchFamily="18" charset="-127"/>
              </a:defRPr>
            </a:lvl1pPr>
          </a:lstStyle>
          <a:p>
            <a:pPr lvl="0"/>
            <a:r>
              <a:rPr lang="en-US" altLang="ko-KR" dirty="0" smtClean="0"/>
              <a:t>Title</a:t>
            </a:r>
            <a:endParaRPr lang="ko-KR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32520" y="638144"/>
            <a:ext cx="730969" cy="166199"/>
          </a:xfrm>
        </p:spPr>
        <p:txBody>
          <a:bodyPr wrap="none">
            <a:spAutoFit/>
          </a:bodyPr>
          <a:lstStyle>
            <a:lvl1pPr>
              <a:defRPr spc="-6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ko-KR" altLang="en-US" dirty="0" err="1" smtClean="0"/>
              <a:t>제안사업명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484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32520" y="638144"/>
            <a:ext cx="730969" cy="166199"/>
          </a:xfrm>
        </p:spPr>
        <p:txBody>
          <a:bodyPr wrap="none">
            <a:spAutoFit/>
          </a:bodyPr>
          <a:lstStyle>
            <a:lvl1pPr>
              <a:defRPr spc="-6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ko-KR" altLang="en-US" dirty="0" err="1" smtClean="0"/>
              <a:t>제안사업명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28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6" name="모서리가 둥근 직사각형 61"/>
          <p:cNvSpPr/>
          <p:nvPr/>
        </p:nvSpPr>
        <p:spPr>
          <a:xfrm rot="16200000">
            <a:off x="427559" y="2097913"/>
            <a:ext cx="136848" cy="3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Content Placeholder 9"/>
          <p:cNvSpPr>
            <a:spLocks noGrp="1"/>
          </p:cNvSpPr>
          <p:nvPr userDrawn="1">
            <p:ph sz="quarter" idx="12" hasCustomPrompt="1"/>
          </p:nvPr>
        </p:nvSpPr>
        <p:spPr>
          <a:xfrm>
            <a:off x="495300" y="1229140"/>
            <a:ext cx="8922196" cy="664797"/>
          </a:xfrm>
        </p:spPr>
        <p:txBody>
          <a:bodyPr/>
          <a:lstStyle/>
          <a:p>
            <a:pPr lvl="0"/>
            <a:r>
              <a:rPr lang="ko-KR" altLang="en-US" dirty="0" smtClean="0"/>
              <a:t>헤드라인 내용을 편집합니다</a:t>
            </a:r>
            <a:r>
              <a:rPr lang="en-US" altLang="ko-KR" dirty="0" smtClean="0"/>
              <a:t>. 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  <p:sp>
        <p:nvSpPr>
          <p:cNvPr id="13" name="텍스트 개체 틀 7"/>
          <p:cNvSpPr>
            <a:spLocks noGrp="1"/>
          </p:cNvSpPr>
          <p:nvPr>
            <p:ph type="body" sz="quarter" idx="18" hasCustomPrompt="1"/>
          </p:nvPr>
        </p:nvSpPr>
        <p:spPr>
          <a:xfrm>
            <a:off x="560512" y="2031546"/>
            <a:ext cx="8856538" cy="193899"/>
          </a:xfrm>
        </p:spPr>
        <p:txBody>
          <a:bodyPr>
            <a:spAutoFit/>
          </a:bodyPr>
          <a:lstStyle>
            <a:lvl1pPr>
              <a:defRPr sz="1400" b="1">
                <a:latin typeface="+mn-lt"/>
                <a:ea typeface="+mn-ea"/>
              </a:defRPr>
            </a:lvl1pPr>
          </a:lstStyle>
          <a:p>
            <a:pPr lvl="0"/>
            <a:r>
              <a:rPr lang="ko-KR" altLang="en-US" dirty="0" smtClean="0"/>
              <a:t>소제목 편집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14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dirty="0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dirty="0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357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32520" y="638144"/>
            <a:ext cx="730969" cy="166199"/>
          </a:xfrm>
        </p:spPr>
        <p:txBody>
          <a:bodyPr wrap="none">
            <a:spAutoFit/>
          </a:bodyPr>
          <a:lstStyle>
            <a:lvl1pPr>
              <a:defRPr spc="-6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ko-KR" altLang="en-US" dirty="0" err="1" smtClean="0"/>
              <a:t>제안사업명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978469" y="1792333"/>
            <a:ext cx="2014975" cy="553998"/>
          </a:xfrm>
        </p:spPr>
        <p:txBody>
          <a:bodyPr wrap="none">
            <a:spAutoFit/>
          </a:bodyPr>
          <a:lstStyle>
            <a:lvl1pPr>
              <a:defRPr sz="4000" b="1">
                <a:solidFill>
                  <a:schemeClr val="accent3"/>
                </a:solidFill>
                <a:latin typeface="Lucida Bright" panose="02040602050505020304" pitchFamily="18" charset="0"/>
              </a:defRPr>
            </a:lvl1pPr>
          </a:lstStyle>
          <a:p>
            <a:pPr lvl="0"/>
            <a:r>
              <a:rPr lang="en-US" altLang="ko-KR" dirty="0" smtClean="0"/>
              <a:t>I. </a:t>
            </a:r>
            <a:r>
              <a:rPr lang="ko-KR" altLang="en-US" smtClean="0"/>
              <a:t>큰제목</a:t>
            </a:r>
            <a:endParaRPr lang="ko-KR" alt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361856" y="2548903"/>
            <a:ext cx="846386" cy="1107996"/>
          </a:xfrm>
        </p:spPr>
        <p:txBody>
          <a:bodyPr wrap="none">
            <a:sp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buClr>
                <a:srgbClr val="666668"/>
              </a:buClr>
              <a:buFont typeface="+mj-lt"/>
              <a:buAutoNum type="arabicPeriod"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ko-KR" altLang="en-US" dirty="0" smtClean="0"/>
              <a:t>소제목</a:t>
            </a:r>
            <a:endParaRPr lang="en-US" altLang="ko-KR" dirty="0" smtClean="0"/>
          </a:p>
          <a:p>
            <a:pPr lvl="0"/>
            <a:r>
              <a:rPr lang="ko-KR" altLang="en-US" smtClean="0"/>
              <a:t>소제목</a:t>
            </a:r>
            <a:endParaRPr lang="en-US" altLang="ko-KR" dirty="0" smtClean="0"/>
          </a:p>
          <a:p>
            <a:pPr lvl="0"/>
            <a:r>
              <a:rPr lang="ko-KR" altLang="en-US" smtClean="0"/>
              <a:t>소제목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646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차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32520" y="638144"/>
            <a:ext cx="730969" cy="166199"/>
          </a:xfrm>
        </p:spPr>
        <p:txBody>
          <a:bodyPr wrap="none">
            <a:spAutoFit/>
          </a:bodyPr>
          <a:lstStyle>
            <a:lvl1pPr>
              <a:defRPr spc="-6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ko-KR" altLang="en-US" dirty="0" err="1" smtClean="0"/>
              <a:t>제안사업명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575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0" y="0"/>
            <a:ext cx="9901395" cy="1046908"/>
            <a:chOff x="0" y="0"/>
            <a:chExt cx="9901395" cy="1046908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10942" y="0"/>
              <a:ext cx="9890453" cy="1037382"/>
              <a:chOff x="3799" y="0"/>
              <a:chExt cx="9890453" cy="1037382"/>
            </a:xfrm>
          </p:grpSpPr>
          <p:sp>
            <p:nvSpPr>
              <p:cNvPr id="9" name="Rectangle 8"/>
              <p:cNvSpPr/>
              <p:nvPr userDrawn="1"/>
            </p:nvSpPr>
            <p:spPr bwMode="auto">
              <a:xfrm>
                <a:off x="9278216" y="125344"/>
                <a:ext cx="305520" cy="302400"/>
              </a:xfrm>
              <a:prstGeom prst="rect">
                <a:avLst/>
              </a:prstGeom>
              <a:solidFill>
                <a:srgbClr val="F5F5F5"/>
              </a:solidFill>
              <a:ln w="9525">
                <a:noFill/>
                <a:round/>
                <a:headEnd/>
                <a:tailEnd type="none" w="med" len="med"/>
              </a:ln>
              <a:extLst/>
            </p:spPr>
            <p:txBody>
              <a:bodyPr lIns="0" rIns="0" rtlCol="0" anchor="ctr"/>
              <a:lstStyle/>
              <a:p>
                <a:pPr marL="0" marR="0" indent="0" algn="ctr" defTabSz="91440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en-US" sz="1800" b="1" i="0" u="none" strike="noStrike" kern="0" cap="none" spc="-15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PMingLiU-ExtB" panose="02020500000000000000" pitchFamily="18" charset="-12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0" name="Rectangle 9"/>
              <p:cNvSpPr/>
              <p:nvPr userDrawn="1"/>
            </p:nvSpPr>
            <p:spPr bwMode="auto">
              <a:xfrm>
                <a:off x="6804666" y="430163"/>
                <a:ext cx="305520" cy="302400"/>
              </a:xfrm>
              <a:prstGeom prst="rect">
                <a:avLst/>
              </a:prstGeom>
              <a:solidFill>
                <a:srgbClr val="F5F5F5"/>
              </a:solidFill>
              <a:ln w="9525">
                <a:noFill/>
                <a:round/>
                <a:headEnd/>
                <a:tailEnd type="none" w="med" len="med"/>
              </a:ln>
              <a:extLst/>
            </p:spPr>
            <p:txBody>
              <a:bodyPr rtlCol="0" anchor="ctr"/>
              <a:lstStyle/>
              <a:p>
                <a:pPr marL="0" marR="0" indent="0" algn="ctr" defTabSz="91440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en-US" sz="180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1" name="Rectangle 10"/>
              <p:cNvSpPr/>
              <p:nvPr userDrawn="1"/>
            </p:nvSpPr>
            <p:spPr bwMode="auto">
              <a:xfrm>
                <a:off x="7115149" y="0"/>
                <a:ext cx="305520" cy="122963"/>
              </a:xfrm>
              <a:prstGeom prst="rect">
                <a:avLst/>
              </a:prstGeom>
              <a:solidFill>
                <a:srgbClr val="F5F5F5"/>
              </a:solidFill>
              <a:ln w="9525">
                <a:noFill/>
                <a:round/>
                <a:headEnd/>
                <a:tailEnd type="none" w="med" len="med"/>
              </a:ln>
              <a:extLst/>
            </p:spPr>
            <p:txBody>
              <a:bodyPr rtlCol="0" anchor="ctr"/>
              <a:lstStyle/>
              <a:p>
                <a:pPr marL="0" marR="0" indent="0" algn="ctr" defTabSz="91440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en-US" sz="180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2" name="Rectangle 11"/>
              <p:cNvSpPr/>
              <p:nvPr userDrawn="1"/>
            </p:nvSpPr>
            <p:spPr bwMode="auto">
              <a:xfrm>
                <a:off x="5875992" y="125344"/>
                <a:ext cx="305520" cy="302400"/>
              </a:xfrm>
              <a:prstGeom prst="rect">
                <a:avLst/>
              </a:prstGeom>
              <a:solidFill>
                <a:srgbClr val="F5F5F5"/>
              </a:solidFill>
              <a:ln w="9525">
                <a:noFill/>
                <a:round/>
                <a:headEnd/>
                <a:tailEnd type="none" w="med" len="med"/>
              </a:ln>
              <a:extLst/>
            </p:spPr>
            <p:txBody>
              <a:bodyPr rtlCol="0" anchor="ctr"/>
              <a:lstStyle/>
              <a:p>
                <a:pPr marL="0" marR="0" indent="0" algn="ctr" defTabSz="91440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en-US" sz="180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cxnSp>
            <p:nvCxnSpPr>
              <p:cNvPr id="13" name="Straight Connector 12"/>
              <p:cNvCxnSpPr/>
              <p:nvPr userDrawn="1"/>
            </p:nvCxnSpPr>
            <p:spPr bwMode="auto">
              <a:xfrm flipH="1">
                <a:off x="3799" y="122982"/>
                <a:ext cx="9890453" cy="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4" name="Straight Connector 13"/>
              <p:cNvCxnSpPr/>
              <p:nvPr userDrawn="1"/>
            </p:nvCxnSpPr>
            <p:spPr bwMode="auto">
              <a:xfrm flipH="1">
                <a:off x="3799" y="427782"/>
                <a:ext cx="9890453" cy="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5" name="Straight Connector 14"/>
              <p:cNvCxnSpPr/>
              <p:nvPr userDrawn="1"/>
            </p:nvCxnSpPr>
            <p:spPr bwMode="auto">
              <a:xfrm flipH="1">
                <a:off x="3799" y="732582"/>
                <a:ext cx="9890453" cy="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6" name="Straight Connector 15"/>
              <p:cNvCxnSpPr/>
              <p:nvPr userDrawn="1"/>
            </p:nvCxnSpPr>
            <p:spPr bwMode="auto">
              <a:xfrm flipV="1">
                <a:off x="958504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7" name="Straight Connector 16"/>
              <p:cNvCxnSpPr/>
              <p:nvPr userDrawn="1"/>
            </p:nvCxnSpPr>
            <p:spPr bwMode="auto">
              <a:xfrm flipV="1">
                <a:off x="927585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8" name="Straight Connector 17"/>
              <p:cNvCxnSpPr/>
              <p:nvPr userDrawn="1"/>
            </p:nvCxnSpPr>
            <p:spPr bwMode="auto">
              <a:xfrm flipV="1">
                <a:off x="896665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9" name="Straight Connector 18"/>
              <p:cNvCxnSpPr/>
              <p:nvPr userDrawn="1"/>
            </p:nvCxnSpPr>
            <p:spPr bwMode="auto">
              <a:xfrm flipV="1">
                <a:off x="865746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20" name="Straight Connector 19"/>
              <p:cNvCxnSpPr/>
              <p:nvPr userDrawn="1"/>
            </p:nvCxnSpPr>
            <p:spPr bwMode="auto">
              <a:xfrm flipV="1">
                <a:off x="834826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21" name="Straight Connector 20"/>
              <p:cNvCxnSpPr/>
              <p:nvPr userDrawn="1"/>
            </p:nvCxnSpPr>
            <p:spPr bwMode="auto">
              <a:xfrm flipV="1">
                <a:off x="803907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22" name="Straight Connector 21"/>
              <p:cNvCxnSpPr/>
              <p:nvPr userDrawn="1"/>
            </p:nvCxnSpPr>
            <p:spPr bwMode="auto">
              <a:xfrm flipV="1">
                <a:off x="772987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23" name="Straight Connector 22"/>
              <p:cNvCxnSpPr/>
              <p:nvPr userDrawn="1"/>
            </p:nvCxnSpPr>
            <p:spPr bwMode="auto">
              <a:xfrm flipV="1">
                <a:off x="742068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24" name="Straight Connector 23"/>
              <p:cNvCxnSpPr/>
              <p:nvPr userDrawn="1"/>
            </p:nvCxnSpPr>
            <p:spPr bwMode="auto">
              <a:xfrm flipV="1">
                <a:off x="711148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25" name="Straight Connector 24"/>
              <p:cNvCxnSpPr/>
              <p:nvPr userDrawn="1"/>
            </p:nvCxnSpPr>
            <p:spPr bwMode="auto">
              <a:xfrm flipV="1">
                <a:off x="680229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26" name="Straight Connector 25"/>
              <p:cNvCxnSpPr/>
              <p:nvPr userDrawn="1"/>
            </p:nvCxnSpPr>
            <p:spPr bwMode="auto">
              <a:xfrm flipV="1">
                <a:off x="649309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27" name="Straight Connector 26"/>
              <p:cNvCxnSpPr/>
              <p:nvPr userDrawn="1"/>
            </p:nvCxnSpPr>
            <p:spPr bwMode="auto">
              <a:xfrm flipV="1">
                <a:off x="618390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28" name="Straight Connector 27"/>
              <p:cNvCxnSpPr/>
              <p:nvPr userDrawn="1"/>
            </p:nvCxnSpPr>
            <p:spPr bwMode="auto">
              <a:xfrm flipV="1">
                <a:off x="587470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29" name="Straight Connector 28"/>
              <p:cNvCxnSpPr/>
              <p:nvPr userDrawn="1"/>
            </p:nvCxnSpPr>
            <p:spPr bwMode="auto">
              <a:xfrm flipV="1">
                <a:off x="556551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0" name="Straight Connector 29"/>
              <p:cNvCxnSpPr/>
              <p:nvPr userDrawn="1"/>
            </p:nvCxnSpPr>
            <p:spPr bwMode="auto">
              <a:xfrm flipV="1">
                <a:off x="525631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1" name="Straight Connector 30"/>
              <p:cNvCxnSpPr/>
              <p:nvPr userDrawn="1"/>
            </p:nvCxnSpPr>
            <p:spPr bwMode="auto">
              <a:xfrm flipV="1">
                <a:off x="494712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2" name="Straight Connector 31"/>
              <p:cNvCxnSpPr/>
              <p:nvPr userDrawn="1"/>
            </p:nvCxnSpPr>
            <p:spPr bwMode="auto">
              <a:xfrm flipV="1">
                <a:off x="463792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3" name="Straight Connector 32"/>
              <p:cNvCxnSpPr/>
              <p:nvPr userDrawn="1"/>
            </p:nvCxnSpPr>
            <p:spPr bwMode="auto">
              <a:xfrm flipV="1">
                <a:off x="432873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4" name="Straight Connector 33"/>
              <p:cNvCxnSpPr/>
              <p:nvPr userDrawn="1"/>
            </p:nvCxnSpPr>
            <p:spPr bwMode="auto">
              <a:xfrm flipV="1">
                <a:off x="401953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5" name="Straight Connector 34"/>
              <p:cNvCxnSpPr/>
              <p:nvPr userDrawn="1"/>
            </p:nvCxnSpPr>
            <p:spPr bwMode="auto">
              <a:xfrm flipV="1">
                <a:off x="371034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6" name="Straight Connector 35"/>
              <p:cNvCxnSpPr/>
              <p:nvPr userDrawn="1"/>
            </p:nvCxnSpPr>
            <p:spPr bwMode="auto">
              <a:xfrm flipV="1">
                <a:off x="340114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7" name="Straight Connector 36"/>
              <p:cNvCxnSpPr/>
              <p:nvPr userDrawn="1"/>
            </p:nvCxnSpPr>
            <p:spPr bwMode="auto">
              <a:xfrm flipV="1">
                <a:off x="309195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8" name="Straight Connector 37"/>
              <p:cNvCxnSpPr/>
              <p:nvPr userDrawn="1"/>
            </p:nvCxnSpPr>
            <p:spPr bwMode="auto">
              <a:xfrm flipV="1">
                <a:off x="278275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9" name="Straight Connector 38"/>
              <p:cNvCxnSpPr/>
              <p:nvPr userDrawn="1"/>
            </p:nvCxnSpPr>
            <p:spPr bwMode="auto">
              <a:xfrm flipV="1">
                <a:off x="247356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0" name="Straight Connector 39"/>
              <p:cNvCxnSpPr/>
              <p:nvPr userDrawn="1"/>
            </p:nvCxnSpPr>
            <p:spPr bwMode="auto">
              <a:xfrm flipV="1">
                <a:off x="216436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1" name="Straight Connector 40"/>
              <p:cNvCxnSpPr/>
              <p:nvPr userDrawn="1"/>
            </p:nvCxnSpPr>
            <p:spPr bwMode="auto">
              <a:xfrm flipV="1">
                <a:off x="185517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2" name="Straight Connector 41"/>
              <p:cNvCxnSpPr/>
              <p:nvPr userDrawn="1"/>
            </p:nvCxnSpPr>
            <p:spPr bwMode="auto">
              <a:xfrm flipV="1">
                <a:off x="154597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3" name="Straight Connector 42"/>
              <p:cNvCxnSpPr/>
              <p:nvPr userDrawn="1"/>
            </p:nvCxnSpPr>
            <p:spPr bwMode="auto">
              <a:xfrm flipV="1">
                <a:off x="123678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4" name="Straight Connector 43"/>
              <p:cNvCxnSpPr/>
              <p:nvPr userDrawn="1"/>
            </p:nvCxnSpPr>
            <p:spPr bwMode="auto">
              <a:xfrm flipV="1">
                <a:off x="92758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5" name="Straight Connector 44"/>
              <p:cNvCxnSpPr/>
              <p:nvPr userDrawn="1"/>
            </p:nvCxnSpPr>
            <p:spPr bwMode="auto">
              <a:xfrm flipV="1">
                <a:off x="618390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6" name="Straight Connector 45"/>
              <p:cNvCxnSpPr/>
              <p:nvPr userDrawn="1"/>
            </p:nvCxnSpPr>
            <p:spPr bwMode="auto">
              <a:xfrm flipV="1">
                <a:off x="309195" y="0"/>
                <a:ext cx="0" cy="103738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rgbClr val="F2F2F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</p:grpSp>
        <p:sp>
          <p:nvSpPr>
            <p:cNvPr id="7" name="Rectangle 6"/>
            <p:cNvSpPr/>
            <p:nvPr userDrawn="1"/>
          </p:nvSpPr>
          <p:spPr bwMode="auto">
            <a:xfrm>
              <a:off x="7143" y="0"/>
              <a:ext cx="6057242" cy="1037382"/>
            </a:xfrm>
            <a:prstGeom prst="rect">
              <a:avLst/>
            </a:prstGeom>
            <a:gradFill flip="none" rotWithShape="1">
              <a:gsLst>
                <a:gs pos="52000">
                  <a:srgbClr val="FFFFFF">
                    <a:alpha val="63000"/>
                  </a:srgbClr>
                </a:gs>
                <a:gs pos="27000">
                  <a:srgbClr val="FFFFFF"/>
                </a:gs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9800000" scaled="0"/>
              <a:tileRect/>
            </a:gradFill>
            <a:ln w="9525">
              <a:noFill/>
              <a:round/>
              <a:headEnd/>
              <a:tailEnd type="none" w="med" len="med"/>
            </a:ln>
            <a:extLst/>
          </p:spPr>
          <p:txBody>
            <a:bodyPr rtlCol="0" anchor="ctr"/>
            <a:lstStyle/>
            <a:p>
              <a:pPr marL="0" marR="0" indent="0" algn="ctr" defTabSz="91440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" name="Rectangle 7"/>
            <p:cNvSpPr/>
            <p:nvPr userDrawn="1"/>
          </p:nvSpPr>
          <p:spPr bwMode="auto">
            <a:xfrm>
              <a:off x="0" y="745938"/>
              <a:ext cx="9901395" cy="30097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0"/>
            </a:gra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</p:grpSp>
      <p:pic>
        <p:nvPicPr>
          <p:cNvPr id="47" name="Picture 4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2291"/>
            <a:ext cx="9906000" cy="179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50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_Co-b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 userDrawn="1"/>
        </p:nvGrpSpPr>
        <p:grpSpPr>
          <a:xfrm>
            <a:off x="6898481" y="6336506"/>
            <a:ext cx="2890838" cy="388143"/>
            <a:chOff x="6898481" y="6336506"/>
            <a:chExt cx="2890838" cy="388143"/>
          </a:xfrm>
        </p:grpSpPr>
        <p:sp>
          <p:nvSpPr>
            <p:cNvPr id="8" name="Rectangle 7"/>
            <p:cNvSpPr/>
            <p:nvPr userDrawn="1"/>
          </p:nvSpPr>
          <p:spPr bwMode="auto">
            <a:xfrm>
              <a:off x="6898481" y="6336506"/>
              <a:ext cx="2890838" cy="388143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  <p:cxnSp>
          <p:nvCxnSpPr>
            <p:cNvPr id="13" name="Straight Connector 12"/>
            <p:cNvCxnSpPr/>
            <p:nvPr userDrawn="1"/>
          </p:nvCxnSpPr>
          <p:spPr bwMode="auto">
            <a:xfrm>
              <a:off x="8396288" y="6403181"/>
              <a:ext cx="0" cy="23098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B2B2B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25" name="Group 24"/>
            <p:cNvGrpSpPr/>
            <p:nvPr userDrawn="1"/>
          </p:nvGrpSpPr>
          <p:grpSpPr>
            <a:xfrm>
              <a:off x="7185248" y="6415778"/>
              <a:ext cx="1104104" cy="201695"/>
              <a:chOff x="7692139" y="6415777"/>
              <a:chExt cx="1019173" cy="201695"/>
            </a:xfrm>
          </p:grpSpPr>
          <p:sp>
            <p:nvSpPr>
              <p:cNvPr id="26" name="Freeform 5"/>
              <p:cNvSpPr>
                <a:spLocks/>
              </p:cNvSpPr>
              <p:nvPr/>
            </p:nvSpPr>
            <p:spPr bwMode="auto">
              <a:xfrm>
                <a:off x="8027048" y="6429152"/>
                <a:ext cx="157022" cy="188320"/>
              </a:xfrm>
              <a:custGeom>
                <a:avLst/>
                <a:gdLst>
                  <a:gd name="T0" fmla="*/ 43 w 248"/>
                  <a:gd name="T1" fmla="*/ 65 h 295"/>
                  <a:gd name="T2" fmla="*/ 64 w 248"/>
                  <a:gd name="T3" fmla="*/ 44 h 295"/>
                  <a:gd name="T4" fmla="*/ 158 w 248"/>
                  <a:gd name="T5" fmla="*/ 44 h 295"/>
                  <a:gd name="T6" fmla="*/ 192 w 248"/>
                  <a:gd name="T7" fmla="*/ 67 h 295"/>
                  <a:gd name="T8" fmla="*/ 171 w 248"/>
                  <a:gd name="T9" fmla="*/ 113 h 295"/>
                  <a:gd name="T10" fmla="*/ 98 w 248"/>
                  <a:gd name="T11" fmla="*/ 140 h 295"/>
                  <a:gd name="T12" fmla="*/ 67 w 248"/>
                  <a:gd name="T13" fmla="*/ 204 h 295"/>
                  <a:gd name="T14" fmla="*/ 94 w 248"/>
                  <a:gd name="T15" fmla="*/ 234 h 295"/>
                  <a:gd name="T16" fmla="*/ 230 w 248"/>
                  <a:gd name="T17" fmla="*/ 295 h 295"/>
                  <a:gd name="T18" fmla="*/ 230 w 248"/>
                  <a:gd name="T19" fmla="*/ 248 h 295"/>
                  <a:gd name="T20" fmla="*/ 111 w 248"/>
                  <a:gd name="T21" fmla="*/ 195 h 295"/>
                  <a:gd name="T22" fmla="*/ 107 w 248"/>
                  <a:gd name="T23" fmla="*/ 190 h 295"/>
                  <a:gd name="T24" fmla="*/ 112 w 248"/>
                  <a:gd name="T25" fmla="*/ 179 h 295"/>
                  <a:gd name="T26" fmla="*/ 186 w 248"/>
                  <a:gd name="T27" fmla="*/ 154 h 295"/>
                  <a:gd name="T28" fmla="*/ 232 w 248"/>
                  <a:gd name="T29" fmla="*/ 51 h 295"/>
                  <a:gd name="T30" fmla="*/ 158 w 248"/>
                  <a:gd name="T31" fmla="*/ 0 h 295"/>
                  <a:gd name="T32" fmla="*/ 64 w 248"/>
                  <a:gd name="T33" fmla="*/ 0 h 295"/>
                  <a:gd name="T34" fmla="*/ 0 w 248"/>
                  <a:gd name="T35" fmla="*/ 65 h 295"/>
                  <a:gd name="T36" fmla="*/ 0 w 248"/>
                  <a:gd name="T37" fmla="*/ 288 h 295"/>
                  <a:gd name="T38" fmla="*/ 43 w 248"/>
                  <a:gd name="T39" fmla="*/ 288 h 295"/>
                  <a:gd name="T40" fmla="*/ 43 w 248"/>
                  <a:gd name="T41" fmla="*/ 6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8" h="295">
                    <a:moveTo>
                      <a:pt x="43" y="65"/>
                    </a:moveTo>
                    <a:cubicBezTo>
                      <a:pt x="43" y="53"/>
                      <a:pt x="52" y="44"/>
                      <a:pt x="64" y="44"/>
                    </a:cubicBezTo>
                    <a:cubicBezTo>
                      <a:pt x="158" y="44"/>
                      <a:pt x="158" y="44"/>
                      <a:pt x="158" y="44"/>
                    </a:cubicBezTo>
                    <a:cubicBezTo>
                      <a:pt x="172" y="44"/>
                      <a:pt x="186" y="52"/>
                      <a:pt x="192" y="67"/>
                    </a:cubicBezTo>
                    <a:cubicBezTo>
                      <a:pt x="199" y="85"/>
                      <a:pt x="189" y="106"/>
                      <a:pt x="171" y="113"/>
                    </a:cubicBezTo>
                    <a:cubicBezTo>
                      <a:pt x="98" y="140"/>
                      <a:pt x="98" y="140"/>
                      <a:pt x="98" y="140"/>
                    </a:cubicBezTo>
                    <a:cubicBezTo>
                      <a:pt x="72" y="149"/>
                      <a:pt x="58" y="178"/>
                      <a:pt x="67" y="204"/>
                    </a:cubicBezTo>
                    <a:cubicBezTo>
                      <a:pt x="72" y="218"/>
                      <a:pt x="82" y="228"/>
                      <a:pt x="94" y="234"/>
                    </a:cubicBezTo>
                    <a:cubicBezTo>
                      <a:pt x="230" y="295"/>
                      <a:pt x="230" y="295"/>
                      <a:pt x="230" y="295"/>
                    </a:cubicBezTo>
                    <a:cubicBezTo>
                      <a:pt x="230" y="248"/>
                      <a:pt x="230" y="248"/>
                      <a:pt x="230" y="248"/>
                    </a:cubicBezTo>
                    <a:cubicBezTo>
                      <a:pt x="111" y="195"/>
                      <a:pt x="111" y="195"/>
                      <a:pt x="111" y="195"/>
                    </a:cubicBezTo>
                    <a:cubicBezTo>
                      <a:pt x="109" y="195"/>
                      <a:pt x="107" y="193"/>
                      <a:pt x="107" y="190"/>
                    </a:cubicBezTo>
                    <a:cubicBezTo>
                      <a:pt x="105" y="186"/>
                      <a:pt x="107" y="181"/>
                      <a:pt x="112" y="179"/>
                    </a:cubicBezTo>
                    <a:cubicBezTo>
                      <a:pt x="186" y="154"/>
                      <a:pt x="186" y="154"/>
                      <a:pt x="186" y="154"/>
                    </a:cubicBezTo>
                    <a:cubicBezTo>
                      <a:pt x="227" y="138"/>
                      <a:pt x="248" y="92"/>
                      <a:pt x="232" y="51"/>
                    </a:cubicBezTo>
                    <a:cubicBezTo>
                      <a:pt x="220" y="20"/>
                      <a:pt x="190" y="0"/>
                      <a:pt x="15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9" y="0"/>
                      <a:pt x="0" y="29"/>
                      <a:pt x="0" y="65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43" y="288"/>
                      <a:pt x="43" y="288"/>
                      <a:pt x="43" y="288"/>
                    </a:cubicBezTo>
                    <a:lnTo>
                      <a:pt x="43" y="65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7" name="Rectangle 6"/>
              <p:cNvSpPr>
                <a:spLocks noChangeArrowheads="1"/>
              </p:cNvSpPr>
              <p:nvPr/>
            </p:nvSpPr>
            <p:spPr bwMode="auto">
              <a:xfrm>
                <a:off x="8204935" y="6429152"/>
                <a:ext cx="27018" cy="183773"/>
              </a:xfrm>
              <a:prstGeom prst="rect">
                <a:avLst/>
              </a:pr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8" name="Freeform 7"/>
              <p:cNvSpPr>
                <a:spLocks/>
              </p:cNvSpPr>
              <p:nvPr/>
            </p:nvSpPr>
            <p:spPr bwMode="auto">
              <a:xfrm>
                <a:off x="7692139" y="6429152"/>
                <a:ext cx="163977" cy="183773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9" name="Freeform 8"/>
              <p:cNvSpPr>
                <a:spLocks/>
              </p:cNvSpPr>
              <p:nvPr/>
            </p:nvSpPr>
            <p:spPr bwMode="auto">
              <a:xfrm>
                <a:off x="8367575" y="6429152"/>
                <a:ext cx="163977" cy="183773"/>
              </a:xfrm>
              <a:custGeom>
                <a:avLst/>
                <a:gdLst>
                  <a:gd name="T0" fmla="*/ 46 w 259"/>
                  <a:gd name="T1" fmla="*/ 288 h 288"/>
                  <a:gd name="T2" fmla="*/ 123 w 259"/>
                  <a:gd name="T3" fmla="*/ 49 h 288"/>
                  <a:gd name="T4" fmla="*/ 130 w 259"/>
                  <a:gd name="T5" fmla="*/ 44 h 288"/>
                  <a:gd name="T6" fmla="*/ 137 w 259"/>
                  <a:gd name="T7" fmla="*/ 49 h 288"/>
                  <a:gd name="T8" fmla="*/ 214 w 259"/>
                  <a:gd name="T9" fmla="*/ 288 h 288"/>
                  <a:gd name="T10" fmla="*/ 259 w 259"/>
                  <a:gd name="T11" fmla="*/ 288 h 288"/>
                  <a:gd name="T12" fmla="*/ 178 w 259"/>
                  <a:gd name="T13" fmla="*/ 35 h 288"/>
                  <a:gd name="T14" fmla="*/ 130 w 259"/>
                  <a:gd name="T15" fmla="*/ 0 h 288"/>
                  <a:gd name="T16" fmla="*/ 82 w 259"/>
                  <a:gd name="T17" fmla="*/ 35 h 288"/>
                  <a:gd name="T18" fmla="*/ 0 w 259"/>
                  <a:gd name="T19" fmla="*/ 288 h 288"/>
                  <a:gd name="T20" fmla="*/ 46 w 259"/>
                  <a:gd name="T21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46" y="288"/>
                    </a:moveTo>
                    <a:cubicBezTo>
                      <a:pt x="123" y="49"/>
                      <a:pt x="123" y="49"/>
                      <a:pt x="123" y="49"/>
                    </a:cubicBezTo>
                    <a:cubicBezTo>
                      <a:pt x="124" y="46"/>
                      <a:pt x="127" y="44"/>
                      <a:pt x="130" y="44"/>
                    </a:cubicBezTo>
                    <a:cubicBezTo>
                      <a:pt x="133" y="44"/>
                      <a:pt x="136" y="45"/>
                      <a:pt x="137" y="49"/>
                    </a:cubicBezTo>
                    <a:cubicBezTo>
                      <a:pt x="214" y="288"/>
                      <a:pt x="214" y="288"/>
                      <a:pt x="214" y="288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178" y="35"/>
                      <a:pt x="178" y="35"/>
                      <a:pt x="178" y="35"/>
                    </a:cubicBezTo>
                    <a:cubicBezTo>
                      <a:pt x="171" y="14"/>
                      <a:pt x="151" y="0"/>
                      <a:pt x="130" y="0"/>
                    </a:cubicBezTo>
                    <a:cubicBezTo>
                      <a:pt x="108" y="0"/>
                      <a:pt x="89" y="14"/>
                      <a:pt x="82" y="35"/>
                    </a:cubicBezTo>
                    <a:cubicBezTo>
                      <a:pt x="0" y="288"/>
                      <a:pt x="0" y="288"/>
                      <a:pt x="0" y="288"/>
                    </a:cubicBezTo>
                    <a:lnTo>
                      <a:pt x="46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30" name="Freeform 9"/>
              <p:cNvSpPr>
                <a:spLocks/>
              </p:cNvSpPr>
              <p:nvPr/>
            </p:nvSpPr>
            <p:spPr bwMode="auto">
              <a:xfrm>
                <a:off x="7866816" y="6429152"/>
                <a:ext cx="131610" cy="183773"/>
              </a:xfrm>
              <a:custGeom>
                <a:avLst/>
                <a:gdLst>
                  <a:gd name="T0" fmla="*/ 72 w 208"/>
                  <a:gd name="T1" fmla="*/ 44 h 288"/>
                  <a:gd name="T2" fmla="*/ 208 w 208"/>
                  <a:gd name="T3" fmla="*/ 44 h 288"/>
                  <a:gd name="T4" fmla="*/ 208 w 208"/>
                  <a:gd name="T5" fmla="*/ 0 h 288"/>
                  <a:gd name="T6" fmla="*/ 72 w 208"/>
                  <a:gd name="T7" fmla="*/ 0 h 288"/>
                  <a:gd name="T8" fmla="*/ 0 w 208"/>
                  <a:gd name="T9" fmla="*/ 72 h 288"/>
                  <a:gd name="T10" fmla="*/ 0 w 208"/>
                  <a:gd name="T11" fmla="*/ 216 h 288"/>
                  <a:gd name="T12" fmla="*/ 72 w 208"/>
                  <a:gd name="T13" fmla="*/ 288 h 288"/>
                  <a:gd name="T14" fmla="*/ 208 w 208"/>
                  <a:gd name="T15" fmla="*/ 288 h 288"/>
                  <a:gd name="T16" fmla="*/ 208 w 208"/>
                  <a:gd name="T17" fmla="*/ 245 h 288"/>
                  <a:gd name="T18" fmla="*/ 72 w 208"/>
                  <a:gd name="T19" fmla="*/ 245 h 288"/>
                  <a:gd name="T20" fmla="*/ 43 w 208"/>
                  <a:gd name="T21" fmla="*/ 216 h 288"/>
                  <a:gd name="T22" fmla="*/ 43 w 208"/>
                  <a:gd name="T23" fmla="*/ 166 h 288"/>
                  <a:gd name="T24" fmla="*/ 180 w 208"/>
                  <a:gd name="T25" fmla="*/ 166 h 288"/>
                  <a:gd name="T26" fmla="*/ 180 w 208"/>
                  <a:gd name="T27" fmla="*/ 123 h 288"/>
                  <a:gd name="T28" fmla="*/ 43 w 208"/>
                  <a:gd name="T29" fmla="*/ 123 h 288"/>
                  <a:gd name="T30" fmla="*/ 43 w 208"/>
                  <a:gd name="T31" fmla="*/ 72 h 288"/>
                  <a:gd name="T32" fmla="*/ 72 w 208"/>
                  <a:gd name="T33" fmla="*/ 44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8" h="288">
                    <a:moveTo>
                      <a:pt x="72" y="44"/>
                    </a:moveTo>
                    <a:cubicBezTo>
                      <a:pt x="208" y="44"/>
                      <a:pt x="208" y="44"/>
                      <a:pt x="208" y="44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32" y="0"/>
                      <a:pt x="0" y="33"/>
                      <a:pt x="0" y="72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56"/>
                      <a:pt x="32" y="288"/>
                      <a:pt x="72" y="288"/>
                    </a:cubicBezTo>
                    <a:cubicBezTo>
                      <a:pt x="208" y="288"/>
                      <a:pt x="208" y="288"/>
                      <a:pt x="208" y="288"/>
                    </a:cubicBezTo>
                    <a:cubicBezTo>
                      <a:pt x="208" y="245"/>
                      <a:pt x="208" y="245"/>
                      <a:pt x="208" y="245"/>
                    </a:cubicBezTo>
                    <a:cubicBezTo>
                      <a:pt x="72" y="245"/>
                      <a:pt x="72" y="245"/>
                      <a:pt x="72" y="245"/>
                    </a:cubicBezTo>
                    <a:cubicBezTo>
                      <a:pt x="56" y="245"/>
                      <a:pt x="43" y="232"/>
                      <a:pt x="43" y="216"/>
                    </a:cubicBezTo>
                    <a:cubicBezTo>
                      <a:pt x="43" y="166"/>
                      <a:pt x="43" y="166"/>
                      <a:pt x="43" y="166"/>
                    </a:cubicBezTo>
                    <a:cubicBezTo>
                      <a:pt x="180" y="166"/>
                      <a:pt x="180" y="166"/>
                      <a:pt x="180" y="166"/>
                    </a:cubicBezTo>
                    <a:cubicBezTo>
                      <a:pt x="180" y="123"/>
                      <a:pt x="180" y="123"/>
                      <a:pt x="180" y="123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72"/>
                      <a:pt x="43" y="72"/>
                      <a:pt x="43" y="72"/>
                    </a:cubicBezTo>
                    <a:cubicBezTo>
                      <a:pt x="43" y="56"/>
                      <a:pt x="56" y="44"/>
                      <a:pt x="72" y="44"/>
                    </a:cubicBez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8254958" y="6429152"/>
                <a:ext cx="132947" cy="183773"/>
              </a:xfrm>
              <a:custGeom>
                <a:avLst/>
                <a:gdLst>
                  <a:gd name="T0" fmla="*/ 497 w 497"/>
                  <a:gd name="T1" fmla="*/ 0 h 687"/>
                  <a:gd name="T2" fmla="*/ 0 w 497"/>
                  <a:gd name="T3" fmla="*/ 0 h 687"/>
                  <a:gd name="T4" fmla="*/ 0 w 497"/>
                  <a:gd name="T5" fmla="*/ 105 h 687"/>
                  <a:gd name="T6" fmla="*/ 198 w 497"/>
                  <a:gd name="T7" fmla="*/ 105 h 687"/>
                  <a:gd name="T8" fmla="*/ 198 w 497"/>
                  <a:gd name="T9" fmla="*/ 687 h 687"/>
                  <a:gd name="T10" fmla="*/ 300 w 497"/>
                  <a:gd name="T11" fmla="*/ 687 h 687"/>
                  <a:gd name="T12" fmla="*/ 300 w 497"/>
                  <a:gd name="T13" fmla="*/ 105 h 687"/>
                  <a:gd name="T14" fmla="*/ 497 w 497"/>
                  <a:gd name="T15" fmla="*/ 105 h 687"/>
                  <a:gd name="T16" fmla="*/ 497 w 497"/>
                  <a:gd name="T17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7" h="687">
                    <a:moveTo>
                      <a:pt x="497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198" y="105"/>
                    </a:lnTo>
                    <a:lnTo>
                      <a:pt x="198" y="687"/>
                    </a:lnTo>
                    <a:lnTo>
                      <a:pt x="300" y="687"/>
                    </a:lnTo>
                    <a:lnTo>
                      <a:pt x="300" y="105"/>
                    </a:lnTo>
                    <a:lnTo>
                      <a:pt x="497" y="105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32" name="Freeform 11"/>
              <p:cNvSpPr>
                <a:spLocks/>
              </p:cNvSpPr>
              <p:nvPr/>
            </p:nvSpPr>
            <p:spPr bwMode="auto">
              <a:xfrm>
                <a:off x="8535297" y="6429152"/>
                <a:ext cx="150602" cy="183773"/>
              </a:xfrm>
              <a:custGeom>
                <a:avLst/>
                <a:gdLst>
                  <a:gd name="T0" fmla="*/ 155 w 238"/>
                  <a:gd name="T1" fmla="*/ 288 h 288"/>
                  <a:gd name="T2" fmla="*/ 238 w 238"/>
                  <a:gd name="T3" fmla="*/ 206 h 288"/>
                  <a:gd name="T4" fmla="*/ 155 w 238"/>
                  <a:gd name="T5" fmla="*/ 123 h 288"/>
                  <a:gd name="T6" fmla="*/ 83 w 238"/>
                  <a:gd name="T7" fmla="*/ 123 h 288"/>
                  <a:gd name="T8" fmla="*/ 43 w 238"/>
                  <a:gd name="T9" fmla="*/ 83 h 288"/>
                  <a:gd name="T10" fmla="*/ 83 w 238"/>
                  <a:gd name="T11" fmla="*/ 44 h 288"/>
                  <a:gd name="T12" fmla="*/ 223 w 238"/>
                  <a:gd name="T13" fmla="*/ 44 h 288"/>
                  <a:gd name="T14" fmla="*/ 223 w 238"/>
                  <a:gd name="T15" fmla="*/ 0 h 288"/>
                  <a:gd name="T16" fmla="*/ 83 w 238"/>
                  <a:gd name="T17" fmla="*/ 0 h 288"/>
                  <a:gd name="T18" fmla="*/ 0 w 238"/>
                  <a:gd name="T19" fmla="*/ 83 h 288"/>
                  <a:gd name="T20" fmla="*/ 83 w 238"/>
                  <a:gd name="T21" fmla="*/ 166 h 288"/>
                  <a:gd name="T22" fmla="*/ 155 w 238"/>
                  <a:gd name="T23" fmla="*/ 166 h 288"/>
                  <a:gd name="T24" fmla="*/ 194 w 238"/>
                  <a:gd name="T25" fmla="*/ 206 h 288"/>
                  <a:gd name="T26" fmla="*/ 155 w 238"/>
                  <a:gd name="T27" fmla="*/ 245 h 288"/>
                  <a:gd name="T28" fmla="*/ 14 w 238"/>
                  <a:gd name="T29" fmla="*/ 245 h 288"/>
                  <a:gd name="T30" fmla="*/ 14 w 238"/>
                  <a:gd name="T31" fmla="*/ 288 h 288"/>
                  <a:gd name="T32" fmla="*/ 155 w 238"/>
                  <a:gd name="T33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8" h="288">
                    <a:moveTo>
                      <a:pt x="155" y="288"/>
                    </a:moveTo>
                    <a:cubicBezTo>
                      <a:pt x="201" y="288"/>
                      <a:pt x="238" y="251"/>
                      <a:pt x="238" y="206"/>
                    </a:cubicBezTo>
                    <a:cubicBezTo>
                      <a:pt x="238" y="160"/>
                      <a:pt x="201" y="123"/>
                      <a:pt x="155" y="123"/>
                    </a:cubicBezTo>
                    <a:cubicBezTo>
                      <a:pt x="83" y="123"/>
                      <a:pt x="83" y="123"/>
                      <a:pt x="83" y="123"/>
                    </a:cubicBezTo>
                    <a:cubicBezTo>
                      <a:pt x="61" y="123"/>
                      <a:pt x="43" y="105"/>
                      <a:pt x="43" y="83"/>
                    </a:cubicBezTo>
                    <a:cubicBezTo>
                      <a:pt x="43" y="61"/>
                      <a:pt x="61" y="44"/>
                      <a:pt x="83" y="44"/>
                    </a:cubicBezTo>
                    <a:cubicBezTo>
                      <a:pt x="223" y="44"/>
                      <a:pt x="223" y="44"/>
                      <a:pt x="223" y="44"/>
                    </a:cubicBezTo>
                    <a:cubicBezTo>
                      <a:pt x="223" y="0"/>
                      <a:pt x="223" y="0"/>
                      <a:pt x="22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37" y="0"/>
                      <a:pt x="0" y="37"/>
                      <a:pt x="0" y="83"/>
                    </a:cubicBezTo>
                    <a:cubicBezTo>
                      <a:pt x="0" y="129"/>
                      <a:pt x="37" y="166"/>
                      <a:pt x="83" y="166"/>
                    </a:cubicBezTo>
                    <a:cubicBezTo>
                      <a:pt x="155" y="166"/>
                      <a:pt x="155" y="166"/>
                      <a:pt x="155" y="166"/>
                    </a:cubicBezTo>
                    <a:cubicBezTo>
                      <a:pt x="177" y="166"/>
                      <a:pt x="194" y="184"/>
                      <a:pt x="194" y="206"/>
                    </a:cubicBezTo>
                    <a:cubicBezTo>
                      <a:pt x="194" y="227"/>
                      <a:pt x="177" y="245"/>
                      <a:pt x="155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88"/>
                      <a:pt x="14" y="288"/>
                      <a:pt x="14" y="288"/>
                    </a:cubicBezTo>
                    <a:lnTo>
                      <a:pt x="155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33" name="Freeform 12"/>
              <p:cNvSpPr>
                <a:spLocks noEditPoints="1"/>
              </p:cNvSpPr>
              <p:nvPr/>
            </p:nvSpPr>
            <p:spPr bwMode="auto">
              <a:xfrm>
                <a:off x="8685899" y="6415777"/>
                <a:ext cx="25413" cy="13375"/>
              </a:xfrm>
              <a:custGeom>
                <a:avLst/>
                <a:gdLst>
                  <a:gd name="T0" fmla="*/ 24 w 95"/>
                  <a:gd name="T1" fmla="*/ 50 h 50"/>
                  <a:gd name="T2" fmla="*/ 14 w 95"/>
                  <a:gd name="T3" fmla="*/ 50 h 50"/>
                  <a:gd name="T4" fmla="*/ 14 w 95"/>
                  <a:gd name="T5" fmla="*/ 9 h 50"/>
                  <a:gd name="T6" fmla="*/ 0 w 95"/>
                  <a:gd name="T7" fmla="*/ 9 h 50"/>
                  <a:gd name="T8" fmla="*/ 0 w 95"/>
                  <a:gd name="T9" fmla="*/ 0 h 50"/>
                  <a:gd name="T10" fmla="*/ 38 w 95"/>
                  <a:gd name="T11" fmla="*/ 0 h 50"/>
                  <a:gd name="T12" fmla="*/ 38 w 95"/>
                  <a:gd name="T13" fmla="*/ 9 h 50"/>
                  <a:gd name="T14" fmla="*/ 24 w 95"/>
                  <a:gd name="T15" fmla="*/ 9 h 50"/>
                  <a:gd name="T16" fmla="*/ 24 w 95"/>
                  <a:gd name="T17" fmla="*/ 50 h 50"/>
                  <a:gd name="T18" fmla="*/ 69 w 95"/>
                  <a:gd name="T19" fmla="*/ 38 h 50"/>
                  <a:gd name="T20" fmla="*/ 73 w 95"/>
                  <a:gd name="T21" fmla="*/ 28 h 50"/>
                  <a:gd name="T22" fmla="*/ 85 w 95"/>
                  <a:gd name="T23" fmla="*/ 0 h 50"/>
                  <a:gd name="T24" fmla="*/ 95 w 95"/>
                  <a:gd name="T25" fmla="*/ 0 h 50"/>
                  <a:gd name="T26" fmla="*/ 95 w 95"/>
                  <a:gd name="T27" fmla="*/ 50 h 50"/>
                  <a:gd name="T28" fmla="*/ 85 w 95"/>
                  <a:gd name="T29" fmla="*/ 50 h 50"/>
                  <a:gd name="T30" fmla="*/ 85 w 95"/>
                  <a:gd name="T31" fmla="*/ 26 h 50"/>
                  <a:gd name="T32" fmla="*/ 85 w 95"/>
                  <a:gd name="T33" fmla="*/ 16 h 50"/>
                  <a:gd name="T34" fmla="*/ 83 w 95"/>
                  <a:gd name="T35" fmla="*/ 23 h 50"/>
                  <a:gd name="T36" fmla="*/ 73 w 95"/>
                  <a:gd name="T37" fmla="*/ 50 h 50"/>
                  <a:gd name="T38" fmla="*/ 66 w 95"/>
                  <a:gd name="T39" fmla="*/ 50 h 50"/>
                  <a:gd name="T40" fmla="*/ 57 w 95"/>
                  <a:gd name="T41" fmla="*/ 23 h 50"/>
                  <a:gd name="T42" fmla="*/ 54 w 95"/>
                  <a:gd name="T43" fmla="*/ 16 h 50"/>
                  <a:gd name="T44" fmla="*/ 54 w 95"/>
                  <a:gd name="T45" fmla="*/ 26 h 50"/>
                  <a:gd name="T46" fmla="*/ 54 w 95"/>
                  <a:gd name="T47" fmla="*/ 50 h 50"/>
                  <a:gd name="T48" fmla="*/ 45 w 95"/>
                  <a:gd name="T49" fmla="*/ 50 h 50"/>
                  <a:gd name="T50" fmla="*/ 45 w 95"/>
                  <a:gd name="T51" fmla="*/ 0 h 50"/>
                  <a:gd name="T52" fmla="*/ 54 w 95"/>
                  <a:gd name="T53" fmla="*/ 0 h 50"/>
                  <a:gd name="T54" fmla="*/ 66 w 95"/>
                  <a:gd name="T55" fmla="*/ 28 h 50"/>
                  <a:gd name="T56" fmla="*/ 69 w 95"/>
                  <a:gd name="T57" fmla="*/ 3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5" h="50">
                    <a:moveTo>
                      <a:pt x="24" y="50"/>
                    </a:moveTo>
                    <a:lnTo>
                      <a:pt x="14" y="50"/>
                    </a:lnTo>
                    <a:lnTo>
                      <a:pt x="1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9"/>
                    </a:lnTo>
                    <a:lnTo>
                      <a:pt x="24" y="9"/>
                    </a:lnTo>
                    <a:lnTo>
                      <a:pt x="24" y="50"/>
                    </a:lnTo>
                    <a:close/>
                    <a:moveTo>
                      <a:pt x="69" y="38"/>
                    </a:moveTo>
                    <a:lnTo>
                      <a:pt x="73" y="28"/>
                    </a:lnTo>
                    <a:lnTo>
                      <a:pt x="85" y="0"/>
                    </a:lnTo>
                    <a:lnTo>
                      <a:pt x="95" y="0"/>
                    </a:lnTo>
                    <a:lnTo>
                      <a:pt x="95" y="50"/>
                    </a:lnTo>
                    <a:lnTo>
                      <a:pt x="85" y="50"/>
                    </a:lnTo>
                    <a:lnTo>
                      <a:pt x="85" y="26"/>
                    </a:lnTo>
                    <a:lnTo>
                      <a:pt x="85" y="16"/>
                    </a:lnTo>
                    <a:lnTo>
                      <a:pt x="83" y="23"/>
                    </a:lnTo>
                    <a:lnTo>
                      <a:pt x="73" y="50"/>
                    </a:lnTo>
                    <a:lnTo>
                      <a:pt x="66" y="50"/>
                    </a:lnTo>
                    <a:lnTo>
                      <a:pt x="57" y="23"/>
                    </a:lnTo>
                    <a:lnTo>
                      <a:pt x="54" y="16"/>
                    </a:lnTo>
                    <a:lnTo>
                      <a:pt x="54" y="26"/>
                    </a:lnTo>
                    <a:lnTo>
                      <a:pt x="54" y="50"/>
                    </a:lnTo>
                    <a:lnTo>
                      <a:pt x="45" y="50"/>
                    </a:lnTo>
                    <a:lnTo>
                      <a:pt x="45" y="0"/>
                    </a:lnTo>
                    <a:lnTo>
                      <a:pt x="54" y="0"/>
                    </a:lnTo>
                    <a:lnTo>
                      <a:pt x="66" y="28"/>
                    </a:lnTo>
                    <a:lnTo>
                      <a:pt x="69" y="3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</p:grpSp>
      </p:grpSp>
      <p:sp>
        <p:nvSpPr>
          <p:cNvPr id="19" name="Content Placeholder 18"/>
          <p:cNvSpPr>
            <a:spLocks noGrp="1"/>
          </p:cNvSpPr>
          <p:nvPr>
            <p:ph sz="quarter" idx="14" hasCustomPrompt="1"/>
          </p:nvPr>
        </p:nvSpPr>
        <p:spPr>
          <a:xfrm>
            <a:off x="495300" y="2357438"/>
            <a:ext cx="8921750" cy="3946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ko-KR" altLang="en-US" dirty="0" smtClean="0"/>
              <a:t>본문 내용을 편집합니다</a:t>
            </a:r>
            <a:r>
              <a:rPr lang="en-US" altLang="ko-KR" dirty="0" smtClean="0"/>
              <a:t>. 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6" name="모서리가 둥근 직사각형 61"/>
          <p:cNvSpPr/>
          <p:nvPr/>
        </p:nvSpPr>
        <p:spPr>
          <a:xfrm rot="16200000">
            <a:off x="427559" y="2097913"/>
            <a:ext cx="136848" cy="3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Content Placeholder 9"/>
          <p:cNvSpPr>
            <a:spLocks noGrp="1"/>
          </p:cNvSpPr>
          <p:nvPr userDrawn="1">
            <p:ph sz="quarter" idx="12" hasCustomPrompt="1"/>
          </p:nvPr>
        </p:nvSpPr>
        <p:spPr>
          <a:xfrm>
            <a:off x="495300" y="1229140"/>
            <a:ext cx="8922196" cy="664797"/>
          </a:xfrm>
        </p:spPr>
        <p:txBody>
          <a:bodyPr/>
          <a:lstStyle/>
          <a:p>
            <a:pPr lvl="0"/>
            <a:r>
              <a:rPr lang="ko-KR" altLang="en-US" dirty="0" smtClean="0"/>
              <a:t>헤드라인 내용을 편집합니다</a:t>
            </a:r>
            <a:r>
              <a:rPr lang="en-US" altLang="ko-KR" dirty="0" smtClean="0"/>
              <a:t>. 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  <p:sp>
        <p:nvSpPr>
          <p:cNvPr id="24" name="텍스트 개체 틀 7"/>
          <p:cNvSpPr>
            <a:spLocks noGrp="1"/>
          </p:cNvSpPr>
          <p:nvPr>
            <p:ph type="body" sz="quarter" idx="18" hasCustomPrompt="1"/>
          </p:nvPr>
        </p:nvSpPr>
        <p:spPr>
          <a:xfrm>
            <a:off x="560512" y="2031546"/>
            <a:ext cx="8856538" cy="193899"/>
          </a:xfrm>
        </p:spPr>
        <p:txBody>
          <a:bodyPr>
            <a:spAutoFit/>
          </a:bodyPr>
          <a:lstStyle>
            <a:lvl1pPr>
              <a:defRPr sz="1400" b="1">
                <a:latin typeface="+mn-lt"/>
                <a:ea typeface="+mn-ea"/>
              </a:defRPr>
            </a:lvl1pPr>
          </a:lstStyle>
          <a:p>
            <a:pPr lvl="0"/>
            <a:r>
              <a:rPr lang="ko-KR" altLang="en-US" dirty="0" smtClean="0"/>
              <a:t>소제목 편집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14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050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1_Co-b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 userDrawn="1"/>
        </p:nvGrpSpPr>
        <p:grpSpPr>
          <a:xfrm>
            <a:off x="6898481" y="6336506"/>
            <a:ext cx="2890838" cy="388143"/>
            <a:chOff x="6898481" y="6336506"/>
            <a:chExt cx="2890838" cy="388143"/>
          </a:xfrm>
        </p:grpSpPr>
        <p:sp>
          <p:nvSpPr>
            <p:cNvPr id="8" name="Rectangle 7"/>
            <p:cNvSpPr/>
            <p:nvPr userDrawn="1"/>
          </p:nvSpPr>
          <p:spPr bwMode="auto">
            <a:xfrm>
              <a:off x="6898481" y="6336506"/>
              <a:ext cx="2890838" cy="388143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  <p:cxnSp>
          <p:nvCxnSpPr>
            <p:cNvPr id="13" name="Straight Connector 12"/>
            <p:cNvCxnSpPr/>
            <p:nvPr userDrawn="1"/>
          </p:nvCxnSpPr>
          <p:spPr bwMode="auto">
            <a:xfrm>
              <a:off x="8396288" y="6403181"/>
              <a:ext cx="0" cy="23098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B2B2B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25" name="Group 24"/>
            <p:cNvGrpSpPr/>
            <p:nvPr userDrawn="1"/>
          </p:nvGrpSpPr>
          <p:grpSpPr>
            <a:xfrm>
              <a:off x="7185248" y="6415778"/>
              <a:ext cx="1104104" cy="201695"/>
              <a:chOff x="7692139" y="6415777"/>
              <a:chExt cx="1019173" cy="201695"/>
            </a:xfrm>
          </p:grpSpPr>
          <p:sp>
            <p:nvSpPr>
              <p:cNvPr id="26" name="Freeform 5"/>
              <p:cNvSpPr>
                <a:spLocks/>
              </p:cNvSpPr>
              <p:nvPr/>
            </p:nvSpPr>
            <p:spPr bwMode="auto">
              <a:xfrm>
                <a:off x="8027048" y="6429152"/>
                <a:ext cx="157022" cy="188320"/>
              </a:xfrm>
              <a:custGeom>
                <a:avLst/>
                <a:gdLst>
                  <a:gd name="T0" fmla="*/ 43 w 248"/>
                  <a:gd name="T1" fmla="*/ 65 h 295"/>
                  <a:gd name="T2" fmla="*/ 64 w 248"/>
                  <a:gd name="T3" fmla="*/ 44 h 295"/>
                  <a:gd name="T4" fmla="*/ 158 w 248"/>
                  <a:gd name="T5" fmla="*/ 44 h 295"/>
                  <a:gd name="T6" fmla="*/ 192 w 248"/>
                  <a:gd name="T7" fmla="*/ 67 h 295"/>
                  <a:gd name="T8" fmla="*/ 171 w 248"/>
                  <a:gd name="T9" fmla="*/ 113 h 295"/>
                  <a:gd name="T10" fmla="*/ 98 w 248"/>
                  <a:gd name="T11" fmla="*/ 140 h 295"/>
                  <a:gd name="T12" fmla="*/ 67 w 248"/>
                  <a:gd name="T13" fmla="*/ 204 h 295"/>
                  <a:gd name="T14" fmla="*/ 94 w 248"/>
                  <a:gd name="T15" fmla="*/ 234 h 295"/>
                  <a:gd name="T16" fmla="*/ 230 w 248"/>
                  <a:gd name="T17" fmla="*/ 295 h 295"/>
                  <a:gd name="T18" fmla="*/ 230 w 248"/>
                  <a:gd name="T19" fmla="*/ 248 h 295"/>
                  <a:gd name="T20" fmla="*/ 111 w 248"/>
                  <a:gd name="T21" fmla="*/ 195 h 295"/>
                  <a:gd name="T22" fmla="*/ 107 w 248"/>
                  <a:gd name="T23" fmla="*/ 190 h 295"/>
                  <a:gd name="T24" fmla="*/ 112 w 248"/>
                  <a:gd name="T25" fmla="*/ 179 h 295"/>
                  <a:gd name="T26" fmla="*/ 186 w 248"/>
                  <a:gd name="T27" fmla="*/ 154 h 295"/>
                  <a:gd name="T28" fmla="*/ 232 w 248"/>
                  <a:gd name="T29" fmla="*/ 51 h 295"/>
                  <a:gd name="T30" fmla="*/ 158 w 248"/>
                  <a:gd name="T31" fmla="*/ 0 h 295"/>
                  <a:gd name="T32" fmla="*/ 64 w 248"/>
                  <a:gd name="T33" fmla="*/ 0 h 295"/>
                  <a:gd name="T34" fmla="*/ 0 w 248"/>
                  <a:gd name="T35" fmla="*/ 65 h 295"/>
                  <a:gd name="T36" fmla="*/ 0 w 248"/>
                  <a:gd name="T37" fmla="*/ 288 h 295"/>
                  <a:gd name="T38" fmla="*/ 43 w 248"/>
                  <a:gd name="T39" fmla="*/ 288 h 295"/>
                  <a:gd name="T40" fmla="*/ 43 w 248"/>
                  <a:gd name="T41" fmla="*/ 6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8" h="295">
                    <a:moveTo>
                      <a:pt x="43" y="65"/>
                    </a:moveTo>
                    <a:cubicBezTo>
                      <a:pt x="43" y="53"/>
                      <a:pt x="52" y="44"/>
                      <a:pt x="64" y="44"/>
                    </a:cubicBezTo>
                    <a:cubicBezTo>
                      <a:pt x="158" y="44"/>
                      <a:pt x="158" y="44"/>
                      <a:pt x="158" y="44"/>
                    </a:cubicBezTo>
                    <a:cubicBezTo>
                      <a:pt x="172" y="44"/>
                      <a:pt x="186" y="52"/>
                      <a:pt x="192" y="67"/>
                    </a:cubicBezTo>
                    <a:cubicBezTo>
                      <a:pt x="199" y="85"/>
                      <a:pt x="189" y="106"/>
                      <a:pt x="171" y="113"/>
                    </a:cubicBezTo>
                    <a:cubicBezTo>
                      <a:pt x="98" y="140"/>
                      <a:pt x="98" y="140"/>
                      <a:pt x="98" y="140"/>
                    </a:cubicBezTo>
                    <a:cubicBezTo>
                      <a:pt x="72" y="149"/>
                      <a:pt x="58" y="178"/>
                      <a:pt x="67" y="204"/>
                    </a:cubicBezTo>
                    <a:cubicBezTo>
                      <a:pt x="72" y="218"/>
                      <a:pt x="82" y="228"/>
                      <a:pt x="94" y="234"/>
                    </a:cubicBezTo>
                    <a:cubicBezTo>
                      <a:pt x="230" y="295"/>
                      <a:pt x="230" y="295"/>
                      <a:pt x="230" y="295"/>
                    </a:cubicBezTo>
                    <a:cubicBezTo>
                      <a:pt x="230" y="248"/>
                      <a:pt x="230" y="248"/>
                      <a:pt x="230" y="248"/>
                    </a:cubicBezTo>
                    <a:cubicBezTo>
                      <a:pt x="111" y="195"/>
                      <a:pt x="111" y="195"/>
                      <a:pt x="111" y="195"/>
                    </a:cubicBezTo>
                    <a:cubicBezTo>
                      <a:pt x="109" y="195"/>
                      <a:pt x="107" y="193"/>
                      <a:pt x="107" y="190"/>
                    </a:cubicBezTo>
                    <a:cubicBezTo>
                      <a:pt x="105" y="186"/>
                      <a:pt x="107" y="181"/>
                      <a:pt x="112" y="179"/>
                    </a:cubicBezTo>
                    <a:cubicBezTo>
                      <a:pt x="186" y="154"/>
                      <a:pt x="186" y="154"/>
                      <a:pt x="186" y="154"/>
                    </a:cubicBezTo>
                    <a:cubicBezTo>
                      <a:pt x="227" y="138"/>
                      <a:pt x="248" y="92"/>
                      <a:pt x="232" y="51"/>
                    </a:cubicBezTo>
                    <a:cubicBezTo>
                      <a:pt x="220" y="20"/>
                      <a:pt x="190" y="0"/>
                      <a:pt x="15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9" y="0"/>
                      <a:pt x="0" y="29"/>
                      <a:pt x="0" y="65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43" y="288"/>
                      <a:pt x="43" y="288"/>
                      <a:pt x="43" y="288"/>
                    </a:cubicBezTo>
                    <a:lnTo>
                      <a:pt x="43" y="65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7" name="Rectangle 6"/>
              <p:cNvSpPr>
                <a:spLocks noChangeArrowheads="1"/>
              </p:cNvSpPr>
              <p:nvPr/>
            </p:nvSpPr>
            <p:spPr bwMode="auto">
              <a:xfrm>
                <a:off x="8204935" y="6429152"/>
                <a:ext cx="27018" cy="183773"/>
              </a:xfrm>
              <a:prstGeom prst="rect">
                <a:avLst/>
              </a:pr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8" name="Freeform 7"/>
              <p:cNvSpPr>
                <a:spLocks/>
              </p:cNvSpPr>
              <p:nvPr/>
            </p:nvSpPr>
            <p:spPr bwMode="auto">
              <a:xfrm>
                <a:off x="7692139" y="6429152"/>
                <a:ext cx="163977" cy="183773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9" name="Freeform 8"/>
              <p:cNvSpPr>
                <a:spLocks/>
              </p:cNvSpPr>
              <p:nvPr/>
            </p:nvSpPr>
            <p:spPr bwMode="auto">
              <a:xfrm>
                <a:off x="8367575" y="6429152"/>
                <a:ext cx="163977" cy="183773"/>
              </a:xfrm>
              <a:custGeom>
                <a:avLst/>
                <a:gdLst>
                  <a:gd name="T0" fmla="*/ 46 w 259"/>
                  <a:gd name="T1" fmla="*/ 288 h 288"/>
                  <a:gd name="T2" fmla="*/ 123 w 259"/>
                  <a:gd name="T3" fmla="*/ 49 h 288"/>
                  <a:gd name="T4" fmla="*/ 130 w 259"/>
                  <a:gd name="T5" fmla="*/ 44 h 288"/>
                  <a:gd name="T6" fmla="*/ 137 w 259"/>
                  <a:gd name="T7" fmla="*/ 49 h 288"/>
                  <a:gd name="T8" fmla="*/ 214 w 259"/>
                  <a:gd name="T9" fmla="*/ 288 h 288"/>
                  <a:gd name="T10" fmla="*/ 259 w 259"/>
                  <a:gd name="T11" fmla="*/ 288 h 288"/>
                  <a:gd name="T12" fmla="*/ 178 w 259"/>
                  <a:gd name="T13" fmla="*/ 35 h 288"/>
                  <a:gd name="T14" fmla="*/ 130 w 259"/>
                  <a:gd name="T15" fmla="*/ 0 h 288"/>
                  <a:gd name="T16" fmla="*/ 82 w 259"/>
                  <a:gd name="T17" fmla="*/ 35 h 288"/>
                  <a:gd name="T18" fmla="*/ 0 w 259"/>
                  <a:gd name="T19" fmla="*/ 288 h 288"/>
                  <a:gd name="T20" fmla="*/ 46 w 259"/>
                  <a:gd name="T21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46" y="288"/>
                    </a:moveTo>
                    <a:cubicBezTo>
                      <a:pt x="123" y="49"/>
                      <a:pt x="123" y="49"/>
                      <a:pt x="123" y="49"/>
                    </a:cubicBezTo>
                    <a:cubicBezTo>
                      <a:pt x="124" y="46"/>
                      <a:pt x="127" y="44"/>
                      <a:pt x="130" y="44"/>
                    </a:cubicBezTo>
                    <a:cubicBezTo>
                      <a:pt x="133" y="44"/>
                      <a:pt x="136" y="45"/>
                      <a:pt x="137" y="49"/>
                    </a:cubicBezTo>
                    <a:cubicBezTo>
                      <a:pt x="214" y="288"/>
                      <a:pt x="214" y="288"/>
                      <a:pt x="214" y="288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178" y="35"/>
                      <a:pt x="178" y="35"/>
                      <a:pt x="178" y="35"/>
                    </a:cubicBezTo>
                    <a:cubicBezTo>
                      <a:pt x="171" y="14"/>
                      <a:pt x="151" y="0"/>
                      <a:pt x="130" y="0"/>
                    </a:cubicBezTo>
                    <a:cubicBezTo>
                      <a:pt x="108" y="0"/>
                      <a:pt x="89" y="14"/>
                      <a:pt x="82" y="35"/>
                    </a:cubicBezTo>
                    <a:cubicBezTo>
                      <a:pt x="0" y="288"/>
                      <a:pt x="0" y="288"/>
                      <a:pt x="0" y="288"/>
                    </a:cubicBezTo>
                    <a:lnTo>
                      <a:pt x="46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30" name="Freeform 9"/>
              <p:cNvSpPr>
                <a:spLocks/>
              </p:cNvSpPr>
              <p:nvPr/>
            </p:nvSpPr>
            <p:spPr bwMode="auto">
              <a:xfrm>
                <a:off x="7866816" y="6429152"/>
                <a:ext cx="131610" cy="183773"/>
              </a:xfrm>
              <a:custGeom>
                <a:avLst/>
                <a:gdLst>
                  <a:gd name="T0" fmla="*/ 72 w 208"/>
                  <a:gd name="T1" fmla="*/ 44 h 288"/>
                  <a:gd name="T2" fmla="*/ 208 w 208"/>
                  <a:gd name="T3" fmla="*/ 44 h 288"/>
                  <a:gd name="T4" fmla="*/ 208 w 208"/>
                  <a:gd name="T5" fmla="*/ 0 h 288"/>
                  <a:gd name="T6" fmla="*/ 72 w 208"/>
                  <a:gd name="T7" fmla="*/ 0 h 288"/>
                  <a:gd name="T8" fmla="*/ 0 w 208"/>
                  <a:gd name="T9" fmla="*/ 72 h 288"/>
                  <a:gd name="T10" fmla="*/ 0 w 208"/>
                  <a:gd name="T11" fmla="*/ 216 h 288"/>
                  <a:gd name="T12" fmla="*/ 72 w 208"/>
                  <a:gd name="T13" fmla="*/ 288 h 288"/>
                  <a:gd name="T14" fmla="*/ 208 w 208"/>
                  <a:gd name="T15" fmla="*/ 288 h 288"/>
                  <a:gd name="T16" fmla="*/ 208 w 208"/>
                  <a:gd name="T17" fmla="*/ 245 h 288"/>
                  <a:gd name="T18" fmla="*/ 72 w 208"/>
                  <a:gd name="T19" fmla="*/ 245 h 288"/>
                  <a:gd name="T20" fmla="*/ 43 w 208"/>
                  <a:gd name="T21" fmla="*/ 216 h 288"/>
                  <a:gd name="T22" fmla="*/ 43 w 208"/>
                  <a:gd name="T23" fmla="*/ 166 h 288"/>
                  <a:gd name="T24" fmla="*/ 180 w 208"/>
                  <a:gd name="T25" fmla="*/ 166 h 288"/>
                  <a:gd name="T26" fmla="*/ 180 w 208"/>
                  <a:gd name="T27" fmla="*/ 123 h 288"/>
                  <a:gd name="T28" fmla="*/ 43 w 208"/>
                  <a:gd name="T29" fmla="*/ 123 h 288"/>
                  <a:gd name="T30" fmla="*/ 43 w 208"/>
                  <a:gd name="T31" fmla="*/ 72 h 288"/>
                  <a:gd name="T32" fmla="*/ 72 w 208"/>
                  <a:gd name="T33" fmla="*/ 44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8" h="288">
                    <a:moveTo>
                      <a:pt x="72" y="44"/>
                    </a:moveTo>
                    <a:cubicBezTo>
                      <a:pt x="208" y="44"/>
                      <a:pt x="208" y="44"/>
                      <a:pt x="208" y="44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32" y="0"/>
                      <a:pt x="0" y="33"/>
                      <a:pt x="0" y="72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56"/>
                      <a:pt x="32" y="288"/>
                      <a:pt x="72" y="288"/>
                    </a:cubicBezTo>
                    <a:cubicBezTo>
                      <a:pt x="208" y="288"/>
                      <a:pt x="208" y="288"/>
                      <a:pt x="208" y="288"/>
                    </a:cubicBezTo>
                    <a:cubicBezTo>
                      <a:pt x="208" y="245"/>
                      <a:pt x="208" y="245"/>
                      <a:pt x="208" y="245"/>
                    </a:cubicBezTo>
                    <a:cubicBezTo>
                      <a:pt x="72" y="245"/>
                      <a:pt x="72" y="245"/>
                      <a:pt x="72" y="245"/>
                    </a:cubicBezTo>
                    <a:cubicBezTo>
                      <a:pt x="56" y="245"/>
                      <a:pt x="43" y="232"/>
                      <a:pt x="43" y="216"/>
                    </a:cubicBezTo>
                    <a:cubicBezTo>
                      <a:pt x="43" y="166"/>
                      <a:pt x="43" y="166"/>
                      <a:pt x="43" y="166"/>
                    </a:cubicBezTo>
                    <a:cubicBezTo>
                      <a:pt x="180" y="166"/>
                      <a:pt x="180" y="166"/>
                      <a:pt x="180" y="166"/>
                    </a:cubicBezTo>
                    <a:cubicBezTo>
                      <a:pt x="180" y="123"/>
                      <a:pt x="180" y="123"/>
                      <a:pt x="180" y="123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72"/>
                      <a:pt x="43" y="72"/>
                      <a:pt x="43" y="72"/>
                    </a:cubicBezTo>
                    <a:cubicBezTo>
                      <a:pt x="43" y="56"/>
                      <a:pt x="56" y="44"/>
                      <a:pt x="72" y="44"/>
                    </a:cubicBez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8254958" y="6429152"/>
                <a:ext cx="132947" cy="183773"/>
              </a:xfrm>
              <a:custGeom>
                <a:avLst/>
                <a:gdLst>
                  <a:gd name="T0" fmla="*/ 497 w 497"/>
                  <a:gd name="T1" fmla="*/ 0 h 687"/>
                  <a:gd name="T2" fmla="*/ 0 w 497"/>
                  <a:gd name="T3" fmla="*/ 0 h 687"/>
                  <a:gd name="T4" fmla="*/ 0 w 497"/>
                  <a:gd name="T5" fmla="*/ 105 h 687"/>
                  <a:gd name="T6" fmla="*/ 198 w 497"/>
                  <a:gd name="T7" fmla="*/ 105 h 687"/>
                  <a:gd name="T8" fmla="*/ 198 w 497"/>
                  <a:gd name="T9" fmla="*/ 687 h 687"/>
                  <a:gd name="T10" fmla="*/ 300 w 497"/>
                  <a:gd name="T11" fmla="*/ 687 h 687"/>
                  <a:gd name="T12" fmla="*/ 300 w 497"/>
                  <a:gd name="T13" fmla="*/ 105 h 687"/>
                  <a:gd name="T14" fmla="*/ 497 w 497"/>
                  <a:gd name="T15" fmla="*/ 105 h 687"/>
                  <a:gd name="T16" fmla="*/ 497 w 497"/>
                  <a:gd name="T17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7" h="687">
                    <a:moveTo>
                      <a:pt x="497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198" y="105"/>
                    </a:lnTo>
                    <a:lnTo>
                      <a:pt x="198" y="687"/>
                    </a:lnTo>
                    <a:lnTo>
                      <a:pt x="300" y="687"/>
                    </a:lnTo>
                    <a:lnTo>
                      <a:pt x="300" y="105"/>
                    </a:lnTo>
                    <a:lnTo>
                      <a:pt x="497" y="105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32" name="Freeform 11"/>
              <p:cNvSpPr>
                <a:spLocks/>
              </p:cNvSpPr>
              <p:nvPr/>
            </p:nvSpPr>
            <p:spPr bwMode="auto">
              <a:xfrm>
                <a:off x="8535297" y="6429152"/>
                <a:ext cx="150602" cy="183773"/>
              </a:xfrm>
              <a:custGeom>
                <a:avLst/>
                <a:gdLst>
                  <a:gd name="T0" fmla="*/ 155 w 238"/>
                  <a:gd name="T1" fmla="*/ 288 h 288"/>
                  <a:gd name="T2" fmla="*/ 238 w 238"/>
                  <a:gd name="T3" fmla="*/ 206 h 288"/>
                  <a:gd name="T4" fmla="*/ 155 w 238"/>
                  <a:gd name="T5" fmla="*/ 123 h 288"/>
                  <a:gd name="T6" fmla="*/ 83 w 238"/>
                  <a:gd name="T7" fmla="*/ 123 h 288"/>
                  <a:gd name="T8" fmla="*/ 43 w 238"/>
                  <a:gd name="T9" fmla="*/ 83 h 288"/>
                  <a:gd name="T10" fmla="*/ 83 w 238"/>
                  <a:gd name="T11" fmla="*/ 44 h 288"/>
                  <a:gd name="T12" fmla="*/ 223 w 238"/>
                  <a:gd name="T13" fmla="*/ 44 h 288"/>
                  <a:gd name="T14" fmla="*/ 223 w 238"/>
                  <a:gd name="T15" fmla="*/ 0 h 288"/>
                  <a:gd name="T16" fmla="*/ 83 w 238"/>
                  <a:gd name="T17" fmla="*/ 0 h 288"/>
                  <a:gd name="T18" fmla="*/ 0 w 238"/>
                  <a:gd name="T19" fmla="*/ 83 h 288"/>
                  <a:gd name="T20" fmla="*/ 83 w 238"/>
                  <a:gd name="T21" fmla="*/ 166 h 288"/>
                  <a:gd name="T22" fmla="*/ 155 w 238"/>
                  <a:gd name="T23" fmla="*/ 166 h 288"/>
                  <a:gd name="T24" fmla="*/ 194 w 238"/>
                  <a:gd name="T25" fmla="*/ 206 h 288"/>
                  <a:gd name="T26" fmla="*/ 155 w 238"/>
                  <a:gd name="T27" fmla="*/ 245 h 288"/>
                  <a:gd name="T28" fmla="*/ 14 w 238"/>
                  <a:gd name="T29" fmla="*/ 245 h 288"/>
                  <a:gd name="T30" fmla="*/ 14 w 238"/>
                  <a:gd name="T31" fmla="*/ 288 h 288"/>
                  <a:gd name="T32" fmla="*/ 155 w 238"/>
                  <a:gd name="T33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8" h="288">
                    <a:moveTo>
                      <a:pt x="155" y="288"/>
                    </a:moveTo>
                    <a:cubicBezTo>
                      <a:pt x="201" y="288"/>
                      <a:pt x="238" y="251"/>
                      <a:pt x="238" y="206"/>
                    </a:cubicBezTo>
                    <a:cubicBezTo>
                      <a:pt x="238" y="160"/>
                      <a:pt x="201" y="123"/>
                      <a:pt x="155" y="123"/>
                    </a:cubicBezTo>
                    <a:cubicBezTo>
                      <a:pt x="83" y="123"/>
                      <a:pt x="83" y="123"/>
                      <a:pt x="83" y="123"/>
                    </a:cubicBezTo>
                    <a:cubicBezTo>
                      <a:pt x="61" y="123"/>
                      <a:pt x="43" y="105"/>
                      <a:pt x="43" y="83"/>
                    </a:cubicBezTo>
                    <a:cubicBezTo>
                      <a:pt x="43" y="61"/>
                      <a:pt x="61" y="44"/>
                      <a:pt x="83" y="44"/>
                    </a:cubicBezTo>
                    <a:cubicBezTo>
                      <a:pt x="223" y="44"/>
                      <a:pt x="223" y="44"/>
                      <a:pt x="223" y="44"/>
                    </a:cubicBezTo>
                    <a:cubicBezTo>
                      <a:pt x="223" y="0"/>
                      <a:pt x="223" y="0"/>
                      <a:pt x="22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37" y="0"/>
                      <a:pt x="0" y="37"/>
                      <a:pt x="0" y="83"/>
                    </a:cubicBezTo>
                    <a:cubicBezTo>
                      <a:pt x="0" y="129"/>
                      <a:pt x="37" y="166"/>
                      <a:pt x="83" y="166"/>
                    </a:cubicBezTo>
                    <a:cubicBezTo>
                      <a:pt x="155" y="166"/>
                      <a:pt x="155" y="166"/>
                      <a:pt x="155" y="166"/>
                    </a:cubicBezTo>
                    <a:cubicBezTo>
                      <a:pt x="177" y="166"/>
                      <a:pt x="194" y="184"/>
                      <a:pt x="194" y="206"/>
                    </a:cubicBezTo>
                    <a:cubicBezTo>
                      <a:pt x="194" y="227"/>
                      <a:pt x="177" y="245"/>
                      <a:pt x="155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88"/>
                      <a:pt x="14" y="288"/>
                      <a:pt x="14" y="288"/>
                    </a:cubicBezTo>
                    <a:lnTo>
                      <a:pt x="155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33" name="Freeform 12"/>
              <p:cNvSpPr>
                <a:spLocks noEditPoints="1"/>
              </p:cNvSpPr>
              <p:nvPr/>
            </p:nvSpPr>
            <p:spPr bwMode="auto">
              <a:xfrm>
                <a:off x="8685899" y="6415777"/>
                <a:ext cx="25413" cy="13375"/>
              </a:xfrm>
              <a:custGeom>
                <a:avLst/>
                <a:gdLst>
                  <a:gd name="T0" fmla="*/ 24 w 95"/>
                  <a:gd name="T1" fmla="*/ 50 h 50"/>
                  <a:gd name="T2" fmla="*/ 14 w 95"/>
                  <a:gd name="T3" fmla="*/ 50 h 50"/>
                  <a:gd name="T4" fmla="*/ 14 w 95"/>
                  <a:gd name="T5" fmla="*/ 9 h 50"/>
                  <a:gd name="T6" fmla="*/ 0 w 95"/>
                  <a:gd name="T7" fmla="*/ 9 h 50"/>
                  <a:gd name="T8" fmla="*/ 0 w 95"/>
                  <a:gd name="T9" fmla="*/ 0 h 50"/>
                  <a:gd name="T10" fmla="*/ 38 w 95"/>
                  <a:gd name="T11" fmla="*/ 0 h 50"/>
                  <a:gd name="T12" fmla="*/ 38 w 95"/>
                  <a:gd name="T13" fmla="*/ 9 h 50"/>
                  <a:gd name="T14" fmla="*/ 24 w 95"/>
                  <a:gd name="T15" fmla="*/ 9 h 50"/>
                  <a:gd name="T16" fmla="*/ 24 w 95"/>
                  <a:gd name="T17" fmla="*/ 50 h 50"/>
                  <a:gd name="T18" fmla="*/ 69 w 95"/>
                  <a:gd name="T19" fmla="*/ 38 h 50"/>
                  <a:gd name="T20" fmla="*/ 73 w 95"/>
                  <a:gd name="T21" fmla="*/ 28 h 50"/>
                  <a:gd name="T22" fmla="*/ 85 w 95"/>
                  <a:gd name="T23" fmla="*/ 0 h 50"/>
                  <a:gd name="T24" fmla="*/ 95 w 95"/>
                  <a:gd name="T25" fmla="*/ 0 h 50"/>
                  <a:gd name="T26" fmla="*/ 95 w 95"/>
                  <a:gd name="T27" fmla="*/ 50 h 50"/>
                  <a:gd name="T28" fmla="*/ 85 w 95"/>
                  <a:gd name="T29" fmla="*/ 50 h 50"/>
                  <a:gd name="T30" fmla="*/ 85 w 95"/>
                  <a:gd name="T31" fmla="*/ 26 h 50"/>
                  <a:gd name="T32" fmla="*/ 85 w 95"/>
                  <a:gd name="T33" fmla="*/ 16 h 50"/>
                  <a:gd name="T34" fmla="*/ 83 w 95"/>
                  <a:gd name="T35" fmla="*/ 23 h 50"/>
                  <a:gd name="T36" fmla="*/ 73 w 95"/>
                  <a:gd name="T37" fmla="*/ 50 h 50"/>
                  <a:gd name="T38" fmla="*/ 66 w 95"/>
                  <a:gd name="T39" fmla="*/ 50 h 50"/>
                  <a:gd name="T40" fmla="*/ 57 w 95"/>
                  <a:gd name="T41" fmla="*/ 23 h 50"/>
                  <a:gd name="T42" fmla="*/ 54 w 95"/>
                  <a:gd name="T43" fmla="*/ 16 h 50"/>
                  <a:gd name="T44" fmla="*/ 54 w 95"/>
                  <a:gd name="T45" fmla="*/ 26 h 50"/>
                  <a:gd name="T46" fmla="*/ 54 w 95"/>
                  <a:gd name="T47" fmla="*/ 50 h 50"/>
                  <a:gd name="T48" fmla="*/ 45 w 95"/>
                  <a:gd name="T49" fmla="*/ 50 h 50"/>
                  <a:gd name="T50" fmla="*/ 45 w 95"/>
                  <a:gd name="T51" fmla="*/ 0 h 50"/>
                  <a:gd name="T52" fmla="*/ 54 w 95"/>
                  <a:gd name="T53" fmla="*/ 0 h 50"/>
                  <a:gd name="T54" fmla="*/ 66 w 95"/>
                  <a:gd name="T55" fmla="*/ 28 h 50"/>
                  <a:gd name="T56" fmla="*/ 69 w 95"/>
                  <a:gd name="T57" fmla="*/ 3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5" h="50">
                    <a:moveTo>
                      <a:pt x="24" y="50"/>
                    </a:moveTo>
                    <a:lnTo>
                      <a:pt x="14" y="50"/>
                    </a:lnTo>
                    <a:lnTo>
                      <a:pt x="1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9"/>
                    </a:lnTo>
                    <a:lnTo>
                      <a:pt x="24" y="9"/>
                    </a:lnTo>
                    <a:lnTo>
                      <a:pt x="24" y="50"/>
                    </a:lnTo>
                    <a:close/>
                    <a:moveTo>
                      <a:pt x="69" y="38"/>
                    </a:moveTo>
                    <a:lnTo>
                      <a:pt x="73" y="28"/>
                    </a:lnTo>
                    <a:lnTo>
                      <a:pt x="85" y="0"/>
                    </a:lnTo>
                    <a:lnTo>
                      <a:pt x="95" y="0"/>
                    </a:lnTo>
                    <a:lnTo>
                      <a:pt x="95" y="50"/>
                    </a:lnTo>
                    <a:lnTo>
                      <a:pt x="85" y="50"/>
                    </a:lnTo>
                    <a:lnTo>
                      <a:pt x="85" y="26"/>
                    </a:lnTo>
                    <a:lnTo>
                      <a:pt x="85" y="16"/>
                    </a:lnTo>
                    <a:lnTo>
                      <a:pt x="83" y="23"/>
                    </a:lnTo>
                    <a:lnTo>
                      <a:pt x="73" y="50"/>
                    </a:lnTo>
                    <a:lnTo>
                      <a:pt x="66" y="50"/>
                    </a:lnTo>
                    <a:lnTo>
                      <a:pt x="57" y="23"/>
                    </a:lnTo>
                    <a:lnTo>
                      <a:pt x="54" y="16"/>
                    </a:lnTo>
                    <a:lnTo>
                      <a:pt x="54" y="26"/>
                    </a:lnTo>
                    <a:lnTo>
                      <a:pt x="54" y="50"/>
                    </a:lnTo>
                    <a:lnTo>
                      <a:pt x="45" y="50"/>
                    </a:lnTo>
                    <a:lnTo>
                      <a:pt x="45" y="0"/>
                    </a:lnTo>
                    <a:lnTo>
                      <a:pt x="54" y="0"/>
                    </a:lnTo>
                    <a:lnTo>
                      <a:pt x="66" y="28"/>
                    </a:lnTo>
                    <a:lnTo>
                      <a:pt x="69" y="3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6" name="모서리가 둥근 직사각형 61"/>
          <p:cNvSpPr/>
          <p:nvPr/>
        </p:nvSpPr>
        <p:spPr>
          <a:xfrm rot="16200000">
            <a:off x="427559" y="2097913"/>
            <a:ext cx="136848" cy="3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Content Placeholder 9"/>
          <p:cNvSpPr>
            <a:spLocks noGrp="1"/>
          </p:cNvSpPr>
          <p:nvPr userDrawn="1">
            <p:ph sz="quarter" idx="12" hasCustomPrompt="1"/>
          </p:nvPr>
        </p:nvSpPr>
        <p:spPr>
          <a:xfrm>
            <a:off x="495300" y="1229140"/>
            <a:ext cx="8922196" cy="664797"/>
          </a:xfrm>
        </p:spPr>
        <p:txBody>
          <a:bodyPr/>
          <a:lstStyle/>
          <a:p>
            <a:pPr lvl="0"/>
            <a:r>
              <a:rPr lang="ko-KR" altLang="en-US" dirty="0" smtClean="0"/>
              <a:t>헤드라인 내용을 편집합니다</a:t>
            </a:r>
            <a:r>
              <a:rPr lang="en-US" altLang="ko-KR" dirty="0" smtClean="0"/>
              <a:t>. 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  <p:sp>
        <p:nvSpPr>
          <p:cNvPr id="24" name="텍스트 개체 틀 7"/>
          <p:cNvSpPr>
            <a:spLocks noGrp="1"/>
          </p:cNvSpPr>
          <p:nvPr>
            <p:ph type="body" sz="quarter" idx="18" hasCustomPrompt="1"/>
          </p:nvPr>
        </p:nvSpPr>
        <p:spPr>
          <a:xfrm>
            <a:off x="560512" y="2031546"/>
            <a:ext cx="8856538" cy="193899"/>
          </a:xfrm>
        </p:spPr>
        <p:txBody>
          <a:bodyPr>
            <a:spAutoFit/>
          </a:bodyPr>
          <a:lstStyle>
            <a:lvl1pPr>
              <a:defRPr sz="1400" b="1">
                <a:latin typeface="+mn-lt"/>
                <a:ea typeface="+mn-ea"/>
              </a:defRPr>
            </a:lvl1pPr>
          </a:lstStyle>
          <a:p>
            <a:pPr lvl="0"/>
            <a:r>
              <a:rPr lang="ko-KR" altLang="en-US" dirty="0" smtClean="0"/>
              <a:t>소제목 편집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14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976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7"/>
          <p:cNvSpPr>
            <a:spLocks noGrp="1"/>
          </p:cNvSpPr>
          <p:nvPr>
            <p:ph type="body" sz="quarter" idx="18" hasCustomPrompt="1"/>
          </p:nvPr>
        </p:nvSpPr>
        <p:spPr>
          <a:xfrm>
            <a:off x="560512" y="1527557"/>
            <a:ext cx="8856538" cy="193899"/>
          </a:xfrm>
        </p:spPr>
        <p:txBody>
          <a:bodyPr>
            <a:spAutoFit/>
          </a:bodyPr>
          <a:lstStyle>
            <a:lvl1pPr>
              <a:defRPr sz="1400" b="1">
                <a:latin typeface="+mn-lt"/>
                <a:ea typeface="+mn-ea"/>
              </a:defRPr>
            </a:lvl1pPr>
          </a:lstStyle>
          <a:p>
            <a:pPr lvl="0"/>
            <a:r>
              <a:rPr lang="ko-KR" altLang="en-US" dirty="0" smtClean="0"/>
              <a:t>소제목 편집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14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4" hasCustomPrompt="1"/>
          </p:nvPr>
        </p:nvSpPr>
        <p:spPr>
          <a:xfrm>
            <a:off x="495300" y="1854648"/>
            <a:ext cx="8921750" cy="444931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ko-KR" altLang="en-US" dirty="0" smtClean="0"/>
              <a:t>본문 내용을 편집합니다</a:t>
            </a:r>
            <a:r>
              <a:rPr lang="en-US" altLang="ko-KR" dirty="0" smtClean="0"/>
              <a:t>. 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6" name="모서리가 둥근 직사각형 61"/>
          <p:cNvSpPr/>
          <p:nvPr/>
        </p:nvSpPr>
        <p:spPr>
          <a:xfrm rot="16200000">
            <a:off x="427559" y="1595123"/>
            <a:ext cx="136848" cy="3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30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7"/>
          <p:cNvSpPr>
            <a:spLocks noGrp="1"/>
          </p:cNvSpPr>
          <p:nvPr>
            <p:ph type="body" sz="quarter" idx="18" hasCustomPrompt="1"/>
          </p:nvPr>
        </p:nvSpPr>
        <p:spPr>
          <a:xfrm>
            <a:off x="560512" y="1527557"/>
            <a:ext cx="8856538" cy="193899"/>
          </a:xfrm>
        </p:spPr>
        <p:txBody>
          <a:bodyPr>
            <a:spAutoFit/>
          </a:bodyPr>
          <a:lstStyle>
            <a:lvl1pPr>
              <a:defRPr sz="1400" b="1">
                <a:latin typeface="+mn-lt"/>
                <a:ea typeface="+mn-ea"/>
              </a:defRPr>
            </a:lvl1pPr>
          </a:lstStyle>
          <a:p>
            <a:pPr lvl="0"/>
            <a:r>
              <a:rPr lang="ko-KR" altLang="en-US" dirty="0" smtClean="0"/>
              <a:t>소제목 편집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14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6" name="모서리가 둥근 직사각형 61"/>
          <p:cNvSpPr/>
          <p:nvPr/>
        </p:nvSpPr>
        <p:spPr>
          <a:xfrm rot="16200000">
            <a:off x="427559" y="1595123"/>
            <a:ext cx="136848" cy="3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086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_Co-B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6898481" y="6336506"/>
            <a:ext cx="2890838" cy="388143"/>
            <a:chOff x="6898481" y="6336506"/>
            <a:chExt cx="2890838" cy="388143"/>
          </a:xfrm>
        </p:grpSpPr>
        <p:sp>
          <p:nvSpPr>
            <p:cNvPr id="13" name="Rectangle 12"/>
            <p:cNvSpPr/>
            <p:nvPr userDrawn="1"/>
          </p:nvSpPr>
          <p:spPr bwMode="auto">
            <a:xfrm>
              <a:off x="6898481" y="6336506"/>
              <a:ext cx="2890838" cy="388143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  <p:cxnSp>
          <p:nvCxnSpPr>
            <p:cNvPr id="15" name="Straight Connector 14"/>
            <p:cNvCxnSpPr/>
            <p:nvPr userDrawn="1"/>
          </p:nvCxnSpPr>
          <p:spPr bwMode="auto">
            <a:xfrm>
              <a:off x="8396288" y="6403181"/>
              <a:ext cx="0" cy="23098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B2B2B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16" name="Group 15"/>
            <p:cNvGrpSpPr/>
            <p:nvPr userDrawn="1"/>
          </p:nvGrpSpPr>
          <p:grpSpPr>
            <a:xfrm>
              <a:off x="7185248" y="6415778"/>
              <a:ext cx="1104104" cy="201695"/>
              <a:chOff x="7692139" y="6415777"/>
              <a:chExt cx="1019173" cy="201695"/>
            </a:xfrm>
          </p:grpSpPr>
          <p:sp>
            <p:nvSpPr>
              <p:cNvPr id="18" name="Freeform 5"/>
              <p:cNvSpPr>
                <a:spLocks/>
              </p:cNvSpPr>
              <p:nvPr/>
            </p:nvSpPr>
            <p:spPr bwMode="auto">
              <a:xfrm>
                <a:off x="8027048" y="6429152"/>
                <a:ext cx="157022" cy="188320"/>
              </a:xfrm>
              <a:custGeom>
                <a:avLst/>
                <a:gdLst>
                  <a:gd name="T0" fmla="*/ 43 w 248"/>
                  <a:gd name="T1" fmla="*/ 65 h 295"/>
                  <a:gd name="T2" fmla="*/ 64 w 248"/>
                  <a:gd name="T3" fmla="*/ 44 h 295"/>
                  <a:gd name="T4" fmla="*/ 158 w 248"/>
                  <a:gd name="T5" fmla="*/ 44 h 295"/>
                  <a:gd name="T6" fmla="*/ 192 w 248"/>
                  <a:gd name="T7" fmla="*/ 67 h 295"/>
                  <a:gd name="T8" fmla="*/ 171 w 248"/>
                  <a:gd name="T9" fmla="*/ 113 h 295"/>
                  <a:gd name="T10" fmla="*/ 98 w 248"/>
                  <a:gd name="T11" fmla="*/ 140 h 295"/>
                  <a:gd name="T12" fmla="*/ 67 w 248"/>
                  <a:gd name="T13" fmla="*/ 204 h 295"/>
                  <a:gd name="T14" fmla="*/ 94 w 248"/>
                  <a:gd name="T15" fmla="*/ 234 h 295"/>
                  <a:gd name="T16" fmla="*/ 230 w 248"/>
                  <a:gd name="T17" fmla="*/ 295 h 295"/>
                  <a:gd name="T18" fmla="*/ 230 w 248"/>
                  <a:gd name="T19" fmla="*/ 248 h 295"/>
                  <a:gd name="T20" fmla="*/ 111 w 248"/>
                  <a:gd name="T21" fmla="*/ 195 h 295"/>
                  <a:gd name="T22" fmla="*/ 107 w 248"/>
                  <a:gd name="T23" fmla="*/ 190 h 295"/>
                  <a:gd name="T24" fmla="*/ 112 w 248"/>
                  <a:gd name="T25" fmla="*/ 179 h 295"/>
                  <a:gd name="T26" fmla="*/ 186 w 248"/>
                  <a:gd name="T27" fmla="*/ 154 h 295"/>
                  <a:gd name="T28" fmla="*/ 232 w 248"/>
                  <a:gd name="T29" fmla="*/ 51 h 295"/>
                  <a:gd name="T30" fmla="*/ 158 w 248"/>
                  <a:gd name="T31" fmla="*/ 0 h 295"/>
                  <a:gd name="T32" fmla="*/ 64 w 248"/>
                  <a:gd name="T33" fmla="*/ 0 h 295"/>
                  <a:gd name="T34" fmla="*/ 0 w 248"/>
                  <a:gd name="T35" fmla="*/ 65 h 295"/>
                  <a:gd name="T36" fmla="*/ 0 w 248"/>
                  <a:gd name="T37" fmla="*/ 288 h 295"/>
                  <a:gd name="T38" fmla="*/ 43 w 248"/>
                  <a:gd name="T39" fmla="*/ 288 h 295"/>
                  <a:gd name="T40" fmla="*/ 43 w 248"/>
                  <a:gd name="T41" fmla="*/ 6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8" h="295">
                    <a:moveTo>
                      <a:pt x="43" y="65"/>
                    </a:moveTo>
                    <a:cubicBezTo>
                      <a:pt x="43" y="53"/>
                      <a:pt x="52" y="44"/>
                      <a:pt x="64" y="44"/>
                    </a:cubicBezTo>
                    <a:cubicBezTo>
                      <a:pt x="158" y="44"/>
                      <a:pt x="158" y="44"/>
                      <a:pt x="158" y="44"/>
                    </a:cubicBezTo>
                    <a:cubicBezTo>
                      <a:pt x="172" y="44"/>
                      <a:pt x="186" y="52"/>
                      <a:pt x="192" y="67"/>
                    </a:cubicBezTo>
                    <a:cubicBezTo>
                      <a:pt x="199" y="85"/>
                      <a:pt x="189" y="106"/>
                      <a:pt x="171" y="113"/>
                    </a:cubicBezTo>
                    <a:cubicBezTo>
                      <a:pt x="98" y="140"/>
                      <a:pt x="98" y="140"/>
                      <a:pt x="98" y="140"/>
                    </a:cubicBezTo>
                    <a:cubicBezTo>
                      <a:pt x="72" y="149"/>
                      <a:pt x="58" y="178"/>
                      <a:pt x="67" y="204"/>
                    </a:cubicBezTo>
                    <a:cubicBezTo>
                      <a:pt x="72" y="218"/>
                      <a:pt x="82" y="228"/>
                      <a:pt x="94" y="234"/>
                    </a:cubicBezTo>
                    <a:cubicBezTo>
                      <a:pt x="230" y="295"/>
                      <a:pt x="230" y="295"/>
                      <a:pt x="230" y="295"/>
                    </a:cubicBezTo>
                    <a:cubicBezTo>
                      <a:pt x="230" y="248"/>
                      <a:pt x="230" y="248"/>
                      <a:pt x="230" y="248"/>
                    </a:cubicBezTo>
                    <a:cubicBezTo>
                      <a:pt x="111" y="195"/>
                      <a:pt x="111" y="195"/>
                      <a:pt x="111" y="195"/>
                    </a:cubicBezTo>
                    <a:cubicBezTo>
                      <a:pt x="109" y="195"/>
                      <a:pt x="107" y="193"/>
                      <a:pt x="107" y="190"/>
                    </a:cubicBezTo>
                    <a:cubicBezTo>
                      <a:pt x="105" y="186"/>
                      <a:pt x="107" y="181"/>
                      <a:pt x="112" y="179"/>
                    </a:cubicBezTo>
                    <a:cubicBezTo>
                      <a:pt x="186" y="154"/>
                      <a:pt x="186" y="154"/>
                      <a:pt x="186" y="154"/>
                    </a:cubicBezTo>
                    <a:cubicBezTo>
                      <a:pt x="227" y="138"/>
                      <a:pt x="248" y="92"/>
                      <a:pt x="232" y="51"/>
                    </a:cubicBezTo>
                    <a:cubicBezTo>
                      <a:pt x="220" y="20"/>
                      <a:pt x="190" y="0"/>
                      <a:pt x="15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9" y="0"/>
                      <a:pt x="0" y="29"/>
                      <a:pt x="0" y="65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43" y="288"/>
                      <a:pt x="43" y="288"/>
                      <a:pt x="43" y="288"/>
                    </a:cubicBezTo>
                    <a:lnTo>
                      <a:pt x="43" y="65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0" name="Rectangle 6"/>
              <p:cNvSpPr>
                <a:spLocks noChangeArrowheads="1"/>
              </p:cNvSpPr>
              <p:nvPr/>
            </p:nvSpPr>
            <p:spPr bwMode="auto">
              <a:xfrm>
                <a:off x="8204935" y="6429152"/>
                <a:ext cx="27018" cy="183773"/>
              </a:xfrm>
              <a:prstGeom prst="rect">
                <a:avLst/>
              </a:pr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1" name="Freeform 7"/>
              <p:cNvSpPr>
                <a:spLocks/>
              </p:cNvSpPr>
              <p:nvPr/>
            </p:nvSpPr>
            <p:spPr bwMode="auto">
              <a:xfrm>
                <a:off x="7692139" y="6429152"/>
                <a:ext cx="163977" cy="183773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2" name="Freeform 8"/>
              <p:cNvSpPr>
                <a:spLocks/>
              </p:cNvSpPr>
              <p:nvPr/>
            </p:nvSpPr>
            <p:spPr bwMode="auto">
              <a:xfrm>
                <a:off x="8367575" y="6429152"/>
                <a:ext cx="163977" cy="183773"/>
              </a:xfrm>
              <a:custGeom>
                <a:avLst/>
                <a:gdLst>
                  <a:gd name="T0" fmla="*/ 46 w 259"/>
                  <a:gd name="T1" fmla="*/ 288 h 288"/>
                  <a:gd name="T2" fmla="*/ 123 w 259"/>
                  <a:gd name="T3" fmla="*/ 49 h 288"/>
                  <a:gd name="T4" fmla="*/ 130 w 259"/>
                  <a:gd name="T5" fmla="*/ 44 h 288"/>
                  <a:gd name="T6" fmla="*/ 137 w 259"/>
                  <a:gd name="T7" fmla="*/ 49 h 288"/>
                  <a:gd name="T8" fmla="*/ 214 w 259"/>
                  <a:gd name="T9" fmla="*/ 288 h 288"/>
                  <a:gd name="T10" fmla="*/ 259 w 259"/>
                  <a:gd name="T11" fmla="*/ 288 h 288"/>
                  <a:gd name="T12" fmla="*/ 178 w 259"/>
                  <a:gd name="T13" fmla="*/ 35 h 288"/>
                  <a:gd name="T14" fmla="*/ 130 w 259"/>
                  <a:gd name="T15" fmla="*/ 0 h 288"/>
                  <a:gd name="T16" fmla="*/ 82 w 259"/>
                  <a:gd name="T17" fmla="*/ 35 h 288"/>
                  <a:gd name="T18" fmla="*/ 0 w 259"/>
                  <a:gd name="T19" fmla="*/ 288 h 288"/>
                  <a:gd name="T20" fmla="*/ 46 w 259"/>
                  <a:gd name="T21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46" y="288"/>
                    </a:moveTo>
                    <a:cubicBezTo>
                      <a:pt x="123" y="49"/>
                      <a:pt x="123" y="49"/>
                      <a:pt x="123" y="49"/>
                    </a:cubicBezTo>
                    <a:cubicBezTo>
                      <a:pt x="124" y="46"/>
                      <a:pt x="127" y="44"/>
                      <a:pt x="130" y="44"/>
                    </a:cubicBezTo>
                    <a:cubicBezTo>
                      <a:pt x="133" y="44"/>
                      <a:pt x="136" y="45"/>
                      <a:pt x="137" y="49"/>
                    </a:cubicBezTo>
                    <a:cubicBezTo>
                      <a:pt x="214" y="288"/>
                      <a:pt x="214" y="288"/>
                      <a:pt x="214" y="288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178" y="35"/>
                      <a:pt x="178" y="35"/>
                      <a:pt x="178" y="35"/>
                    </a:cubicBezTo>
                    <a:cubicBezTo>
                      <a:pt x="171" y="14"/>
                      <a:pt x="151" y="0"/>
                      <a:pt x="130" y="0"/>
                    </a:cubicBezTo>
                    <a:cubicBezTo>
                      <a:pt x="108" y="0"/>
                      <a:pt x="89" y="14"/>
                      <a:pt x="82" y="35"/>
                    </a:cubicBezTo>
                    <a:cubicBezTo>
                      <a:pt x="0" y="288"/>
                      <a:pt x="0" y="288"/>
                      <a:pt x="0" y="288"/>
                    </a:cubicBezTo>
                    <a:lnTo>
                      <a:pt x="46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3" name="Freeform 9"/>
              <p:cNvSpPr>
                <a:spLocks/>
              </p:cNvSpPr>
              <p:nvPr/>
            </p:nvSpPr>
            <p:spPr bwMode="auto">
              <a:xfrm>
                <a:off x="7866816" y="6429152"/>
                <a:ext cx="131610" cy="183773"/>
              </a:xfrm>
              <a:custGeom>
                <a:avLst/>
                <a:gdLst>
                  <a:gd name="T0" fmla="*/ 72 w 208"/>
                  <a:gd name="T1" fmla="*/ 44 h 288"/>
                  <a:gd name="T2" fmla="*/ 208 w 208"/>
                  <a:gd name="T3" fmla="*/ 44 h 288"/>
                  <a:gd name="T4" fmla="*/ 208 w 208"/>
                  <a:gd name="T5" fmla="*/ 0 h 288"/>
                  <a:gd name="T6" fmla="*/ 72 w 208"/>
                  <a:gd name="T7" fmla="*/ 0 h 288"/>
                  <a:gd name="T8" fmla="*/ 0 w 208"/>
                  <a:gd name="T9" fmla="*/ 72 h 288"/>
                  <a:gd name="T10" fmla="*/ 0 w 208"/>
                  <a:gd name="T11" fmla="*/ 216 h 288"/>
                  <a:gd name="T12" fmla="*/ 72 w 208"/>
                  <a:gd name="T13" fmla="*/ 288 h 288"/>
                  <a:gd name="T14" fmla="*/ 208 w 208"/>
                  <a:gd name="T15" fmla="*/ 288 h 288"/>
                  <a:gd name="T16" fmla="*/ 208 w 208"/>
                  <a:gd name="T17" fmla="*/ 245 h 288"/>
                  <a:gd name="T18" fmla="*/ 72 w 208"/>
                  <a:gd name="T19" fmla="*/ 245 h 288"/>
                  <a:gd name="T20" fmla="*/ 43 w 208"/>
                  <a:gd name="T21" fmla="*/ 216 h 288"/>
                  <a:gd name="T22" fmla="*/ 43 w 208"/>
                  <a:gd name="T23" fmla="*/ 166 h 288"/>
                  <a:gd name="T24" fmla="*/ 180 w 208"/>
                  <a:gd name="T25" fmla="*/ 166 h 288"/>
                  <a:gd name="T26" fmla="*/ 180 w 208"/>
                  <a:gd name="T27" fmla="*/ 123 h 288"/>
                  <a:gd name="T28" fmla="*/ 43 w 208"/>
                  <a:gd name="T29" fmla="*/ 123 h 288"/>
                  <a:gd name="T30" fmla="*/ 43 w 208"/>
                  <a:gd name="T31" fmla="*/ 72 h 288"/>
                  <a:gd name="T32" fmla="*/ 72 w 208"/>
                  <a:gd name="T33" fmla="*/ 44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8" h="288">
                    <a:moveTo>
                      <a:pt x="72" y="44"/>
                    </a:moveTo>
                    <a:cubicBezTo>
                      <a:pt x="208" y="44"/>
                      <a:pt x="208" y="44"/>
                      <a:pt x="208" y="44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32" y="0"/>
                      <a:pt x="0" y="33"/>
                      <a:pt x="0" y="72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56"/>
                      <a:pt x="32" y="288"/>
                      <a:pt x="72" y="288"/>
                    </a:cubicBezTo>
                    <a:cubicBezTo>
                      <a:pt x="208" y="288"/>
                      <a:pt x="208" y="288"/>
                      <a:pt x="208" y="288"/>
                    </a:cubicBezTo>
                    <a:cubicBezTo>
                      <a:pt x="208" y="245"/>
                      <a:pt x="208" y="245"/>
                      <a:pt x="208" y="245"/>
                    </a:cubicBezTo>
                    <a:cubicBezTo>
                      <a:pt x="72" y="245"/>
                      <a:pt x="72" y="245"/>
                      <a:pt x="72" y="245"/>
                    </a:cubicBezTo>
                    <a:cubicBezTo>
                      <a:pt x="56" y="245"/>
                      <a:pt x="43" y="232"/>
                      <a:pt x="43" y="216"/>
                    </a:cubicBezTo>
                    <a:cubicBezTo>
                      <a:pt x="43" y="166"/>
                      <a:pt x="43" y="166"/>
                      <a:pt x="43" y="166"/>
                    </a:cubicBezTo>
                    <a:cubicBezTo>
                      <a:pt x="180" y="166"/>
                      <a:pt x="180" y="166"/>
                      <a:pt x="180" y="166"/>
                    </a:cubicBezTo>
                    <a:cubicBezTo>
                      <a:pt x="180" y="123"/>
                      <a:pt x="180" y="123"/>
                      <a:pt x="180" y="123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72"/>
                      <a:pt x="43" y="72"/>
                      <a:pt x="43" y="72"/>
                    </a:cubicBezTo>
                    <a:cubicBezTo>
                      <a:pt x="43" y="56"/>
                      <a:pt x="56" y="44"/>
                      <a:pt x="72" y="44"/>
                    </a:cubicBez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4" name="Freeform 10"/>
              <p:cNvSpPr>
                <a:spLocks/>
              </p:cNvSpPr>
              <p:nvPr/>
            </p:nvSpPr>
            <p:spPr bwMode="auto">
              <a:xfrm>
                <a:off x="8254958" y="6429152"/>
                <a:ext cx="132947" cy="183773"/>
              </a:xfrm>
              <a:custGeom>
                <a:avLst/>
                <a:gdLst>
                  <a:gd name="T0" fmla="*/ 497 w 497"/>
                  <a:gd name="T1" fmla="*/ 0 h 687"/>
                  <a:gd name="T2" fmla="*/ 0 w 497"/>
                  <a:gd name="T3" fmla="*/ 0 h 687"/>
                  <a:gd name="T4" fmla="*/ 0 w 497"/>
                  <a:gd name="T5" fmla="*/ 105 h 687"/>
                  <a:gd name="T6" fmla="*/ 198 w 497"/>
                  <a:gd name="T7" fmla="*/ 105 h 687"/>
                  <a:gd name="T8" fmla="*/ 198 w 497"/>
                  <a:gd name="T9" fmla="*/ 687 h 687"/>
                  <a:gd name="T10" fmla="*/ 300 w 497"/>
                  <a:gd name="T11" fmla="*/ 687 h 687"/>
                  <a:gd name="T12" fmla="*/ 300 w 497"/>
                  <a:gd name="T13" fmla="*/ 105 h 687"/>
                  <a:gd name="T14" fmla="*/ 497 w 497"/>
                  <a:gd name="T15" fmla="*/ 105 h 687"/>
                  <a:gd name="T16" fmla="*/ 497 w 497"/>
                  <a:gd name="T17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7" h="687">
                    <a:moveTo>
                      <a:pt x="497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198" y="105"/>
                    </a:lnTo>
                    <a:lnTo>
                      <a:pt x="198" y="687"/>
                    </a:lnTo>
                    <a:lnTo>
                      <a:pt x="300" y="687"/>
                    </a:lnTo>
                    <a:lnTo>
                      <a:pt x="300" y="105"/>
                    </a:lnTo>
                    <a:lnTo>
                      <a:pt x="497" y="105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5" name="Freeform 11"/>
              <p:cNvSpPr>
                <a:spLocks/>
              </p:cNvSpPr>
              <p:nvPr/>
            </p:nvSpPr>
            <p:spPr bwMode="auto">
              <a:xfrm>
                <a:off x="8535297" y="6429152"/>
                <a:ext cx="150602" cy="183773"/>
              </a:xfrm>
              <a:custGeom>
                <a:avLst/>
                <a:gdLst>
                  <a:gd name="T0" fmla="*/ 155 w 238"/>
                  <a:gd name="T1" fmla="*/ 288 h 288"/>
                  <a:gd name="T2" fmla="*/ 238 w 238"/>
                  <a:gd name="T3" fmla="*/ 206 h 288"/>
                  <a:gd name="T4" fmla="*/ 155 w 238"/>
                  <a:gd name="T5" fmla="*/ 123 h 288"/>
                  <a:gd name="T6" fmla="*/ 83 w 238"/>
                  <a:gd name="T7" fmla="*/ 123 h 288"/>
                  <a:gd name="T8" fmla="*/ 43 w 238"/>
                  <a:gd name="T9" fmla="*/ 83 h 288"/>
                  <a:gd name="T10" fmla="*/ 83 w 238"/>
                  <a:gd name="T11" fmla="*/ 44 h 288"/>
                  <a:gd name="T12" fmla="*/ 223 w 238"/>
                  <a:gd name="T13" fmla="*/ 44 h 288"/>
                  <a:gd name="T14" fmla="*/ 223 w 238"/>
                  <a:gd name="T15" fmla="*/ 0 h 288"/>
                  <a:gd name="T16" fmla="*/ 83 w 238"/>
                  <a:gd name="T17" fmla="*/ 0 h 288"/>
                  <a:gd name="T18" fmla="*/ 0 w 238"/>
                  <a:gd name="T19" fmla="*/ 83 h 288"/>
                  <a:gd name="T20" fmla="*/ 83 w 238"/>
                  <a:gd name="T21" fmla="*/ 166 h 288"/>
                  <a:gd name="T22" fmla="*/ 155 w 238"/>
                  <a:gd name="T23" fmla="*/ 166 h 288"/>
                  <a:gd name="T24" fmla="*/ 194 w 238"/>
                  <a:gd name="T25" fmla="*/ 206 h 288"/>
                  <a:gd name="T26" fmla="*/ 155 w 238"/>
                  <a:gd name="T27" fmla="*/ 245 h 288"/>
                  <a:gd name="T28" fmla="*/ 14 w 238"/>
                  <a:gd name="T29" fmla="*/ 245 h 288"/>
                  <a:gd name="T30" fmla="*/ 14 w 238"/>
                  <a:gd name="T31" fmla="*/ 288 h 288"/>
                  <a:gd name="T32" fmla="*/ 155 w 238"/>
                  <a:gd name="T33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8" h="288">
                    <a:moveTo>
                      <a:pt x="155" y="288"/>
                    </a:moveTo>
                    <a:cubicBezTo>
                      <a:pt x="201" y="288"/>
                      <a:pt x="238" y="251"/>
                      <a:pt x="238" y="206"/>
                    </a:cubicBezTo>
                    <a:cubicBezTo>
                      <a:pt x="238" y="160"/>
                      <a:pt x="201" y="123"/>
                      <a:pt x="155" y="123"/>
                    </a:cubicBezTo>
                    <a:cubicBezTo>
                      <a:pt x="83" y="123"/>
                      <a:pt x="83" y="123"/>
                      <a:pt x="83" y="123"/>
                    </a:cubicBezTo>
                    <a:cubicBezTo>
                      <a:pt x="61" y="123"/>
                      <a:pt x="43" y="105"/>
                      <a:pt x="43" y="83"/>
                    </a:cubicBezTo>
                    <a:cubicBezTo>
                      <a:pt x="43" y="61"/>
                      <a:pt x="61" y="44"/>
                      <a:pt x="83" y="44"/>
                    </a:cubicBezTo>
                    <a:cubicBezTo>
                      <a:pt x="223" y="44"/>
                      <a:pt x="223" y="44"/>
                      <a:pt x="223" y="44"/>
                    </a:cubicBezTo>
                    <a:cubicBezTo>
                      <a:pt x="223" y="0"/>
                      <a:pt x="223" y="0"/>
                      <a:pt x="22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37" y="0"/>
                      <a:pt x="0" y="37"/>
                      <a:pt x="0" y="83"/>
                    </a:cubicBezTo>
                    <a:cubicBezTo>
                      <a:pt x="0" y="129"/>
                      <a:pt x="37" y="166"/>
                      <a:pt x="83" y="166"/>
                    </a:cubicBezTo>
                    <a:cubicBezTo>
                      <a:pt x="155" y="166"/>
                      <a:pt x="155" y="166"/>
                      <a:pt x="155" y="166"/>
                    </a:cubicBezTo>
                    <a:cubicBezTo>
                      <a:pt x="177" y="166"/>
                      <a:pt x="194" y="184"/>
                      <a:pt x="194" y="206"/>
                    </a:cubicBezTo>
                    <a:cubicBezTo>
                      <a:pt x="194" y="227"/>
                      <a:pt x="177" y="245"/>
                      <a:pt x="155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88"/>
                      <a:pt x="14" y="288"/>
                      <a:pt x="14" y="288"/>
                    </a:cubicBezTo>
                    <a:lnTo>
                      <a:pt x="155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6" name="Freeform 12"/>
              <p:cNvSpPr>
                <a:spLocks noEditPoints="1"/>
              </p:cNvSpPr>
              <p:nvPr/>
            </p:nvSpPr>
            <p:spPr bwMode="auto">
              <a:xfrm>
                <a:off x="8685899" y="6415777"/>
                <a:ext cx="25413" cy="13375"/>
              </a:xfrm>
              <a:custGeom>
                <a:avLst/>
                <a:gdLst>
                  <a:gd name="T0" fmla="*/ 24 w 95"/>
                  <a:gd name="T1" fmla="*/ 50 h 50"/>
                  <a:gd name="T2" fmla="*/ 14 w 95"/>
                  <a:gd name="T3" fmla="*/ 50 h 50"/>
                  <a:gd name="T4" fmla="*/ 14 w 95"/>
                  <a:gd name="T5" fmla="*/ 9 h 50"/>
                  <a:gd name="T6" fmla="*/ 0 w 95"/>
                  <a:gd name="T7" fmla="*/ 9 h 50"/>
                  <a:gd name="T8" fmla="*/ 0 w 95"/>
                  <a:gd name="T9" fmla="*/ 0 h 50"/>
                  <a:gd name="T10" fmla="*/ 38 w 95"/>
                  <a:gd name="T11" fmla="*/ 0 h 50"/>
                  <a:gd name="T12" fmla="*/ 38 w 95"/>
                  <a:gd name="T13" fmla="*/ 9 h 50"/>
                  <a:gd name="T14" fmla="*/ 24 w 95"/>
                  <a:gd name="T15" fmla="*/ 9 h 50"/>
                  <a:gd name="T16" fmla="*/ 24 w 95"/>
                  <a:gd name="T17" fmla="*/ 50 h 50"/>
                  <a:gd name="T18" fmla="*/ 69 w 95"/>
                  <a:gd name="T19" fmla="*/ 38 h 50"/>
                  <a:gd name="T20" fmla="*/ 73 w 95"/>
                  <a:gd name="T21" fmla="*/ 28 h 50"/>
                  <a:gd name="T22" fmla="*/ 85 w 95"/>
                  <a:gd name="T23" fmla="*/ 0 h 50"/>
                  <a:gd name="T24" fmla="*/ 95 w 95"/>
                  <a:gd name="T25" fmla="*/ 0 h 50"/>
                  <a:gd name="T26" fmla="*/ 95 w 95"/>
                  <a:gd name="T27" fmla="*/ 50 h 50"/>
                  <a:gd name="T28" fmla="*/ 85 w 95"/>
                  <a:gd name="T29" fmla="*/ 50 h 50"/>
                  <a:gd name="T30" fmla="*/ 85 w 95"/>
                  <a:gd name="T31" fmla="*/ 26 h 50"/>
                  <a:gd name="T32" fmla="*/ 85 w 95"/>
                  <a:gd name="T33" fmla="*/ 16 h 50"/>
                  <a:gd name="T34" fmla="*/ 83 w 95"/>
                  <a:gd name="T35" fmla="*/ 23 h 50"/>
                  <a:gd name="T36" fmla="*/ 73 w 95"/>
                  <a:gd name="T37" fmla="*/ 50 h 50"/>
                  <a:gd name="T38" fmla="*/ 66 w 95"/>
                  <a:gd name="T39" fmla="*/ 50 h 50"/>
                  <a:gd name="T40" fmla="*/ 57 w 95"/>
                  <a:gd name="T41" fmla="*/ 23 h 50"/>
                  <a:gd name="T42" fmla="*/ 54 w 95"/>
                  <a:gd name="T43" fmla="*/ 16 h 50"/>
                  <a:gd name="T44" fmla="*/ 54 w 95"/>
                  <a:gd name="T45" fmla="*/ 26 h 50"/>
                  <a:gd name="T46" fmla="*/ 54 w 95"/>
                  <a:gd name="T47" fmla="*/ 50 h 50"/>
                  <a:gd name="T48" fmla="*/ 45 w 95"/>
                  <a:gd name="T49" fmla="*/ 50 h 50"/>
                  <a:gd name="T50" fmla="*/ 45 w 95"/>
                  <a:gd name="T51" fmla="*/ 0 h 50"/>
                  <a:gd name="T52" fmla="*/ 54 w 95"/>
                  <a:gd name="T53" fmla="*/ 0 h 50"/>
                  <a:gd name="T54" fmla="*/ 66 w 95"/>
                  <a:gd name="T55" fmla="*/ 28 h 50"/>
                  <a:gd name="T56" fmla="*/ 69 w 95"/>
                  <a:gd name="T57" fmla="*/ 3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5" h="50">
                    <a:moveTo>
                      <a:pt x="24" y="50"/>
                    </a:moveTo>
                    <a:lnTo>
                      <a:pt x="14" y="50"/>
                    </a:lnTo>
                    <a:lnTo>
                      <a:pt x="1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9"/>
                    </a:lnTo>
                    <a:lnTo>
                      <a:pt x="24" y="9"/>
                    </a:lnTo>
                    <a:lnTo>
                      <a:pt x="24" y="50"/>
                    </a:lnTo>
                    <a:close/>
                    <a:moveTo>
                      <a:pt x="69" y="38"/>
                    </a:moveTo>
                    <a:lnTo>
                      <a:pt x="73" y="28"/>
                    </a:lnTo>
                    <a:lnTo>
                      <a:pt x="85" y="0"/>
                    </a:lnTo>
                    <a:lnTo>
                      <a:pt x="95" y="0"/>
                    </a:lnTo>
                    <a:lnTo>
                      <a:pt x="95" y="50"/>
                    </a:lnTo>
                    <a:lnTo>
                      <a:pt x="85" y="50"/>
                    </a:lnTo>
                    <a:lnTo>
                      <a:pt x="85" y="26"/>
                    </a:lnTo>
                    <a:lnTo>
                      <a:pt x="85" y="16"/>
                    </a:lnTo>
                    <a:lnTo>
                      <a:pt x="83" y="23"/>
                    </a:lnTo>
                    <a:lnTo>
                      <a:pt x="73" y="50"/>
                    </a:lnTo>
                    <a:lnTo>
                      <a:pt x="66" y="50"/>
                    </a:lnTo>
                    <a:lnTo>
                      <a:pt x="57" y="23"/>
                    </a:lnTo>
                    <a:lnTo>
                      <a:pt x="54" y="16"/>
                    </a:lnTo>
                    <a:lnTo>
                      <a:pt x="54" y="26"/>
                    </a:lnTo>
                    <a:lnTo>
                      <a:pt x="54" y="50"/>
                    </a:lnTo>
                    <a:lnTo>
                      <a:pt x="45" y="50"/>
                    </a:lnTo>
                    <a:lnTo>
                      <a:pt x="45" y="0"/>
                    </a:lnTo>
                    <a:lnTo>
                      <a:pt x="54" y="0"/>
                    </a:lnTo>
                    <a:lnTo>
                      <a:pt x="66" y="28"/>
                    </a:lnTo>
                    <a:lnTo>
                      <a:pt x="69" y="3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</p:grpSp>
      </p:grpSp>
      <p:sp>
        <p:nvSpPr>
          <p:cNvPr id="19" name="Content Placeholder 18"/>
          <p:cNvSpPr>
            <a:spLocks noGrp="1"/>
          </p:cNvSpPr>
          <p:nvPr>
            <p:ph sz="quarter" idx="14" hasCustomPrompt="1"/>
          </p:nvPr>
        </p:nvSpPr>
        <p:spPr>
          <a:xfrm>
            <a:off x="495300" y="1854648"/>
            <a:ext cx="8921750" cy="444931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ko-KR" altLang="en-US" dirty="0" smtClean="0"/>
              <a:t>본문 내용을 편집합니다</a:t>
            </a:r>
            <a:r>
              <a:rPr lang="en-US" altLang="ko-KR" dirty="0" smtClean="0"/>
              <a:t>. 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6" name="모서리가 둥근 직사각형 61"/>
          <p:cNvSpPr/>
          <p:nvPr/>
        </p:nvSpPr>
        <p:spPr>
          <a:xfrm rot="16200000">
            <a:off x="427559" y="1595123"/>
            <a:ext cx="136848" cy="3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  <p:sp>
        <p:nvSpPr>
          <p:cNvPr id="27" name="텍스트 개체 틀 7"/>
          <p:cNvSpPr>
            <a:spLocks noGrp="1"/>
          </p:cNvSpPr>
          <p:nvPr>
            <p:ph type="body" sz="quarter" idx="18" hasCustomPrompt="1"/>
          </p:nvPr>
        </p:nvSpPr>
        <p:spPr>
          <a:xfrm>
            <a:off x="560512" y="1527557"/>
            <a:ext cx="8856538" cy="193899"/>
          </a:xfrm>
        </p:spPr>
        <p:txBody>
          <a:bodyPr>
            <a:spAutoFit/>
          </a:bodyPr>
          <a:lstStyle>
            <a:lvl1pPr>
              <a:defRPr sz="1400" b="1">
                <a:latin typeface="+mn-lt"/>
                <a:ea typeface="+mn-ea"/>
              </a:defRPr>
            </a:lvl1pPr>
          </a:lstStyle>
          <a:p>
            <a:pPr lvl="0"/>
            <a:r>
              <a:rPr lang="ko-KR" altLang="en-US" dirty="0" smtClean="0"/>
              <a:t>소제목 편집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14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4872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2_Co-B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6898481" y="6336506"/>
            <a:ext cx="2890838" cy="388143"/>
            <a:chOff x="6898481" y="6336506"/>
            <a:chExt cx="2890838" cy="388143"/>
          </a:xfrm>
        </p:grpSpPr>
        <p:sp>
          <p:nvSpPr>
            <p:cNvPr id="13" name="Rectangle 12"/>
            <p:cNvSpPr/>
            <p:nvPr userDrawn="1"/>
          </p:nvSpPr>
          <p:spPr bwMode="auto">
            <a:xfrm>
              <a:off x="6898481" y="6336506"/>
              <a:ext cx="2890838" cy="388143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  <p:cxnSp>
          <p:nvCxnSpPr>
            <p:cNvPr id="15" name="Straight Connector 14"/>
            <p:cNvCxnSpPr/>
            <p:nvPr userDrawn="1"/>
          </p:nvCxnSpPr>
          <p:spPr bwMode="auto">
            <a:xfrm>
              <a:off x="8396288" y="6403181"/>
              <a:ext cx="0" cy="23098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B2B2B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16" name="Group 15"/>
            <p:cNvGrpSpPr/>
            <p:nvPr userDrawn="1"/>
          </p:nvGrpSpPr>
          <p:grpSpPr>
            <a:xfrm>
              <a:off x="7185248" y="6415778"/>
              <a:ext cx="1104104" cy="201695"/>
              <a:chOff x="7692139" y="6415777"/>
              <a:chExt cx="1019173" cy="201695"/>
            </a:xfrm>
          </p:grpSpPr>
          <p:sp>
            <p:nvSpPr>
              <p:cNvPr id="18" name="Freeform 5"/>
              <p:cNvSpPr>
                <a:spLocks/>
              </p:cNvSpPr>
              <p:nvPr/>
            </p:nvSpPr>
            <p:spPr bwMode="auto">
              <a:xfrm>
                <a:off x="8027048" y="6429152"/>
                <a:ext cx="157022" cy="188320"/>
              </a:xfrm>
              <a:custGeom>
                <a:avLst/>
                <a:gdLst>
                  <a:gd name="T0" fmla="*/ 43 w 248"/>
                  <a:gd name="T1" fmla="*/ 65 h 295"/>
                  <a:gd name="T2" fmla="*/ 64 w 248"/>
                  <a:gd name="T3" fmla="*/ 44 h 295"/>
                  <a:gd name="T4" fmla="*/ 158 w 248"/>
                  <a:gd name="T5" fmla="*/ 44 h 295"/>
                  <a:gd name="T6" fmla="*/ 192 w 248"/>
                  <a:gd name="T7" fmla="*/ 67 h 295"/>
                  <a:gd name="T8" fmla="*/ 171 w 248"/>
                  <a:gd name="T9" fmla="*/ 113 h 295"/>
                  <a:gd name="T10" fmla="*/ 98 w 248"/>
                  <a:gd name="T11" fmla="*/ 140 h 295"/>
                  <a:gd name="T12" fmla="*/ 67 w 248"/>
                  <a:gd name="T13" fmla="*/ 204 h 295"/>
                  <a:gd name="T14" fmla="*/ 94 w 248"/>
                  <a:gd name="T15" fmla="*/ 234 h 295"/>
                  <a:gd name="T16" fmla="*/ 230 w 248"/>
                  <a:gd name="T17" fmla="*/ 295 h 295"/>
                  <a:gd name="T18" fmla="*/ 230 w 248"/>
                  <a:gd name="T19" fmla="*/ 248 h 295"/>
                  <a:gd name="T20" fmla="*/ 111 w 248"/>
                  <a:gd name="T21" fmla="*/ 195 h 295"/>
                  <a:gd name="T22" fmla="*/ 107 w 248"/>
                  <a:gd name="T23" fmla="*/ 190 h 295"/>
                  <a:gd name="T24" fmla="*/ 112 w 248"/>
                  <a:gd name="T25" fmla="*/ 179 h 295"/>
                  <a:gd name="T26" fmla="*/ 186 w 248"/>
                  <a:gd name="T27" fmla="*/ 154 h 295"/>
                  <a:gd name="T28" fmla="*/ 232 w 248"/>
                  <a:gd name="T29" fmla="*/ 51 h 295"/>
                  <a:gd name="T30" fmla="*/ 158 w 248"/>
                  <a:gd name="T31" fmla="*/ 0 h 295"/>
                  <a:gd name="T32" fmla="*/ 64 w 248"/>
                  <a:gd name="T33" fmla="*/ 0 h 295"/>
                  <a:gd name="T34" fmla="*/ 0 w 248"/>
                  <a:gd name="T35" fmla="*/ 65 h 295"/>
                  <a:gd name="T36" fmla="*/ 0 w 248"/>
                  <a:gd name="T37" fmla="*/ 288 h 295"/>
                  <a:gd name="T38" fmla="*/ 43 w 248"/>
                  <a:gd name="T39" fmla="*/ 288 h 295"/>
                  <a:gd name="T40" fmla="*/ 43 w 248"/>
                  <a:gd name="T41" fmla="*/ 6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8" h="295">
                    <a:moveTo>
                      <a:pt x="43" y="65"/>
                    </a:moveTo>
                    <a:cubicBezTo>
                      <a:pt x="43" y="53"/>
                      <a:pt x="52" y="44"/>
                      <a:pt x="64" y="44"/>
                    </a:cubicBezTo>
                    <a:cubicBezTo>
                      <a:pt x="158" y="44"/>
                      <a:pt x="158" y="44"/>
                      <a:pt x="158" y="44"/>
                    </a:cubicBezTo>
                    <a:cubicBezTo>
                      <a:pt x="172" y="44"/>
                      <a:pt x="186" y="52"/>
                      <a:pt x="192" y="67"/>
                    </a:cubicBezTo>
                    <a:cubicBezTo>
                      <a:pt x="199" y="85"/>
                      <a:pt x="189" y="106"/>
                      <a:pt x="171" y="113"/>
                    </a:cubicBezTo>
                    <a:cubicBezTo>
                      <a:pt x="98" y="140"/>
                      <a:pt x="98" y="140"/>
                      <a:pt x="98" y="140"/>
                    </a:cubicBezTo>
                    <a:cubicBezTo>
                      <a:pt x="72" y="149"/>
                      <a:pt x="58" y="178"/>
                      <a:pt x="67" y="204"/>
                    </a:cubicBezTo>
                    <a:cubicBezTo>
                      <a:pt x="72" y="218"/>
                      <a:pt x="82" y="228"/>
                      <a:pt x="94" y="234"/>
                    </a:cubicBezTo>
                    <a:cubicBezTo>
                      <a:pt x="230" y="295"/>
                      <a:pt x="230" y="295"/>
                      <a:pt x="230" y="295"/>
                    </a:cubicBezTo>
                    <a:cubicBezTo>
                      <a:pt x="230" y="248"/>
                      <a:pt x="230" y="248"/>
                      <a:pt x="230" y="248"/>
                    </a:cubicBezTo>
                    <a:cubicBezTo>
                      <a:pt x="111" y="195"/>
                      <a:pt x="111" y="195"/>
                      <a:pt x="111" y="195"/>
                    </a:cubicBezTo>
                    <a:cubicBezTo>
                      <a:pt x="109" y="195"/>
                      <a:pt x="107" y="193"/>
                      <a:pt x="107" y="190"/>
                    </a:cubicBezTo>
                    <a:cubicBezTo>
                      <a:pt x="105" y="186"/>
                      <a:pt x="107" y="181"/>
                      <a:pt x="112" y="179"/>
                    </a:cubicBezTo>
                    <a:cubicBezTo>
                      <a:pt x="186" y="154"/>
                      <a:pt x="186" y="154"/>
                      <a:pt x="186" y="154"/>
                    </a:cubicBezTo>
                    <a:cubicBezTo>
                      <a:pt x="227" y="138"/>
                      <a:pt x="248" y="92"/>
                      <a:pt x="232" y="51"/>
                    </a:cubicBezTo>
                    <a:cubicBezTo>
                      <a:pt x="220" y="20"/>
                      <a:pt x="190" y="0"/>
                      <a:pt x="15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9" y="0"/>
                      <a:pt x="0" y="29"/>
                      <a:pt x="0" y="65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43" y="288"/>
                      <a:pt x="43" y="288"/>
                      <a:pt x="43" y="288"/>
                    </a:cubicBezTo>
                    <a:lnTo>
                      <a:pt x="43" y="65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0" name="Rectangle 6"/>
              <p:cNvSpPr>
                <a:spLocks noChangeArrowheads="1"/>
              </p:cNvSpPr>
              <p:nvPr/>
            </p:nvSpPr>
            <p:spPr bwMode="auto">
              <a:xfrm>
                <a:off x="8204935" y="6429152"/>
                <a:ext cx="27018" cy="183773"/>
              </a:xfrm>
              <a:prstGeom prst="rect">
                <a:avLst/>
              </a:pr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1" name="Freeform 7"/>
              <p:cNvSpPr>
                <a:spLocks/>
              </p:cNvSpPr>
              <p:nvPr/>
            </p:nvSpPr>
            <p:spPr bwMode="auto">
              <a:xfrm>
                <a:off x="7692139" y="6429152"/>
                <a:ext cx="163977" cy="183773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2" name="Freeform 8"/>
              <p:cNvSpPr>
                <a:spLocks/>
              </p:cNvSpPr>
              <p:nvPr/>
            </p:nvSpPr>
            <p:spPr bwMode="auto">
              <a:xfrm>
                <a:off x="8367575" y="6429152"/>
                <a:ext cx="163977" cy="183773"/>
              </a:xfrm>
              <a:custGeom>
                <a:avLst/>
                <a:gdLst>
                  <a:gd name="T0" fmla="*/ 46 w 259"/>
                  <a:gd name="T1" fmla="*/ 288 h 288"/>
                  <a:gd name="T2" fmla="*/ 123 w 259"/>
                  <a:gd name="T3" fmla="*/ 49 h 288"/>
                  <a:gd name="T4" fmla="*/ 130 w 259"/>
                  <a:gd name="T5" fmla="*/ 44 h 288"/>
                  <a:gd name="T6" fmla="*/ 137 w 259"/>
                  <a:gd name="T7" fmla="*/ 49 h 288"/>
                  <a:gd name="T8" fmla="*/ 214 w 259"/>
                  <a:gd name="T9" fmla="*/ 288 h 288"/>
                  <a:gd name="T10" fmla="*/ 259 w 259"/>
                  <a:gd name="T11" fmla="*/ 288 h 288"/>
                  <a:gd name="T12" fmla="*/ 178 w 259"/>
                  <a:gd name="T13" fmla="*/ 35 h 288"/>
                  <a:gd name="T14" fmla="*/ 130 w 259"/>
                  <a:gd name="T15" fmla="*/ 0 h 288"/>
                  <a:gd name="T16" fmla="*/ 82 w 259"/>
                  <a:gd name="T17" fmla="*/ 35 h 288"/>
                  <a:gd name="T18" fmla="*/ 0 w 259"/>
                  <a:gd name="T19" fmla="*/ 288 h 288"/>
                  <a:gd name="T20" fmla="*/ 46 w 259"/>
                  <a:gd name="T21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46" y="288"/>
                    </a:moveTo>
                    <a:cubicBezTo>
                      <a:pt x="123" y="49"/>
                      <a:pt x="123" y="49"/>
                      <a:pt x="123" y="49"/>
                    </a:cubicBezTo>
                    <a:cubicBezTo>
                      <a:pt x="124" y="46"/>
                      <a:pt x="127" y="44"/>
                      <a:pt x="130" y="44"/>
                    </a:cubicBezTo>
                    <a:cubicBezTo>
                      <a:pt x="133" y="44"/>
                      <a:pt x="136" y="45"/>
                      <a:pt x="137" y="49"/>
                    </a:cubicBezTo>
                    <a:cubicBezTo>
                      <a:pt x="214" y="288"/>
                      <a:pt x="214" y="288"/>
                      <a:pt x="214" y="288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178" y="35"/>
                      <a:pt x="178" y="35"/>
                      <a:pt x="178" y="35"/>
                    </a:cubicBezTo>
                    <a:cubicBezTo>
                      <a:pt x="171" y="14"/>
                      <a:pt x="151" y="0"/>
                      <a:pt x="130" y="0"/>
                    </a:cubicBezTo>
                    <a:cubicBezTo>
                      <a:pt x="108" y="0"/>
                      <a:pt x="89" y="14"/>
                      <a:pt x="82" y="35"/>
                    </a:cubicBezTo>
                    <a:cubicBezTo>
                      <a:pt x="0" y="288"/>
                      <a:pt x="0" y="288"/>
                      <a:pt x="0" y="288"/>
                    </a:cubicBezTo>
                    <a:lnTo>
                      <a:pt x="46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3" name="Freeform 9"/>
              <p:cNvSpPr>
                <a:spLocks/>
              </p:cNvSpPr>
              <p:nvPr/>
            </p:nvSpPr>
            <p:spPr bwMode="auto">
              <a:xfrm>
                <a:off x="7866816" y="6429152"/>
                <a:ext cx="131610" cy="183773"/>
              </a:xfrm>
              <a:custGeom>
                <a:avLst/>
                <a:gdLst>
                  <a:gd name="T0" fmla="*/ 72 w 208"/>
                  <a:gd name="T1" fmla="*/ 44 h 288"/>
                  <a:gd name="T2" fmla="*/ 208 w 208"/>
                  <a:gd name="T3" fmla="*/ 44 h 288"/>
                  <a:gd name="T4" fmla="*/ 208 w 208"/>
                  <a:gd name="T5" fmla="*/ 0 h 288"/>
                  <a:gd name="T6" fmla="*/ 72 w 208"/>
                  <a:gd name="T7" fmla="*/ 0 h 288"/>
                  <a:gd name="T8" fmla="*/ 0 w 208"/>
                  <a:gd name="T9" fmla="*/ 72 h 288"/>
                  <a:gd name="T10" fmla="*/ 0 w 208"/>
                  <a:gd name="T11" fmla="*/ 216 h 288"/>
                  <a:gd name="T12" fmla="*/ 72 w 208"/>
                  <a:gd name="T13" fmla="*/ 288 h 288"/>
                  <a:gd name="T14" fmla="*/ 208 w 208"/>
                  <a:gd name="T15" fmla="*/ 288 h 288"/>
                  <a:gd name="T16" fmla="*/ 208 w 208"/>
                  <a:gd name="T17" fmla="*/ 245 h 288"/>
                  <a:gd name="T18" fmla="*/ 72 w 208"/>
                  <a:gd name="T19" fmla="*/ 245 h 288"/>
                  <a:gd name="T20" fmla="*/ 43 w 208"/>
                  <a:gd name="T21" fmla="*/ 216 h 288"/>
                  <a:gd name="T22" fmla="*/ 43 w 208"/>
                  <a:gd name="T23" fmla="*/ 166 h 288"/>
                  <a:gd name="T24" fmla="*/ 180 w 208"/>
                  <a:gd name="T25" fmla="*/ 166 h 288"/>
                  <a:gd name="T26" fmla="*/ 180 w 208"/>
                  <a:gd name="T27" fmla="*/ 123 h 288"/>
                  <a:gd name="T28" fmla="*/ 43 w 208"/>
                  <a:gd name="T29" fmla="*/ 123 h 288"/>
                  <a:gd name="T30" fmla="*/ 43 w 208"/>
                  <a:gd name="T31" fmla="*/ 72 h 288"/>
                  <a:gd name="T32" fmla="*/ 72 w 208"/>
                  <a:gd name="T33" fmla="*/ 44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8" h="288">
                    <a:moveTo>
                      <a:pt x="72" y="44"/>
                    </a:moveTo>
                    <a:cubicBezTo>
                      <a:pt x="208" y="44"/>
                      <a:pt x="208" y="44"/>
                      <a:pt x="208" y="44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32" y="0"/>
                      <a:pt x="0" y="33"/>
                      <a:pt x="0" y="72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56"/>
                      <a:pt x="32" y="288"/>
                      <a:pt x="72" y="288"/>
                    </a:cubicBezTo>
                    <a:cubicBezTo>
                      <a:pt x="208" y="288"/>
                      <a:pt x="208" y="288"/>
                      <a:pt x="208" y="288"/>
                    </a:cubicBezTo>
                    <a:cubicBezTo>
                      <a:pt x="208" y="245"/>
                      <a:pt x="208" y="245"/>
                      <a:pt x="208" y="245"/>
                    </a:cubicBezTo>
                    <a:cubicBezTo>
                      <a:pt x="72" y="245"/>
                      <a:pt x="72" y="245"/>
                      <a:pt x="72" y="245"/>
                    </a:cubicBezTo>
                    <a:cubicBezTo>
                      <a:pt x="56" y="245"/>
                      <a:pt x="43" y="232"/>
                      <a:pt x="43" y="216"/>
                    </a:cubicBezTo>
                    <a:cubicBezTo>
                      <a:pt x="43" y="166"/>
                      <a:pt x="43" y="166"/>
                      <a:pt x="43" y="166"/>
                    </a:cubicBezTo>
                    <a:cubicBezTo>
                      <a:pt x="180" y="166"/>
                      <a:pt x="180" y="166"/>
                      <a:pt x="180" y="166"/>
                    </a:cubicBezTo>
                    <a:cubicBezTo>
                      <a:pt x="180" y="123"/>
                      <a:pt x="180" y="123"/>
                      <a:pt x="180" y="123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72"/>
                      <a:pt x="43" y="72"/>
                      <a:pt x="43" y="72"/>
                    </a:cubicBezTo>
                    <a:cubicBezTo>
                      <a:pt x="43" y="56"/>
                      <a:pt x="56" y="44"/>
                      <a:pt x="72" y="44"/>
                    </a:cubicBez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4" name="Freeform 10"/>
              <p:cNvSpPr>
                <a:spLocks/>
              </p:cNvSpPr>
              <p:nvPr/>
            </p:nvSpPr>
            <p:spPr bwMode="auto">
              <a:xfrm>
                <a:off x="8254958" y="6429152"/>
                <a:ext cx="132947" cy="183773"/>
              </a:xfrm>
              <a:custGeom>
                <a:avLst/>
                <a:gdLst>
                  <a:gd name="T0" fmla="*/ 497 w 497"/>
                  <a:gd name="T1" fmla="*/ 0 h 687"/>
                  <a:gd name="T2" fmla="*/ 0 w 497"/>
                  <a:gd name="T3" fmla="*/ 0 h 687"/>
                  <a:gd name="T4" fmla="*/ 0 w 497"/>
                  <a:gd name="T5" fmla="*/ 105 h 687"/>
                  <a:gd name="T6" fmla="*/ 198 w 497"/>
                  <a:gd name="T7" fmla="*/ 105 h 687"/>
                  <a:gd name="T8" fmla="*/ 198 w 497"/>
                  <a:gd name="T9" fmla="*/ 687 h 687"/>
                  <a:gd name="T10" fmla="*/ 300 w 497"/>
                  <a:gd name="T11" fmla="*/ 687 h 687"/>
                  <a:gd name="T12" fmla="*/ 300 w 497"/>
                  <a:gd name="T13" fmla="*/ 105 h 687"/>
                  <a:gd name="T14" fmla="*/ 497 w 497"/>
                  <a:gd name="T15" fmla="*/ 105 h 687"/>
                  <a:gd name="T16" fmla="*/ 497 w 497"/>
                  <a:gd name="T17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7" h="687">
                    <a:moveTo>
                      <a:pt x="497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198" y="105"/>
                    </a:lnTo>
                    <a:lnTo>
                      <a:pt x="198" y="687"/>
                    </a:lnTo>
                    <a:lnTo>
                      <a:pt x="300" y="687"/>
                    </a:lnTo>
                    <a:lnTo>
                      <a:pt x="300" y="105"/>
                    </a:lnTo>
                    <a:lnTo>
                      <a:pt x="497" y="105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5" name="Freeform 11"/>
              <p:cNvSpPr>
                <a:spLocks/>
              </p:cNvSpPr>
              <p:nvPr/>
            </p:nvSpPr>
            <p:spPr bwMode="auto">
              <a:xfrm>
                <a:off x="8535297" y="6429152"/>
                <a:ext cx="150602" cy="183773"/>
              </a:xfrm>
              <a:custGeom>
                <a:avLst/>
                <a:gdLst>
                  <a:gd name="T0" fmla="*/ 155 w 238"/>
                  <a:gd name="T1" fmla="*/ 288 h 288"/>
                  <a:gd name="T2" fmla="*/ 238 w 238"/>
                  <a:gd name="T3" fmla="*/ 206 h 288"/>
                  <a:gd name="T4" fmla="*/ 155 w 238"/>
                  <a:gd name="T5" fmla="*/ 123 h 288"/>
                  <a:gd name="T6" fmla="*/ 83 w 238"/>
                  <a:gd name="T7" fmla="*/ 123 h 288"/>
                  <a:gd name="T8" fmla="*/ 43 w 238"/>
                  <a:gd name="T9" fmla="*/ 83 h 288"/>
                  <a:gd name="T10" fmla="*/ 83 w 238"/>
                  <a:gd name="T11" fmla="*/ 44 h 288"/>
                  <a:gd name="T12" fmla="*/ 223 w 238"/>
                  <a:gd name="T13" fmla="*/ 44 h 288"/>
                  <a:gd name="T14" fmla="*/ 223 w 238"/>
                  <a:gd name="T15" fmla="*/ 0 h 288"/>
                  <a:gd name="T16" fmla="*/ 83 w 238"/>
                  <a:gd name="T17" fmla="*/ 0 h 288"/>
                  <a:gd name="T18" fmla="*/ 0 w 238"/>
                  <a:gd name="T19" fmla="*/ 83 h 288"/>
                  <a:gd name="T20" fmla="*/ 83 w 238"/>
                  <a:gd name="T21" fmla="*/ 166 h 288"/>
                  <a:gd name="T22" fmla="*/ 155 w 238"/>
                  <a:gd name="T23" fmla="*/ 166 h 288"/>
                  <a:gd name="T24" fmla="*/ 194 w 238"/>
                  <a:gd name="T25" fmla="*/ 206 h 288"/>
                  <a:gd name="T26" fmla="*/ 155 w 238"/>
                  <a:gd name="T27" fmla="*/ 245 h 288"/>
                  <a:gd name="T28" fmla="*/ 14 w 238"/>
                  <a:gd name="T29" fmla="*/ 245 h 288"/>
                  <a:gd name="T30" fmla="*/ 14 w 238"/>
                  <a:gd name="T31" fmla="*/ 288 h 288"/>
                  <a:gd name="T32" fmla="*/ 155 w 238"/>
                  <a:gd name="T33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8" h="288">
                    <a:moveTo>
                      <a:pt x="155" y="288"/>
                    </a:moveTo>
                    <a:cubicBezTo>
                      <a:pt x="201" y="288"/>
                      <a:pt x="238" y="251"/>
                      <a:pt x="238" y="206"/>
                    </a:cubicBezTo>
                    <a:cubicBezTo>
                      <a:pt x="238" y="160"/>
                      <a:pt x="201" y="123"/>
                      <a:pt x="155" y="123"/>
                    </a:cubicBezTo>
                    <a:cubicBezTo>
                      <a:pt x="83" y="123"/>
                      <a:pt x="83" y="123"/>
                      <a:pt x="83" y="123"/>
                    </a:cubicBezTo>
                    <a:cubicBezTo>
                      <a:pt x="61" y="123"/>
                      <a:pt x="43" y="105"/>
                      <a:pt x="43" y="83"/>
                    </a:cubicBezTo>
                    <a:cubicBezTo>
                      <a:pt x="43" y="61"/>
                      <a:pt x="61" y="44"/>
                      <a:pt x="83" y="44"/>
                    </a:cubicBezTo>
                    <a:cubicBezTo>
                      <a:pt x="223" y="44"/>
                      <a:pt x="223" y="44"/>
                      <a:pt x="223" y="44"/>
                    </a:cubicBezTo>
                    <a:cubicBezTo>
                      <a:pt x="223" y="0"/>
                      <a:pt x="223" y="0"/>
                      <a:pt x="22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37" y="0"/>
                      <a:pt x="0" y="37"/>
                      <a:pt x="0" y="83"/>
                    </a:cubicBezTo>
                    <a:cubicBezTo>
                      <a:pt x="0" y="129"/>
                      <a:pt x="37" y="166"/>
                      <a:pt x="83" y="166"/>
                    </a:cubicBezTo>
                    <a:cubicBezTo>
                      <a:pt x="155" y="166"/>
                      <a:pt x="155" y="166"/>
                      <a:pt x="155" y="166"/>
                    </a:cubicBezTo>
                    <a:cubicBezTo>
                      <a:pt x="177" y="166"/>
                      <a:pt x="194" y="184"/>
                      <a:pt x="194" y="206"/>
                    </a:cubicBezTo>
                    <a:cubicBezTo>
                      <a:pt x="194" y="227"/>
                      <a:pt x="177" y="245"/>
                      <a:pt x="155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88"/>
                      <a:pt x="14" y="288"/>
                      <a:pt x="14" y="288"/>
                    </a:cubicBezTo>
                    <a:lnTo>
                      <a:pt x="155" y="28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  <p:sp>
            <p:nvSpPr>
              <p:cNvPr id="26" name="Freeform 12"/>
              <p:cNvSpPr>
                <a:spLocks noEditPoints="1"/>
              </p:cNvSpPr>
              <p:nvPr/>
            </p:nvSpPr>
            <p:spPr bwMode="auto">
              <a:xfrm>
                <a:off x="8685899" y="6415777"/>
                <a:ext cx="25413" cy="13375"/>
              </a:xfrm>
              <a:custGeom>
                <a:avLst/>
                <a:gdLst>
                  <a:gd name="T0" fmla="*/ 24 w 95"/>
                  <a:gd name="T1" fmla="*/ 50 h 50"/>
                  <a:gd name="T2" fmla="*/ 14 w 95"/>
                  <a:gd name="T3" fmla="*/ 50 h 50"/>
                  <a:gd name="T4" fmla="*/ 14 w 95"/>
                  <a:gd name="T5" fmla="*/ 9 h 50"/>
                  <a:gd name="T6" fmla="*/ 0 w 95"/>
                  <a:gd name="T7" fmla="*/ 9 h 50"/>
                  <a:gd name="T8" fmla="*/ 0 w 95"/>
                  <a:gd name="T9" fmla="*/ 0 h 50"/>
                  <a:gd name="T10" fmla="*/ 38 w 95"/>
                  <a:gd name="T11" fmla="*/ 0 h 50"/>
                  <a:gd name="T12" fmla="*/ 38 w 95"/>
                  <a:gd name="T13" fmla="*/ 9 h 50"/>
                  <a:gd name="T14" fmla="*/ 24 w 95"/>
                  <a:gd name="T15" fmla="*/ 9 h 50"/>
                  <a:gd name="T16" fmla="*/ 24 w 95"/>
                  <a:gd name="T17" fmla="*/ 50 h 50"/>
                  <a:gd name="T18" fmla="*/ 69 w 95"/>
                  <a:gd name="T19" fmla="*/ 38 h 50"/>
                  <a:gd name="T20" fmla="*/ 73 w 95"/>
                  <a:gd name="T21" fmla="*/ 28 h 50"/>
                  <a:gd name="T22" fmla="*/ 85 w 95"/>
                  <a:gd name="T23" fmla="*/ 0 h 50"/>
                  <a:gd name="T24" fmla="*/ 95 w 95"/>
                  <a:gd name="T25" fmla="*/ 0 h 50"/>
                  <a:gd name="T26" fmla="*/ 95 w 95"/>
                  <a:gd name="T27" fmla="*/ 50 h 50"/>
                  <a:gd name="T28" fmla="*/ 85 w 95"/>
                  <a:gd name="T29" fmla="*/ 50 h 50"/>
                  <a:gd name="T30" fmla="*/ 85 w 95"/>
                  <a:gd name="T31" fmla="*/ 26 h 50"/>
                  <a:gd name="T32" fmla="*/ 85 w 95"/>
                  <a:gd name="T33" fmla="*/ 16 h 50"/>
                  <a:gd name="T34" fmla="*/ 83 w 95"/>
                  <a:gd name="T35" fmla="*/ 23 h 50"/>
                  <a:gd name="T36" fmla="*/ 73 w 95"/>
                  <a:gd name="T37" fmla="*/ 50 h 50"/>
                  <a:gd name="T38" fmla="*/ 66 w 95"/>
                  <a:gd name="T39" fmla="*/ 50 h 50"/>
                  <a:gd name="T40" fmla="*/ 57 w 95"/>
                  <a:gd name="T41" fmla="*/ 23 h 50"/>
                  <a:gd name="T42" fmla="*/ 54 w 95"/>
                  <a:gd name="T43" fmla="*/ 16 h 50"/>
                  <a:gd name="T44" fmla="*/ 54 w 95"/>
                  <a:gd name="T45" fmla="*/ 26 h 50"/>
                  <a:gd name="T46" fmla="*/ 54 w 95"/>
                  <a:gd name="T47" fmla="*/ 50 h 50"/>
                  <a:gd name="T48" fmla="*/ 45 w 95"/>
                  <a:gd name="T49" fmla="*/ 50 h 50"/>
                  <a:gd name="T50" fmla="*/ 45 w 95"/>
                  <a:gd name="T51" fmla="*/ 0 h 50"/>
                  <a:gd name="T52" fmla="*/ 54 w 95"/>
                  <a:gd name="T53" fmla="*/ 0 h 50"/>
                  <a:gd name="T54" fmla="*/ 66 w 95"/>
                  <a:gd name="T55" fmla="*/ 28 h 50"/>
                  <a:gd name="T56" fmla="*/ 69 w 95"/>
                  <a:gd name="T57" fmla="*/ 3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5" h="50">
                    <a:moveTo>
                      <a:pt x="24" y="50"/>
                    </a:moveTo>
                    <a:lnTo>
                      <a:pt x="14" y="50"/>
                    </a:lnTo>
                    <a:lnTo>
                      <a:pt x="1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9"/>
                    </a:lnTo>
                    <a:lnTo>
                      <a:pt x="24" y="9"/>
                    </a:lnTo>
                    <a:lnTo>
                      <a:pt x="24" y="50"/>
                    </a:lnTo>
                    <a:close/>
                    <a:moveTo>
                      <a:pt x="69" y="38"/>
                    </a:moveTo>
                    <a:lnTo>
                      <a:pt x="73" y="28"/>
                    </a:lnTo>
                    <a:lnTo>
                      <a:pt x="85" y="0"/>
                    </a:lnTo>
                    <a:lnTo>
                      <a:pt x="95" y="0"/>
                    </a:lnTo>
                    <a:lnTo>
                      <a:pt x="95" y="50"/>
                    </a:lnTo>
                    <a:lnTo>
                      <a:pt x="85" y="50"/>
                    </a:lnTo>
                    <a:lnTo>
                      <a:pt x="85" y="26"/>
                    </a:lnTo>
                    <a:lnTo>
                      <a:pt x="85" y="16"/>
                    </a:lnTo>
                    <a:lnTo>
                      <a:pt x="83" y="23"/>
                    </a:lnTo>
                    <a:lnTo>
                      <a:pt x="73" y="50"/>
                    </a:lnTo>
                    <a:lnTo>
                      <a:pt x="66" y="50"/>
                    </a:lnTo>
                    <a:lnTo>
                      <a:pt x="57" y="23"/>
                    </a:lnTo>
                    <a:lnTo>
                      <a:pt x="54" y="16"/>
                    </a:lnTo>
                    <a:lnTo>
                      <a:pt x="54" y="26"/>
                    </a:lnTo>
                    <a:lnTo>
                      <a:pt x="54" y="50"/>
                    </a:lnTo>
                    <a:lnTo>
                      <a:pt x="45" y="50"/>
                    </a:lnTo>
                    <a:lnTo>
                      <a:pt x="45" y="0"/>
                    </a:lnTo>
                    <a:lnTo>
                      <a:pt x="54" y="0"/>
                    </a:lnTo>
                    <a:lnTo>
                      <a:pt x="66" y="28"/>
                    </a:lnTo>
                    <a:lnTo>
                      <a:pt x="69" y="38"/>
                    </a:lnTo>
                    <a:close/>
                  </a:path>
                </a:pathLst>
              </a:custGeom>
              <a:solidFill>
                <a:srgbClr val="B1181E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80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6" name="모서리가 둥근 직사각형 61"/>
          <p:cNvSpPr/>
          <p:nvPr/>
        </p:nvSpPr>
        <p:spPr>
          <a:xfrm rot="16200000">
            <a:off x="427559" y="1595123"/>
            <a:ext cx="136848" cy="3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  <p:sp>
        <p:nvSpPr>
          <p:cNvPr id="27" name="텍스트 개체 틀 7"/>
          <p:cNvSpPr>
            <a:spLocks noGrp="1"/>
          </p:cNvSpPr>
          <p:nvPr>
            <p:ph type="body" sz="quarter" idx="18" hasCustomPrompt="1"/>
          </p:nvPr>
        </p:nvSpPr>
        <p:spPr>
          <a:xfrm>
            <a:off x="560512" y="1527557"/>
            <a:ext cx="8856538" cy="193899"/>
          </a:xfrm>
        </p:spPr>
        <p:txBody>
          <a:bodyPr>
            <a:spAutoFit/>
          </a:bodyPr>
          <a:lstStyle>
            <a:lvl1pPr>
              <a:defRPr sz="1400" b="1">
                <a:latin typeface="+mn-lt"/>
                <a:ea typeface="+mn-ea"/>
              </a:defRPr>
            </a:lvl1pPr>
          </a:lstStyle>
          <a:p>
            <a:pPr lvl="0"/>
            <a:r>
              <a:rPr lang="ko-KR" altLang="en-US" dirty="0" smtClean="0"/>
              <a:t>소제목 편집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14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9410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1" y="930957"/>
            <a:ext cx="3162725" cy="221599"/>
          </a:xfrm>
        </p:spPr>
        <p:txBody>
          <a:bodyPr/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  <p:sp>
        <p:nvSpPr>
          <p:cNvPr id="10" name="Content Placeholder 9"/>
          <p:cNvSpPr>
            <a:spLocks noGrp="1"/>
          </p:cNvSpPr>
          <p:nvPr userDrawn="1">
            <p:ph sz="quarter" idx="12" hasCustomPrompt="1"/>
          </p:nvPr>
        </p:nvSpPr>
        <p:spPr>
          <a:xfrm>
            <a:off x="495300" y="1229140"/>
            <a:ext cx="8922196" cy="664797"/>
          </a:xfrm>
        </p:spPr>
        <p:txBody>
          <a:bodyPr/>
          <a:lstStyle/>
          <a:p>
            <a:pPr lvl="0"/>
            <a:r>
              <a:rPr lang="ko-KR" altLang="en-US" dirty="0" smtClean="0"/>
              <a:t>헤드라인 내용을 편집합니다</a:t>
            </a:r>
            <a:r>
              <a:rPr lang="en-US" altLang="ko-KR" dirty="0" smtClean="0"/>
              <a:t>. (</a:t>
            </a:r>
            <a:r>
              <a:rPr lang="ko-KR" altLang="en-US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585786" y="170604"/>
            <a:ext cx="1742465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61274" y="484215"/>
            <a:ext cx="1777731" cy="249299"/>
          </a:xfrm>
        </p:spPr>
        <p:txBody>
          <a:bodyPr wrap="none">
            <a:spAutoFit/>
          </a:bodyPr>
          <a:lstStyle>
            <a:lvl1pPr algn="r">
              <a:defRPr sz="1800" spc="650" baseline="0">
                <a:solidFill>
                  <a:schemeClr val="bg1">
                    <a:lumMod val="65000"/>
                  </a:schemeClr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defRPr>
            </a:lvl1pPr>
          </a:lstStyle>
          <a:p>
            <a:pPr lvl="0"/>
            <a:r>
              <a:rPr lang="ko-KR" altLang="en-US" smtClean="0"/>
              <a:t>제목텍스트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9285386" y="128563"/>
            <a:ext cx="306000" cy="3024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>
            <a:lvl1pPr algn="ctr">
              <a:defRPr sz="1800" b="1" spc="-150" baseline="0">
                <a:solidFill>
                  <a:schemeClr val="bg1"/>
                </a:solidFill>
                <a:latin typeface="PMingLiU-ExtB" panose="02020500000000000000" pitchFamily="18" charset="-120"/>
              </a:defRPr>
            </a:lvl1pPr>
          </a:lstStyle>
          <a:p>
            <a:pPr lvl="0"/>
            <a:r>
              <a:rPr lang="en-US" altLang="ko-KR" dirty="0" smtClean="0"/>
              <a:t>##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159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4648269" y="6425184"/>
            <a:ext cx="330200" cy="1828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1960183-D323-4677-9D78-78D1D39B0029}" type="slidenum">
              <a:rPr lang="en-US" altLang="ko-KR" smtClean="0"/>
              <a:pPr/>
              <a:t>‹#›</a:t>
            </a:fld>
            <a:endParaRPr lang="en-US" altLang="ko-KR"/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495301" y="930957"/>
            <a:ext cx="3162725" cy="221599"/>
          </a:xfrm>
          <a:prstGeom prst="rect">
            <a:avLst/>
          </a:prstGeom>
        </p:spPr>
        <p:txBody>
          <a:bodyPr vert="horz" wrap="none" lIns="0" tIns="0" rIns="0" bIns="0" rtlCol="0" anchor="b">
            <a:spAutoFit/>
          </a:bodyPr>
          <a:lstStyle/>
          <a:p>
            <a:r>
              <a:rPr lang="ko-KR" altLang="en-US" dirty="0" smtClean="0"/>
              <a:t>마스터 제목 편집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16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95300" y="1229140"/>
            <a:ext cx="8922196" cy="664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ko-KR" altLang="en-US" dirty="0" smtClean="0"/>
              <a:t>헤드라인 내용을 편집합니다</a:t>
            </a:r>
            <a:r>
              <a:rPr lang="en-US" altLang="ko-KR" dirty="0" smtClean="0"/>
              <a:t>. (</a:t>
            </a:r>
            <a:r>
              <a:rPr lang="ko-KR" altLang="en-US" dirty="0" err="1" smtClean="0"/>
              <a:t>맑은고딕</a:t>
            </a:r>
            <a:r>
              <a:rPr lang="en-US" altLang="ko-KR" dirty="0" smtClean="0"/>
              <a:t>, 12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)</a:t>
            </a:r>
            <a:endParaRPr lang="ko-KR" altLang="en-US" dirty="0" smtClean="0"/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495300" y="6415776"/>
            <a:ext cx="1104104" cy="201695"/>
            <a:chOff x="7692139" y="6415777"/>
            <a:chExt cx="1019173" cy="201695"/>
          </a:xfrm>
        </p:grpSpPr>
        <p:sp>
          <p:nvSpPr>
            <p:cNvPr id="61" name="Freeform 5"/>
            <p:cNvSpPr>
              <a:spLocks/>
            </p:cNvSpPr>
            <p:nvPr/>
          </p:nvSpPr>
          <p:spPr bwMode="auto">
            <a:xfrm>
              <a:off x="8027048" y="6429152"/>
              <a:ext cx="157022" cy="188320"/>
            </a:xfrm>
            <a:custGeom>
              <a:avLst/>
              <a:gdLst>
                <a:gd name="T0" fmla="*/ 43 w 248"/>
                <a:gd name="T1" fmla="*/ 65 h 295"/>
                <a:gd name="T2" fmla="*/ 64 w 248"/>
                <a:gd name="T3" fmla="*/ 44 h 295"/>
                <a:gd name="T4" fmla="*/ 158 w 248"/>
                <a:gd name="T5" fmla="*/ 44 h 295"/>
                <a:gd name="T6" fmla="*/ 192 w 248"/>
                <a:gd name="T7" fmla="*/ 67 h 295"/>
                <a:gd name="T8" fmla="*/ 171 w 248"/>
                <a:gd name="T9" fmla="*/ 113 h 295"/>
                <a:gd name="T10" fmla="*/ 98 w 248"/>
                <a:gd name="T11" fmla="*/ 140 h 295"/>
                <a:gd name="T12" fmla="*/ 67 w 248"/>
                <a:gd name="T13" fmla="*/ 204 h 295"/>
                <a:gd name="T14" fmla="*/ 94 w 248"/>
                <a:gd name="T15" fmla="*/ 234 h 295"/>
                <a:gd name="T16" fmla="*/ 230 w 248"/>
                <a:gd name="T17" fmla="*/ 295 h 295"/>
                <a:gd name="T18" fmla="*/ 230 w 248"/>
                <a:gd name="T19" fmla="*/ 248 h 295"/>
                <a:gd name="T20" fmla="*/ 111 w 248"/>
                <a:gd name="T21" fmla="*/ 195 h 295"/>
                <a:gd name="T22" fmla="*/ 107 w 248"/>
                <a:gd name="T23" fmla="*/ 190 h 295"/>
                <a:gd name="T24" fmla="*/ 112 w 248"/>
                <a:gd name="T25" fmla="*/ 179 h 295"/>
                <a:gd name="T26" fmla="*/ 186 w 248"/>
                <a:gd name="T27" fmla="*/ 154 h 295"/>
                <a:gd name="T28" fmla="*/ 232 w 248"/>
                <a:gd name="T29" fmla="*/ 51 h 295"/>
                <a:gd name="T30" fmla="*/ 158 w 248"/>
                <a:gd name="T31" fmla="*/ 0 h 295"/>
                <a:gd name="T32" fmla="*/ 64 w 248"/>
                <a:gd name="T33" fmla="*/ 0 h 295"/>
                <a:gd name="T34" fmla="*/ 0 w 248"/>
                <a:gd name="T35" fmla="*/ 65 h 295"/>
                <a:gd name="T36" fmla="*/ 0 w 248"/>
                <a:gd name="T37" fmla="*/ 288 h 295"/>
                <a:gd name="T38" fmla="*/ 43 w 248"/>
                <a:gd name="T39" fmla="*/ 288 h 295"/>
                <a:gd name="T40" fmla="*/ 43 w 248"/>
                <a:gd name="T41" fmla="*/ 6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8" h="295">
                  <a:moveTo>
                    <a:pt x="43" y="65"/>
                  </a:moveTo>
                  <a:cubicBezTo>
                    <a:pt x="43" y="53"/>
                    <a:pt x="52" y="44"/>
                    <a:pt x="64" y="44"/>
                  </a:cubicBezTo>
                  <a:cubicBezTo>
                    <a:pt x="158" y="44"/>
                    <a:pt x="158" y="44"/>
                    <a:pt x="158" y="44"/>
                  </a:cubicBezTo>
                  <a:cubicBezTo>
                    <a:pt x="172" y="44"/>
                    <a:pt x="186" y="52"/>
                    <a:pt x="192" y="67"/>
                  </a:cubicBezTo>
                  <a:cubicBezTo>
                    <a:pt x="199" y="85"/>
                    <a:pt x="189" y="106"/>
                    <a:pt x="171" y="113"/>
                  </a:cubicBezTo>
                  <a:cubicBezTo>
                    <a:pt x="98" y="140"/>
                    <a:pt x="98" y="140"/>
                    <a:pt x="98" y="140"/>
                  </a:cubicBezTo>
                  <a:cubicBezTo>
                    <a:pt x="72" y="149"/>
                    <a:pt x="58" y="178"/>
                    <a:pt x="67" y="204"/>
                  </a:cubicBezTo>
                  <a:cubicBezTo>
                    <a:pt x="72" y="218"/>
                    <a:pt x="82" y="228"/>
                    <a:pt x="94" y="234"/>
                  </a:cubicBezTo>
                  <a:cubicBezTo>
                    <a:pt x="230" y="295"/>
                    <a:pt x="230" y="295"/>
                    <a:pt x="230" y="295"/>
                  </a:cubicBezTo>
                  <a:cubicBezTo>
                    <a:pt x="230" y="248"/>
                    <a:pt x="230" y="248"/>
                    <a:pt x="230" y="248"/>
                  </a:cubicBezTo>
                  <a:cubicBezTo>
                    <a:pt x="111" y="195"/>
                    <a:pt x="111" y="195"/>
                    <a:pt x="111" y="195"/>
                  </a:cubicBezTo>
                  <a:cubicBezTo>
                    <a:pt x="109" y="195"/>
                    <a:pt x="107" y="193"/>
                    <a:pt x="107" y="190"/>
                  </a:cubicBezTo>
                  <a:cubicBezTo>
                    <a:pt x="105" y="186"/>
                    <a:pt x="107" y="181"/>
                    <a:pt x="112" y="179"/>
                  </a:cubicBezTo>
                  <a:cubicBezTo>
                    <a:pt x="186" y="154"/>
                    <a:pt x="186" y="154"/>
                    <a:pt x="186" y="154"/>
                  </a:cubicBezTo>
                  <a:cubicBezTo>
                    <a:pt x="227" y="138"/>
                    <a:pt x="248" y="92"/>
                    <a:pt x="232" y="51"/>
                  </a:cubicBezTo>
                  <a:cubicBezTo>
                    <a:pt x="220" y="20"/>
                    <a:pt x="190" y="0"/>
                    <a:pt x="15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29" y="0"/>
                    <a:pt x="0" y="29"/>
                    <a:pt x="0" y="65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43" y="288"/>
                    <a:pt x="43" y="288"/>
                    <a:pt x="43" y="288"/>
                  </a:cubicBezTo>
                  <a:lnTo>
                    <a:pt x="43" y="65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/>
            </a:p>
          </p:txBody>
        </p:sp>
        <p:sp>
          <p:nvSpPr>
            <p:cNvPr id="62" name="Rectangle 6"/>
            <p:cNvSpPr>
              <a:spLocks noChangeArrowheads="1"/>
            </p:cNvSpPr>
            <p:nvPr/>
          </p:nvSpPr>
          <p:spPr bwMode="auto">
            <a:xfrm>
              <a:off x="8204935" y="6429152"/>
              <a:ext cx="27018" cy="183773"/>
            </a:xfrm>
            <a:prstGeom prst="rect">
              <a:avLst/>
            </a:pr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7692139" y="6429152"/>
              <a:ext cx="163977" cy="183773"/>
            </a:xfrm>
            <a:custGeom>
              <a:avLst/>
              <a:gdLst>
                <a:gd name="T0" fmla="*/ 214 w 259"/>
                <a:gd name="T1" fmla="*/ 0 h 288"/>
                <a:gd name="T2" fmla="*/ 137 w 259"/>
                <a:gd name="T3" fmla="*/ 240 h 288"/>
                <a:gd name="T4" fmla="*/ 130 w 259"/>
                <a:gd name="T5" fmla="*/ 245 h 288"/>
                <a:gd name="T6" fmla="*/ 123 w 259"/>
                <a:gd name="T7" fmla="*/ 240 h 288"/>
                <a:gd name="T8" fmla="*/ 45 w 259"/>
                <a:gd name="T9" fmla="*/ 0 h 288"/>
                <a:gd name="T10" fmla="*/ 0 w 259"/>
                <a:gd name="T11" fmla="*/ 0 h 288"/>
                <a:gd name="T12" fmla="*/ 82 w 259"/>
                <a:gd name="T13" fmla="*/ 254 h 288"/>
                <a:gd name="T14" fmla="*/ 130 w 259"/>
                <a:gd name="T15" fmla="*/ 288 h 288"/>
                <a:gd name="T16" fmla="*/ 178 w 259"/>
                <a:gd name="T17" fmla="*/ 254 h 288"/>
                <a:gd name="T18" fmla="*/ 259 w 259"/>
                <a:gd name="T19" fmla="*/ 0 h 288"/>
                <a:gd name="T20" fmla="*/ 214 w 259"/>
                <a:gd name="T2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214" y="0"/>
                  </a:moveTo>
                  <a:cubicBezTo>
                    <a:pt x="137" y="240"/>
                    <a:pt x="137" y="240"/>
                    <a:pt x="137" y="240"/>
                  </a:cubicBezTo>
                  <a:cubicBezTo>
                    <a:pt x="136" y="243"/>
                    <a:pt x="133" y="245"/>
                    <a:pt x="130" y="245"/>
                  </a:cubicBezTo>
                  <a:cubicBezTo>
                    <a:pt x="127" y="245"/>
                    <a:pt x="124" y="243"/>
                    <a:pt x="123" y="2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9" y="275"/>
                    <a:pt x="108" y="288"/>
                    <a:pt x="130" y="288"/>
                  </a:cubicBezTo>
                  <a:cubicBezTo>
                    <a:pt x="151" y="288"/>
                    <a:pt x="171" y="275"/>
                    <a:pt x="178" y="254"/>
                  </a:cubicBezTo>
                  <a:cubicBezTo>
                    <a:pt x="259" y="0"/>
                    <a:pt x="259" y="0"/>
                    <a:pt x="259" y="0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8367575" y="6429152"/>
              <a:ext cx="163977" cy="183773"/>
            </a:xfrm>
            <a:custGeom>
              <a:avLst/>
              <a:gdLst>
                <a:gd name="T0" fmla="*/ 46 w 259"/>
                <a:gd name="T1" fmla="*/ 288 h 288"/>
                <a:gd name="T2" fmla="*/ 123 w 259"/>
                <a:gd name="T3" fmla="*/ 49 h 288"/>
                <a:gd name="T4" fmla="*/ 130 w 259"/>
                <a:gd name="T5" fmla="*/ 44 h 288"/>
                <a:gd name="T6" fmla="*/ 137 w 259"/>
                <a:gd name="T7" fmla="*/ 49 h 288"/>
                <a:gd name="T8" fmla="*/ 214 w 259"/>
                <a:gd name="T9" fmla="*/ 288 h 288"/>
                <a:gd name="T10" fmla="*/ 259 w 259"/>
                <a:gd name="T11" fmla="*/ 288 h 288"/>
                <a:gd name="T12" fmla="*/ 178 w 259"/>
                <a:gd name="T13" fmla="*/ 35 h 288"/>
                <a:gd name="T14" fmla="*/ 130 w 259"/>
                <a:gd name="T15" fmla="*/ 0 h 288"/>
                <a:gd name="T16" fmla="*/ 82 w 259"/>
                <a:gd name="T17" fmla="*/ 35 h 288"/>
                <a:gd name="T18" fmla="*/ 0 w 259"/>
                <a:gd name="T19" fmla="*/ 288 h 288"/>
                <a:gd name="T20" fmla="*/ 46 w 259"/>
                <a:gd name="T2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46" y="288"/>
                  </a:moveTo>
                  <a:cubicBezTo>
                    <a:pt x="123" y="49"/>
                    <a:pt x="123" y="49"/>
                    <a:pt x="123" y="49"/>
                  </a:cubicBezTo>
                  <a:cubicBezTo>
                    <a:pt x="124" y="46"/>
                    <a:pt x="127" y="44"/>
                    <a:pt x="130" y="44"/>
                  </a:cubicBezTo>
                  <a:cubicBezTo>
                    <a:pt x="133" y="44"/>
                    <a:pt x="136" y="45"/>
                    <a:pt x="137" y="49"/>
                  </a:cubicBezTo>
                  <a:cubicBezTo>
                    <a:pt x="214" y="288"/>
                    <a:pt x="214" y="288"/>
                    <a:pt x="214" y="288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178" y="35"/>
                    <a:pt x="178" y="35"/>
                    <a:pt x="178" y="35"/>
                  </a:cubicBezTo>
                  <a:cubicBezTo>
                    <a:pt x="171" y="14"/>
                    <a:pt x="151" y="0"/>
                    <a:pt x="130" y="0"/>
                  </a:cubicBezTo>
                  <a:cubicBezTo>
                    <a:pt x="108" y="0"/>
                    <a:pt x="89" y="14"/>
                    <a:pt x="82" y="35"/>
                  </a:cubicBezTo>
                  <a:cubicBezTo>
                    <a:pt x="0" y="288"/>
                    <a:pt x="0" y="288"/>
                    <a:pt x="0" y="288"/>
                  </a:cubicBezTo>
                  <a:lnTo>
                    <a:pt x="46" y="28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7866816" y="6429152"/>
              <a:ext cx="131610" cy="183773"/>
            </a:xfrm>
            <a:custGeom>
              <a:avLst/>
              <a:gdLst>
                <a:gd name="T0" fmla="*/ 72 w 208"/>
                <a:gd name="T1" fmla="*/ 44 h 288"/>
                <a:gd name="T2" fmla="*/ 208 w 208"/>
                <a:gd name="T3" fmla="*/ 44 h 288"/>
                <a:gd name="T4" fmla="*/ 208 w 208"/>
                <a:gd name="T5" fmla="*/ 0 h 288"/>
                <a:gd name="T6" fmla="*/ 72 w 208"/>
                <a:gd name="T7" fmla="*/ 0 h 288"/>
                <a:gd name="T8" fmla="*/ 0 w 208"/>
                <a:gd name="T9" fmla="*/ 72 h 288"/>
                <a:gd name="T10" fmla="*/ 0 w 208"/>
                <a:gd name="T11" fmla="*/ 216 h 288"/>
                <a:gd name="T12" fmla="*/ 72 w 208"/>
                <a:gd name="T13" fmla="*/ 288 h 288"/>
                <a:gd name="T14" fmla="*/ 208 w 208"/>
                <a:gd name="T15" fmla="*/ 288 h 288"/>
                <a:gd name="T16" fmla="*/ 208 w 208"/>
                <a:gd name="T17" fmla="*/ 245 h 288"/>
                <a:gd name="T18" fmla="*/ 72 w 208"/>
                <a:gd name="T19" fmla="*/ 245 h 288"/>
                <a:gd name="T20" fmla="*/ 43 w 208"/>
                <a:gd name="T21" fmla="*/ 216 h 288"/>
                <a:gd name="T22" fmla="*/ 43 w 208"/>
                <a:gd name="T23" fmla="*/ 166 h 288"/>
                <a:gd name="T24" fmla="*/ 180 w 208"/>
                <a:gd name="T25" fmla="*/ 166 h 288"/>
                <a:gd name="T26" fmla="*/ 180 w 208"/>
                <a:gd name="T27" fmla="*/ 123 h 288"/>
                <a:gd name="T28" fmla="*/ 43 w 208"/>
                <a:gd name="T29" fmla="*/ 123 h 288"/>
                <a:gd name="T30" fmla="*/ 43 w 208"/>
                <a:gd name="T31" fmla="*/ 72 h 288"/>
                <a:gd name="T32" fmla="*/ 72 w 208"/>
                <a:gd name="T33" fmla="*/ 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8" h="288">
                  <a:moveTo>
                    <a:pt x="72" y="44"/>
                  </a:moveTo>
                  <a:cubicBezTo>
                    <a:pt x="208" y="44"/>
                    <a:pt x="208" y="44"/>
                    <a:pt x="208" y="4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32" y="0"/>
                    <a:pt x="0" y="33"/>
                    <a:pt x="0" y="72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56"/>
                    <a:pt x="32" y="288"/>
                    <a:pt x="72" y="288"/>
                  </a:cubicBezTo>
                  <a:cubicBezTo>
                    <a:pt x="208" y="288"/>
                    <a:pt x="208" y="288"/>
                    <a:pt x="208" y="288"/>
                  </a:cubicBezTo>
                  <a:cubicBezTo>
                    <a:pt x="208" y="245"/>
                    <a:pt x="208" y="245"/>
                    <a:pt x="208" y="245"/>
                  </a:cubicBezTo>
                  <a:cubicBezTo>
                    <a:pt x="72" y="245"/>
                    <a:pt x="72" y="245"/>
                    <a:pt x="72" y="245"/>
                  </a:cubicBezTo>
                  <a:cubicBezTo>
                    <a:pt x="56" y="245"/>
                    <a:pt x="43" y="232"/>
                    <a:pt x="43" y="216"/>
                  </a:cubicBezTo>
                  <a:cubicBezTo>
                    <a:pt x="43" y="166"/>
                    <a:pt x="43" y="166"/>
                    <a:pt x="43" y="166"/>
                  </a:cubicBezTo>
                  <a:cubicBezTo>
                    <a:pt x="180" y="166"/>
                    <a:pt x="180" y="166"/>
                    <a:pt x="180" y="166"/>
                  </a:cubicBezTo>
                  <a:cubicBezTo>
                    <a:pt x="180" y="123"/>
                    <a:pt x="180" y="123"/>
                    <a:pt x="180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56"/>
                    <a:pt x="56" y="44"/>
                    <a:pt x="72" y="44"/>
                  </a:cubicBez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8254958" y="6429152"/>
              <a:ext cx="132947" cy="183773"/>
            </a:xfrm>
            <a:custGeom>
              <a:avLst/>
              <a:gdLst>
                <a:gd name="T0" fmla="*/ 497 w 497"/>
                <a:gd name="T1" fmla="*/ 0 h 687"/>
                <a:gd name="T2" fmla="*/ 0 w 497"/>
                <a:gd name="T3" fmla="*/ 0 h 687"/>
                <a:gd name="T4" fmla="*/ 0 w 497"/>
                <a:gd name="T5" fmla="*/ 105 h 687"/>
                <a:gd name="T6" fmla="*/ 198 w 497"/>
                <a:gd name="T7" fmla="*/ 105 h 687"/>
                <a:gd name="T8" fmla="*/ 198 w 497"/>
                <a:gd name="T9" fmla="*/ 687 h 687"/>
                <a:gd name="T10" fmla="*/ 300 w 497"/>
                <a:gd name="T11" fmla="*/ 687 h 687"/>
                <a:gd name="T12" fmla="*/ 300 w 497"/>
                <a:gd name="T13" fmla="*/ 105 h 687"/>
                <a:gd name="T14" fmla="*/ 497 w 497"/>
                <a:gd name="T15" fmla="*/ 105 h 687"/>
                <a:gd name="T16" fmla="*/ 497 w 497"/>
                <a:gd name="T17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7" h="687">
                  <a:moveTo>
                    <a:pt x="497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198" y="105"/>
                  </a:lnTo>
                  <a:lnTo>
                    <a:pt x="198" y="687"/>
                  </a:lnTo>
                  <a:lnTo>
                    <a:pt x="300" y="687"/>
                  </a:lnTo>
                  <a:lnTo>
                    <a:pt x="300" y="105"/>
                  </a:lnTo>
                  <a:lnTo>
                    <a:pt x="497" y="105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8535297" y="6429152"/>
              <a:ext cx="150602" cy="183773"/>
            </a:xfrm>
            <a:custGeom>
              <a:avLst/>
              <a:gdLst>
                <a:gd name="T0" fmla="*/ 155 w 238"/>
                <a:gd name="T1" fmla="*/ 288 h 288"/>
                <a:gd name="T2" fmla="*/ 238 w 238"/>
                <a:gd name="T3" fmla="*/ 206 h 288"/>
                <a:gd name="T4" fmla="*/ 155 w 238"/>
                <a:gd name="T5" fmla="*/ 123 h 288"/>
                <a:gd name="T6" fmla="*/ 83 w 238"/>
                <a:gd name="T7" fmla="*/ 123 h 288"/>
                <a:gd name="T8" fmla="*/ 43 w 238"/>
                <a:gd name="T9" fmla="*/ 83 h 288"/>
                <a:gd name="T10" fmla="*/ 83 w 238"/>
                <a:gd name="T11" fmla="*/ 44 h 288"/>
                <a:gd name="T12" fmla="*/ 223 w 238"/>
                <a:gd name="T13" fmla="*/ 44 h 288"/>
                <a:gd name="T14" fmla="*/ 223 w 238"/>
                <a:gd name="T15" fmla="*/ 0 h 288"/>
                <a:gd name="T16" fmla="*/ 83 w 238"/>
                <a:gd name="T17" fmla="*/ 0 h 288"/>
                <a:gd name="T18" fmla="*/ 0 w 238"/>
                <a:gd name="T19" fmla="*/ 83 h 288"/>
                <a:gd name="T20" fmla="*/ 83 w 238"/>
                <a:gd name="T21" fmla="*/ 166 h 288"/>
                <a:gd name="T22" fmla="*/ 155 w 238"/>
                <a:gd name="T23" fmla="*/ 166 h 288"/>
                <a:gd name="T24" fmla="*/ 194 w 238"/>
                <a:gd name="T25" fmla="*/ 206 h 288"/>
                <a:gd name="T26" fmla="*/ 155 w 238"/>
                <a:gd name="T27" fmla="*/ 245 h 288"/>
                <a:gd name="T28" fmla="*/ 14 w 238"/>
                <a:gd name="T29" fmla="*/ 245 h 288"/>
                <a:gd name="T30" fmla="*/ 14 w 238"/>
                <a:gd name="T31" fmla="*/ 288 h 288"/>
                <a:gd name="T32" fmla="*/ 155 w 238"/>
                <a:gd name="T3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8" h="288">
                  <a:moveTo>
                    <a:pt x="155" y="288"/>
                  </a:moveTo>
                  <a:cubicBezTo>
                    <a:pt x="201" y="288"/>
                    <a:pt x="238" y="251"/>
                    <a:pt x="238" y="206"/>
                  </a:cubicBezTo>
                  <a:cubicBezTo>
                    <a:pt x="238" y="160"/>
                    <a:pt x="201" y="123"/>
                    <a:pt x="155" y="123"/>
                  </a:cubicBezTo>
                  <a:cubicBezTo>
                    <a:pt x="83" y="123"/>
                    <a:pt x="83" y="123"/>
                    <a:pt x="83" y="123"/>
                  </a:cubicBezTo>
                  <a:cubicBezTo>
                    <a:pt x="61" y="123"/>
                    <a:pt x="43" y="105"/>
                    <a:pt x="43" y="83"/>
                  </a:cubicBezTo>
                  <a:cubicBezTo>
                    <a:pt x="43" y="61"/>
                    <a:pt x="61" y="44"/>
                    <a:pt x="83" y="44"/>
                  </a:cubicBezTo>
                  <a:cubicBezTo>
                    <a:pt x="223" y="44"/>
                    <a:pt x="223" y="44"/>
                    <a:pt x="223" y="44"/>
                  </a:cubicBezTo>
                  <a:cubicBezTo>
                    <a:pt x="223" y="0"/>
                    <a:pt x="223" y="0"/>
                    <a:pt x="22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55" y="166"/>
                    <a:pt x="155" y="166"/>
                    <a:pt x="155" y="166"/>
                  </a:cubicBezTo>
                  <a:cubicBezTo>
                    <a:pt x="177" y="166"/>
                    <a:pt x="194" y="184"/>
                    <a:pt x="194" y="206"/>
                  </a:cubicBezTo>
                  <a:cubicBezTo>
                    <a:pt x="194" y="227"/>
                    <a:pt x="177" y="245"/>
                    <a:pt x="155" y="245"/>
                  </a:cubicBezTo>
                  <a:cubicBezTo>
                    <a:pt x="14" y="245"/>
                    <a:pt x="14" y="245"/>
                    <a:pt x="14" y="245"/>
                  </a:cubicBezTo>
                  <a:cubicBezTo>
                    <a:pt x="14" y="288"/>
                    <a:pt x="14" y="288"/>
                    <a:pt x="14" y="288"/>
                  </a:cubicBezTo>
                  <a:lnTo>
                    <a:pt x="155" y="28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/>
            </a:p>
          </p:txBody>
        </p:sp>
        <p:sp>
          <p:nvSpPr>
            <p:cNvPr id="68" name="Freeform 12"/>
            <p:cNvSpPr>
              <a:spLocks noEditPoints="1"/>
            </p:cNvSpPr>
            <p:nvPr/>
          </p:nvSpPr>
          <p:spPr bwMode="auto">
            <a:xfrm>
              <a:off x="8685899" y="6415777"/>
              <a:ext cx="25413" cy="13375"/>
            </a:xfrm>
            <a:custGeom>
              <a:avLst/>
              <a:gdLst>
                <a:gd name="T0" fmla="*/ 24 w 95"/>
                <a:gd name="T1" fmla="*/ 50 h 50"/>
                <a:gd name="T2" fmla="*/ 14 w 95"/>
                <a:gd name="T3" fmla="*/ 50 h 50"/>
                <a:gd name="T4" fmla="*/ 14 w 95"/>
                <a:gd name="T5" fmla="*/ 9 h 50"/>
                <a:gd name="T6" fmla="*/ 0 w 95"/>
                <a:gd name="T7" fmla="*/ 9 h 50"/>
                <a:gd name="T8" fmla="*/ 0 w 95"/>
                <a:gd name="T9" fmla="*/ 0 h 50"/>
                <a:gd name="T10" fmla="*/ 38 w 95"/>
                <a:gd name="T11" fmla="*/ 0 h 50"/>
                <a:gd name="T12" fmla="*/ 38 w 95"/>
                <a:gd name="T13" fmla="*/ 9 h 50"/>
                <a:gd name="T14" fmla="*/ 24 w 95"/>
                <a:gd name="T15" fmla="*/ 9 h 50"/>
                <a:gd name="T16" fmla="*/ 24 w 95"/>
                <a:gd name="T17" fmla="*/ 50 h 50"/>
                <a:gd name="T18" fmla="*/ 69 w 95"/>
                <a:gd name="T19" fmla="*/ 38 h 50"/>
                <a:gd name="T20" fmla="*/ 73 w 95"/>
                <a:gd name="T21" fmla="*/ 28 h 50"/>
                <a:gd name="T22" fmla="*/ 85 w 95"/>
                <a:gd name="T23" fmla="*/ 0 h 50"/>
                <a:gd name="T24" fmla="*/ 95 w 95"/>
                <a:gd name="T25" fmla="*/ 0 h 50"/>
                <a:gd name="T26" fmla="*/ 95 w 95"/>
                <a:gd name="T27" fmla="*/ 50 h 50"/>
                <a:gd name="T28" fmla="*/ 85 w 95"/>
                <a:gd name="T29" fmla="*/ 50 h 50"/>
                <a:gd name="T30" fmla="*/ 85 w 95"/>
                <a:gd name="T31" fmla="*/ 26 h 50"/>
                <a:gd name="T32" fmla="*/ 85 w 95"/>
                <a:gd name="T33" fmla="*/ 16 h 50"/>
                <a:gd name="T34" fmla="*/ 83 w 95"/>
                <a:gd name="T35" fmla="*/ 23 h 50"/>
                <a:gd name="T36" fmla="*/ 73 w 95"/>
                <a:gd name="T37" fmla="*/ 50 h 50"/>
                <a:gd name="T38" fmla="*/ 66 w 95"/>
                <a:gd name="T39" fmla="*/ 50 h 50"/>
                <a:gd name="T40" fmla="*/ 57 w 95"/>
                <a:gd name="T41" fmla="*/ 23 h 50"/>
                <a:gd name="T42" fmla="*/ 54 w 95"/>
                <a:gd name="T43" fmla="*/ 16 h 50"/>
                <a:gd name="T44" fmla="*/ 54 w 95"/>
                <a:gd name="T45" fmla="*/ 26 h 50"/>
                <a:gd name="T46" fmla="*/ 54 w 95"/>
                <a:gd name="T47" fmla="*/ 50 h 50"/>
                <a:gd name="T48" fmla="*/ 45 w 95"/>
                <a:gd name="T49" fmla="*/ 50 h 50"/>
                <a:gd name="T50" fmla="*/ 45 w 95"/>
                <a:gd name="T51" fmla="*/ 0 h 50"/>
                <a:gd name="T52" fmla="*/ 54 w 95"/>
                <a:gd name="T53" fmla="*/ 0 h 50"/>
                <a:gd name="T54" fmla="*/ 66 w 95"/>
                <a:gd name="T55" fmla="*/ 28 h 50"/>
                <a:gd name="T56" fmla="*/ 69 w 95"/>
                <a:gd name="T5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5" h="50">
                  <a:moveTo>
                    <a:pt x="24" y="50"/>
                  </a:moveTo>
                  <a:lnTo>
                    <a:pt x="14" y="50"/>
                  </a:lnTo>
                  <a:lnTo>
                    <a:pt x="14" y="9"/>
                  </a:lnTo>
                  <a:lnTo>
                    <a:pt x="0" y="9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9"/>
                  </a:lnTo>
                  <a:lnTo>
                    <a:pt x="24" y="9"/>
                  </a:lnTo>
                  <a:lnTo>
                    <a:pt x="24" y="50"/>
                  </a:lnTo>
                  <a:close/>
                  <a:moveTo>
                    <a:pt x="69" y="38"/>
                  </a:moveTo>
                  <a:lnTo>
                    <a:pt x="73" y="28"/>
                  </a:lnTo>
                  <a:lnTo>
                    <a:pt x="85" y="0"/>
                  </a:lnTo>
                  <a:lnTo>
                    <a:pt x="95" y="0"/>
                  </a:lnTo>
                  <a:lnTo>
                    <a:pt x="95" y="50"/>
                  </a:lnTo>
                  <a:lnTo>
                    <a:pt x="85" y="50"/>
                  </a:lnTo>
                  <a:lnTo>
                    <a:pt x="85" y="26"/>
                  </a:lnTo>
                  <a:lnTo>
                    <a:pt x="85" y="16"/>
                  </a:lnTo>
                  <a:lnTo>
                    <a:pt x="83" y="23"/>
                  </a:lnTo>
                  <a:lnTo>
                    <a:pt x="73" y="50"/>
                  </a:lnTo>
                  <a:lnTo>
                    <a:pt x="66" y="50"/>
                  </a:lnTo>
                  <a:lnTo>
                    <a:pt x="57" y="23"/>
                  </a:lnTo>
                  <a:lnTo>
                    <a:pt x="54" y="16"/>
                  </a:lnTo>
                  <a:lnTo>
                    <a:pt x="54" y="26"/>
                  </a:lnTo>
                  <a:lnTo>
                    <a:pt x="54" y="50"/>
                  </a:lnTo>
                  <a:lnTo>
                    <a:pt x="45" y="50"/>
                  </a:lnTo>
                  <a:lnTo>
                    <a:pt x="45" y="0"/>
                  </a:lnTo>
                  <a:lnTo>
                    <a:pt x="54" y="0"/>
                  </a:lnTo>
                  <a:lnTo>
                    <a:pt x="66" y="28"/>
                  </a:lnTo>
                  <a:lnTo>
                    <a:pt x="69" y="3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/>
            </a:p>
          </p:txBody>
        </p:sp>
      </p:grp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840" y="6402324"/>
            <a:ext cx="609601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73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87" r:id="rId2"/>
    <p:sldLayoutId id="2147483676" r:id="rId3"/>
    <p:sldLayoutId id="2147483688" r:id="rId4"/>
    <p:sldLayoutId id="2147483671" r:id="rId5"/>
    <p:sldLayoutId id="2147483689" r:id="rId6"/>
    <p:sldLayoutId id="2147483677" r:id="rId7"/>
    <p:sldLayoutId id="2147483690" r:id="rId8"/>
    <p:sldLayoutId id="2147483673" r:id="rId9"/>
    <p:sldLayoutId id="2147483678" r:id="rId10"/>
    <p:sldLayoutId id="2147483691" r:id="rId11"/>
    <p:sldLayoutId id="2147483692" r:id="rId12"/>
    <p:sldLayoutId id="2147483655" r:id="rId13"/>
    <p:sldLayoutId id="2147483679" r:id="rId14"/>
    <p:sldLayoutId id="2147483685" r:id="rId15"/>
    <p:sldLayoutId id="2147483683" r:id="rId16"/>
    <p:sldLayoutId id="2147483686" r:id="rId17"/>
    <p:sldLayoutId id="2147483674" r:id="rId18"/>
    <p:sldLayoutId id="2147483681" r:id="rId19"/>
    <p:sldLayoutId id="2147483675" r:id="rId20"/>
    <p:sldLayoutId id="2147483682" r:id="rId21"/>
    <p:sldLayoutId id="2147483684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1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1" hangingPunct="1">
        <a:lnSpc>
          <a:spcPct val="90000"/>
        </a:lnSpc>
        <a:spcBef>
          <a:spcPts val="1800"/>
        </a:spcBef>
        <a:buClrTx/>
        <a:buFont typeface="Arial" panose="020B0604020202020204" pitchFamily="34" charset="0"/>
        <a:buNone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1" hangingPunct="1">
        <a:lnSpc>
          <a:spcPct val="90000"/>
        </a:lnSpc>
        <a:spcBef>
          <a:spcPts val="800"/>
        </a:spcBef>
        <a:buClrTx/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1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1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defTabSz="914400" rtl="0" eaLnBrk="1" latinLnBrk="1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182880" algn="l" defTabSz="914400" rtl="0" eaLnBrk="1" latinLnBrk="1" hangingPunct="1">
        <a:lnSpc>
          <a:spcPct val="90000"/>
        </a:lnSpc>
        <a:spcBef>
          <a:spcPts val="600"/>
        </a:spcBef>
        <a:buClr>
          <a:srgbClr val="B3B3B4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182880" algn="l" defTabSz="914400" rtl="0" eaLnBrk="1" latinLnBrk="1" hangingPunct="1">
        <a:lnSpc>
          <a:spcPct val="90000"/>
        </a:lnSpc>
        <a:spcBef>
          <a:spcPts val="600"/>
        </a:spcBef>
        <a:buClr>
          <a:srgbClr val="B3B3B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182880" algn="l" defTabSz="914400" rtl="0" eaLnBrk="1" latinLnBrk="1" hangingPunct="1">
        <a:lnSpc>
          <a:spcPct val="90000"/>
        </a:lnSpc>
        <a:spcBef>
          <a:spcPts val="600"/>
        </a:spcBef>
        <a:buClr>
          <a:srgbClr val="B3B3B4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182880" algn="l" defTabSz="914400" rtl="0" eaLnBrk="1" latinLnBrk="1" hangingPunct="1">
        <a:lnSpc>
          <a:spcPct val="90000"/>
        </a:lnSpc>
        <a:spcBef>
          <a:spcPts val="600"/>
        </a:spcBef>
        <a:buClr>
          <a:srgbClr val="B3B3B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wmf"/><Relationship Id="rId3" Type="http://schemas.openxmlformats.org/officeDocument/2006/relationships/tags" Target="../tags/tag4.xml"/><Relationship Id="rId21" Type="http://schemas.openxmlformats.org/officeDocument/2006/relationships/image" Target="../media/image54.png"/><Relationship Id="rId7" Type="http://schemas.openxmlformats.org/officeDocument/2006/relationships/image" Target="../media/image41.png"/><Relationship Id="rId12" Type="http://schemas.openxmlformats.org/officeDocument/2006/relationships/image" Target="../media/image46.jpeg"/><Relationship Id="rId17" Type="http://schemas.openxmlformats.org/officeDocument/2006/relationships/image" Target="../media/image51.jpeg"/><Relationship Id="rId2" Type="http://schemas.openxmlformats.org/officeDocument/2006/relationships/tags" Target="../tags/tag3.xml"/><Relationship Id="rId16" Type="http://schemas.openxmlformats.org/officeDocument/2006/relationships/image" Target="../media/image50.jpeg"/><Relationship Id="rId20" Type="http://schemas.openxmlformats.org/officeDocument/2006/relationships/image" Target="../media/image53.png"/><Relationship Id="rId1" Type="http://schemas.openxmlformats.org/officeDocument/2006/relationships/tags" Target="../tags/tag2.xml"/><Relationship Id="rId6" Type="http://schemas.openxmlformats.org/officeDocument/2006/relationships/image" Target="../media/image40.png"/><Relationship Id="rId11" Type="http://schemas.openxmlformats.org/officeDocument/2006/relationships/image" Target="../media/image45.jpeg"/><Relationship Id="rId5" Type="http://schemas.openxmlformats.org/officeDocument/2006/relationships/image" Target="../media/image39.png"/><Relationship Id="rId15" Type="http://schemas.openxmlformats.org/officeDocument/2006/relationships/image" Target="../media/image49.jpeg"/><Relationship Id="rId10" Type="http://schemas.openxmlformats.org/officeDocument/2006/relationships/image" Target="../media/image44.png"/><Relationship Id="rId19" Type="http://schemas.openxmlformats.org/officeDocument/2006/relationships/image" Target="../media/image3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3.png"/><Relationship Id="rId1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40.png"/><Relationship Id="rId12" Type="http://schemas.openxmlformats.org/officeDocument/2006/relationships/image" Target="../media/image24.png"/><Relationship Id="rId2" Type="http://schemas.openxmlformats.org/officeDocument/2006/relationships/image" Target="../media/image22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82.jpeg"/><Relationship Id="rId5" Type="http://schemas.openxmlformats.org/officeDocument/2006/relationships/image" Target="../media/image80.png"/><Relationship Id="rId15" Type="http://schemas.openxmlformats.org/officeDocument/2006/relationships/image" Target="../media/image73.png"/><Relationship Id="rId10" Type="http://schemas.openxmlformats.org/officeDocument/2006/relationships/image" Target="../media/image81.png"/><Relationship Id="rId4" Type="http://schemas.openxmlformats.org/officeDocument/2006/relationships/image" Target="../media/image79.png"/><Relationship Id="rId9" Type="http://schemas.openxmlformats.org/officeDocument/2006/relationships/image" Target="../media/image42.png"/><Relationship Id="rId1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8.png"/><Relationship Id="rId7" Type="http://schemas.openxmlformats.org/officeDocument/2006/relationships/image" Target="../media/image73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9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73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53.png"/><Relationship Id="rId2" Type="http://schemas.openxmlformats.org/officeDocument/2006/relationships/image" Target="../media/image91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90.png"/><Relationship Id="rId5" Type="http://schemas.openxmlformats.org/officeDocument/2006/relationships/image" Target="../media/image94.png"/><Relationship Id="rId15" Type="http://schemas.openxmlformats.org/officeDocument/2006/relationships/image" Target="../media/image99.png"/><Relationship Id="rId10" Type="http://schemas.openxmlformats.org/officeDocument/2006/relationships/image" Target="../media/image98.png"/><Relationship Id="rId4" Type="http://schemas.openxmlformats.org/officeDocument/2006/relationships/image" Target="../media/image93.png"/><Relationship Id="rId9" Type="http://schemas.openxmlformats.org/officeDocument/2006/relationships/image" Target="../media/image97.png"/><Relationship Id="rId14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84.png"/><Relationship Id="rId3" Type="http://schemas.openxmlformats.org/officeDocument/2006/relationships/image" Target="../media/image91.png"/><Relationship Id="rId7" Type="http://schemas.openxmlformats.org/officeDocument/2006/relationships/image" Target="../media/image103.jpeg"/><Relationship Id="rId12" Type="http://schemas.openxmlformats.org/officeDocument/2006/relationships/image" Target="../media/image73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53.png"/><Relationship Id="rId5" Type="http://schemas.openxmlformats.org/officeDocument/2006/relationships/image" Target="../media/image101.png"/><Relationship Id="rId10" Type="http://schemas.openxmlformats.org/officeDocument/2006/relationships/image" Target="../media/image105.jpeg"/><Relationship Id="rId4" Type="http://schemas.openxmlformats.org/officeDocument/2006/relationships/image" Target="../media/image100.png"/><Relationship Id="rId9" Type="http://schemas.openxmlformats.org/officeDocument/2006/relationships/image" Target="../media/image104.jpeg"/><Relationship Id="rId1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06.png"/><Relationship Id="rId7" Type="http://schemas.openxmlformats.org/officeDocument/2006/relationships/image" Target="../media/image53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77.png"/><Relationship Id="rId5" Type="http://schemas.openxmlformats.org/officeDocument/2006/relationships/image" Target="../media/image108.png"/><Relationship Id="rId10" Type="http://schemas.openxmlformats.org/officeDocument/2006/relationships/image" Target="../media/image109.jpeg"/><Relationship Id="rId4" Type="http://schemas.openxmlformats.org/officeDocument/2006/relationships/image" Target="../media/image107.png"/><Relationship Id="rId9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77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1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emf"/><Relationship Id="rId13" Type="http://schemas.openxmlformats.org/officeDocument/2006/relationships/image" Target="../media/image119.gif"/><Relationship Id="rId18" Type="http://schemas.openxmlformats.org/officeDocument/2006/relationships/image" Target="../media/image122.png"/><Relationship Id="rId3" Type="http://schemas.openxmlformats.org/officeDocument/2006/relationships/image" Target="../media/image112.png"/><Relationship Id="rId21" Type="http://schemas.openxmlformats.org/officeDocument/2006/relationships/image" Target="../media/image125.jpeg"/><Relationship Id="rId7" Type="http://schemas.openxmlformats.org/officeDocument/2006/relationships/image" Target="../media/image115.png"/><Relationship Id="rId12" Type="http://schemas.openxmlformats.org/officeDocument/2006/relationships/image" Target="../media/image73.png"/><Relationship Id="rId17" Type="http://schemas.openxmlformats.org/officeDocument/2006/relationships/image" Target="../media/image121.png"/><Relationship Id="rId2" Type="http://schemas.openxmlformats.org/officeDocument/2006/relationships/image" Target="../media/image111.png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118.emf"/><Relationship Id="rId5" Type="http://schemas.openxmlformats.org/officeDocument/2006/relationships/image" Target="../media/image114.png"/><Relationship Id="rId15" Type="http://schemas.openxmlformats.org/officeDocument/2006/relationships/image" Target="../media/image76.png"/><Relationship Id="rId10" Type="http://schemas.openxmlformats.org/officeDocument/2006/relationships/image" Target="../media/image53.png"/><Relationship Id="rId19" Type="http://schemas.openxmlformats.org/officeDocument/2006/relationships/image" Target="../media/image123.png"/><Relationship Id="rId4" Type="http://schemas.openxmlformats.org/officeDocument/2006/relationships/image" Target="../media/image113.png"/><Relationship Id="rId9" Type="http://schemas.openxmlformats.org/officeDocument/2006/relationships/image" Target="../media/image117.emf"/><Relationship Id="rId14" Type="http://schemas.openxmlformats.org/officeDocument/2006/relationships/image" Target="../media/image75.png"/><Relationship Id="rId22" Type="http://schemas.openxmlformats.org/officeDocument/2006/relationships/image" Target="../media/image1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8.png"/><Relationship Id="rId7" Type="http://schemas.openxmlformats.org/officeDocument/2006/relationships/image" Target="../media/image73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30.png"/><Relationship Id="rId10" Type="http://schemas.openxmlformats.org/officeDocument/2006/relationships/image" Target="../media/image25.png"/><Relationship Id="rId4" Type="http://schemas.openxmlformats.org/officeDocument/2006/relationships/image" Target="../media/image129.png"/><Relationship Id="rId9" Type="http://schemas.openxmlformats.org/officeDocument/2006/relationships/image" Target="../media/image13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53.png"/><Relationship Id="rId7" Type="http://schemas.openxmlformats.org/officeDocument/2006/relationships/image" Target="../media/image25.png"/><Relationship Id="rId12" Type="http://schemas.openxmlformats.org/officeDocument/2006/relationships/image" Target="../media/image138.jpe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jpeg"/><Relationship Id="rId11" Type="http://schemas.openxmlformats.org/officeDocument/2006/relationships/image" Target="../media/image137.png"/><Relationship Id="rId5" Type="http://schemas.openxmlformats.org/officeDocument/2006/relationships/image" Target="../media/image134.png"/><Relationship Id="rId10" Type="http://schemas.openxmlformats.org/officeDocument/2006/relationships/image" Target="../media/image24.png"/><Relationship Id="rId4" Type="http://schemas.openxmlformats.org/officeDocument/2006/relationships/image" Target="../media/image73.png"/><Relationship Id="rId9" Type="http://schemas.openxmlformats.org/officeDocument/2006/relationships/image" Target="../media/image13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18" Type="http://schemas.openxmlformats.org/officeDocument/2006/relationships/image" Target="../media/image132.jpeg"/><Relationship Id="rId3" Type="http://schemas.openxmlformats.org/officeDocument/2006/relationships/image" Target="../media/image140.png"/><Relationship Id="rId7" Type="http://schemas.openxmlformats.org/officeDocument/2006/relationships/image" Target="../media/image76.png"/><Relationship Id="rId12" Type="http://schemas.openxmlformats.org/officeDocument/2006/relationships/image" Target="../media/image147.png"/><Relationship Id="rId17" Type="http://schemas.openxmlformats.org/officeDocument/2006/relationships/image" Target="../media/image149.png"/><Relationship Id="rId2" Type="http://schemas.openxmlformats.org/officeDocument/2006/relationships/image" Target="../media/image139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146.png"/><Relationship Id="rId5" Type="http://schemas.openxmlformats.org/officeDocument/2006/relationships/image" Target="../media/image142.png"/><Relationship Id="rId15" Type="http://schemas.openxmlformats.org/officeDocument/2006/relationships/image" Target="../media/image53.png"/><Relationship Id="rId10" Type="http://schemas.openxmlformats.org/officeDocument/2006/relationships/image" Target="../media/image145.png"/><Relationship Id="rId19" Type="http://schemas.openxmlformats.org/officeDocument/2006/relationships/image" Target="../media/image25.png"/><Relationship Id="rId4" Type="http://schemas.openxmlformats.org/officeDocument/2006/relationships/image" Target="../media/image141.png"/><Relationship Id="rId9" Type="http://schemas.openxmlformats.org/officeDocument/2006/relationships/image" Target="../media/image144.png"/><Relationship Id="rId1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53.png"/><Relationship Id="rId3" Type="http://schemas.openxmlformats.org/officeDocument/2006/relationships/image" Target="../media/image53.png"/><Relationship Id="rId7" Type="http://schemas.openxmlformats.org/officeDocument/2006/relationships/image" Target="../media/image25.png"/><Relationship Id="rId12" Type="http://schemas.openxmlformats.org/officeDocument/2006/relationships/image" Target="../media/image152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jpeg"/><Relationship Id="rId11" Type="http://schemas.openxmlformats.org/officeDocument/2006/relationships/image" Target="../media/image151.png"/><Relationship Id="rId5" Type="http://schemas.openxmlformats.org/officeDocument/2006/relationships/image" Target="../media/image149.png"/><Relationship Id="rId15" Type="http://schemas.openxmlformats.org/officeDocument/2006/relationships/image" Target="../media/image155.png"/><Relationship Id="rId10" Type="http://schemas.openxmlformats.org/officeDocument/2006/relationships/image" Target="../media/image24.png"/><Relationship Id="rId4" Type="http://schemas.openxmlformats.org/officeDocument/2006/relationships/image" Target="../media/image73.png"/><Relationship Id="rId9" Type="http://schemas.openxmlformats.org/officeDocument/2006/relationships/image" Target="../media/image34.png"/><Relationship Id="rId14" Type="http://schemas.openxmlformats.org/officeDocument/2006/relationships/image" Target="../media/image15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33.png"/><Relationship Id="rId3" Type="http://schemas.openxmlformats.org/officeDocument/2006/relationships/image" Target="../media/image157.PNG"/><Relationship Id="rId21" Type="http://schemas.openxmlformats.org/officeDocument/2006/relationships/image" Target="../media/image148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73.png"/><Relationship Id="rId2" Type="http://schemas.openxmlformats.org/officeDocument/2006/relationships/image" Target="../media/image156.png"/><Relationship Id="rId16" Type="http://schemas.openxmlformats.org/officeDocument/2006/relationships/image" Target="../media/image53.png"/><Relationship Id="rId20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64.png"/><Relationship Id="rId5" Type="http://schemas.openxmlformats.org/officeDocument/2006/relationships/image" Target="../media/image159.png"/><Relationship Id="rId15" Type="http://schemas.openxmlformats.org/officeDocument/2006/relationships/image" Target="../media/image70.png"/><Relationship Id="rId23" Type="http://schemas.openxmlformats.org/officeDocument/2006/relationships/image" Target="../media/image25.png"/><Relationship Id="rId10" Type="http://schemas.openxmlformats.org/officeDocument/2006/relationships/image" Target="../media/image163.png"/><Relationship Id="rId19" Type="http://schemas.openxmlformats.org/officeDocument/2006/relationships/image" Target="../media/image34.png"/><Relationship Id="rId4" Type="http://schemas.openxmlformats.org/officeDocument/2006/relationships/image" Target="../media/image158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Relationship Id="rId22" Type="http://schemas.openxmlformats.org/officeDocument/2006/relationships/image" Target="../media/image13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jpeg"/><Relationship Id="rId13" Type="http://schemas.openxmlformats.org/officeDocument/2006/relationships/image" Target="../media/image73.png"/><Relationship Id="rId18" Type="http://schemas.openxmlformats.org/officeDocument/2006/relationships/image" Target="../media/image135.png"/><Relationship Id="rId3" Type="http://schemas.openxmlformats.org/officeDocument/2006/relationships/image" Target="../media/image170.png"/><Relationship Id="rId21" Type="http://schemas.openxmlformats.org/officeDocument/2006/relationships/image" Target="../media/image184.png"/><Relationship Id="rId7" Type="http://schemas.openxmlformats.org/officeDocument/2006/relationships/image" Target="../media/image174.png"/><Relationship Id="rId12" Type="http://schemas.openxmlformats.org/officeDocument/2006/relationships/image" Target="../media/image53.png"/><Relationship Id="rId17" Type="http://schemas.openxmlformats.org/officeDocument/2006/relationships/image" Target="../media/image181.png"/><Relationship Id="rId2" Type="http://schemas.openxmlformats.org/officeDocument/2006/relationships/image" Target="../media/image169.png"/><Relationship Id="rId16" Type="http://schemas.openxmlformats.org/officeDocument/2006/relationships/image" Target="../media/image180.png"/><Relationship Id="rId20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jpeg"/><Relationship Id="rId11" Type="http://schemas.openxmlformats.org/officeDocument/2006/relationships/image" Target="../media/image178.png"/><Relationship Id="rId5" Type="http://schemas.openxmlformats.org/officeDocument/2006/relationships/image" Target="../media/image172.png"/><Relationship Id="rId15" Type="http://schemas.openxmlformats.org/officeDocument/2006/relationships/image" Target="../media/image179.png"/><Relationship Id="rId23" Type="http://schemas.openxmlformats.org/officeDocument/2006/relationships/image" Target="../media/image77.png"/><Relationship Id="rId10" Type="http://schemas.openxmlformats.org/officeDocument/2006/relationships/image" Target="../media/image177.png"/><Relationship Id="rId19" Type="http://schemas.openxmlformats.org/officeDocument/2006/relationships/image" Target="../media/image182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Relationship Id="rId14" Type="http://schemas.openxmlformats.org/officeDocument/2006/relationships/image" Target="../media/image84.png"/><Relationship Id="rId22" Type="http://schemas.openxmlformats.org/officeDocument/2006/relationships/image" Target="../media/image18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87.png"/><Relationship Id="rId7" Type="http://schemas.openxmlformats.org/officeDocument/2006/relationships/image" Target="../media/image73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jpeg"/><Relationship Id="rId13" Type="http://schemas.openxmlformats.org/officeDocument/2006/relationships/image" Target="../media/image195.png"/><Relationship Id="rId18" Type="http://schemas.openxmlformats.org/officeDocument/2006/relationships/image" Target="../media/image180.png"/><Relationship Id="rId3" Type="http://schemas.openxmlformats.org/officeDocument/2006/relationships/image" Target="../media/image97.png"/><Relationship Id="rId7" Type="http://schemas.openxmlformats.org/officeDocument/2006/relationships/image" Target="../media/image190.png"/><Relationship Id="rId12" Type="http://schemas.openxmlformats.org/officeDocument/2006/relationships/image" Target="../media/image25.png"/><Relationship Id="rId17" Type="http://schemas.openxmlformats.org/officeDocument/2006/relationships/image" Target="../media/image196.png"/><Relationship Id="rId2" Type="http://schemas.openxmlformats.org/officeDocument/2006/relationships/image" Target="../media/image87.png"/><Relationship Id="rId16" Type="http://schemas.openxmlformats.org/officeDocument/2006/relationships/image" Target="../media/image84.png"/><Relationship Id="rId20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png"/><Relationship Id="rId11" Type="http://schemas.openxmlformats.org/officeDocument/2006/relationships/image" Target="../media/image194.png"/><Relationship Id="rId5" Type="http://schemas.openxmlformats.org/officeDocument/2006/relationships/image" Target="../media/image177.png"/><Relationship Id="rId15" Type="http://schemas.openxmlformats.org/officeDocument/2006/relationships/image" Target="../media/image73.png"/><Relationship Id="rId10" Type="http://schemas.openxmlformats.org/officeDocument/2006/relationships/image" Target="../media/image193.png"/><Relationship Id="rId19" Type="http://schemas.openxmlformats.org/officeDocument/2006/relationships/image" Target="../media/image179.png"/><Relationship Id="rId4" Type="http://schemas.openxmlformats.org/officeDocument/2006/relationships/image" Target="../media/image90.png"/><Relationship Id="rId9" Type="http://schemas.openxmlformats.org/officeDocument/2006/relationships/image" Target="../media/image192.png"/><Relationship Id="rId1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3" Type="http://schemas.openxmlformats.org/officeDocument/2006/relationships/image" Target="../media/image73.png"/><Relationship Id="rId7" Type="http://schemas.openxmlformats.org/officeDocument/2006/relationships/image" Target="../media/image198.png"/><Relationship Id="rId12" Type="http://schemas.openxmlformats.org/officeDocument/2006/relationships/image" Target="../media/image7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02.png"/><Relationship Id="rId5" Type="http://schemas.openxmlformats.org/officeDocument/2006/relationships/image" Target="../media/image132.jpeg"/><Relationship Id="rId10" Type="http://schemas.openxmlformats.org/officeDocument/2006/relationships/image" Target="../media/image201.png"/><Relationship Id="rId4" Type="http://schemas.openxmlformats.org/officeDocument/2006/relationships/image" Target="../media/image197.png"/><Relationship Id="rId9" Type="http://schemas.openxmlformats.org/officeDocument/2006/relationships/image" Target="../media/image20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13" Type="http://schemas.openxmlformats.org/officeDocument/2006/relationships/image" Target="../media/image73.png"/><Relationship Id="rId3" Type="http://schemas.openxmlformats.org/officeDocument/2006/relationships/image" Target="../media/image204.png"/><Relationship Id="rId7" Type="http://schemas.openxmlformats.org/officeDocument/2006/relationships/image" Target="../media/image208.png"/><Relationship Id="rId12" Type="http://schemas.openxmlformats.org/officeDocument/2006/relationships/image" Target="../media/image53.png"/><Relationship Id="rId17" Type="http://schemas.openxmlformats.org/officeDocument/2006/relationships/image" Target="../media/image214.png"/><Relationship Id="rId2" Type="http://schemas.openxmlformats.org/officeDocument/2006/relationships/image" Target="../media/image203.png"/><Relationship Id="rId16" Type="http://schemas.openxmlformats.org/officeDocument/2006/relationships/image" Target="../media/image2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7.png"/><Relationship Id="rId11" Type="http://schemas.openxmlformats.org/officeDocument/2006/relationships/image" Target="../media/image212.png"/><Relationship Id="rId5" Type="http://schemas.openxmlformats.org/officeDocument/2006/relationships/image" Target="../media/image206.jpeg"/><Relationship Id="rId15" Type="http://schemas.openxmlformats.org/officeDocument/2006/relationships/image" Target="../media/image34.png"/><Relationship Id="rId10" Type="http://schemas.openxmlformats.org/officeDocument/2006/relationships/image" Target="../media/image211.png"/><Relationship Id="rId4" Type="http://schemas.openxmlformats.org/officeDocument/2006/relationships/image" Target="../media/image205.png"/><Relationship Id="rId9" Type="http://schemas.openxmlformats.org/officeDocument/2006/relationships/image" Target="../media/image210.png"/><Relationship Id="rId1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25.png"/><Relationship Id="rId3" Type="http://schemas.openxmlformats.org/officeDocument/2006/relationships/image" Target="../media/image216.png"/><Relationship Id="rId7" Type="http://schemas.openxmlformats.org/officeDocument/2006/relationships/image" Target="../media/image219.png"/><Relationship Id="rId12" Type="http://schemas.openxmlformats.org/officeDocument/2006/relationships/image" Target="../media/image132.jpe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8.png"/><Relationship Id="rId11" Type="http://schemas.openxmlformats.org/officeDocument/2006/relationships/image" Target="../media/image197.png"/><Relationship Id="rId5" Type="http://schemas.openxmlformats.org/officeDocument/2006/relationships/image" Target="../media/image217.png"/><Relationship Id="rId10" Type="http://schemas.openxmlformats.org/officeDocument/2006/relationships/image" Target="../media/image73.png"/><Relationship Id="rId4" Type="http://schemas.openxmlformats.org/officeDocument/2006/relationships/image" Target="../media/image26.png"/><Relationship Id="rId9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2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image" Target="../media/image2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0.jpeg"/><Relationship Id="rId4" Type="http://schemas.openxmlformats.org/officeDocument/2006/relationships/image" Target="../media/image2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G"/><Relationship Id="rId2" Type="http://schemas.openxmlformats.org/officeDocument/2006/relationships/image" Target="../media/image2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3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7.png"/><Relationship Id="rId4" Type="http://schemas.openxmlformats.org/officeDocument/2006/relationships/image" Target="../media/image2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mantec.com/ko/kr/enterprise-backup-software-comparison-benchmark/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mantec.com/ko/kr/enterprise-backup-software-comparison-benchmark/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mantec.com/ko/kr/enterprise-backup-software-comparison-benchmark/" TargetMode="Externa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pn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6.png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24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32869" y="2321122"/>
            <a:ext cx="5053691" cy="387798"/>
          </a:xfrm>
        </p:spPr>
        <p:txBody>
          <a:bodyPr/>
          <a:lstStyle/>
          <a:p>
            <a:r>
              <a:rPr lang="en-US" altLang="ko-KR" sz="2800" b="1" dirty="0" smtClean="0"/>
              <a:t>Veritas NetBackup </a:t>
            </a:r>
            <a:r>
              <a:rPr lang="ko-KR" altLang="en-US" sz="2800" b="1" dirty="0" smtClean="0"/>
              <a:t>소프트웨어</a:t>
            </a:r>
            <a:endParaRPr lang="ko-KR" altLang="en-US" sz="2800" b="1" dirty="0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903061" y="2852936"/>
            <a:ext cx="2757165" cy="553998"/>
          </a:xfrm>
        </p:spPr>
        <p:txBody>
          <a:bodyPr/>
          <a:lstStyle/>
          <a:p>
            <a:r>
              <a:rPr lang="ko-KR" altLang="en-US" sz="4000" spc="300" dirty="0" err="1" smtClean="0"/>
              <a:t>표준제안서</a:t>
            </a:r>
            <a:endParaRPr lang="ko-KR" altLang="en-US" sz="4000" spc="300" dirty="0"/>
          </a:p>
        </p:txBody>
      </p:sp>
    </p:spTree>
    <p:extLst>
      <p:ext uri="{BB962C8B-B14F-4D97-AF65-F5344CB8AC3E}">
        <p14:creationId xmlns:p14="http://schemas.microsoft.com/office/powerpoint/2010/main" val="103388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10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ko-KR" altLang="en-US" dirty="0"/>
              <a:t>소스</a:t>
            </a:r>
            <a:r>
              <a:rPr lang="en-US" altLang="ko-KR" dirty="0"/>
              <a:t>(</a:t>
            </a:r>
            <a:r>
              <a:rPr lang="ko-KR" altLang="en-US" dirty="0"/>
              <a:t>클라이언트 측</a:t>
            </a:r>
            <a:r>
              <a:rPr lang="en-US" altLang="ko-KR" dirty="0"/>
              <a:t>), </a:t>
            </a:r>
            <a:r>
              <a:rPr lang="ko-KR" altLang="en-US" dirty="0"/>
              <a:t>타겟</a:t>
            </a:r>
            <a:r>
              <a:rPr lang="en-US" altLang="ko-KR" dirty="0"/>
              <a:t>(</a:t>
            </a:r>
            <a:r>
              <a:rPr lang="ko-KR" altLang="en-US" dirty="0"/>
              <a:t>서버 측</a:t>
            </a:r>
            <a:r>
              <a:rPr lang="en-US" altLang="ko-KR" dirty="0"/>
              <a:t>), OST </a:t>
            </a:r>
            <a:r>
              <a:rPr lang="ko-KR" altLang="en-US" dirty="0"/>
              <a:t>어플라이언스 등의 다양한 위치에서 수행 가능한 유연한 </a:t>
            </a:r>
            <a:r>
              <a:rPr lang="ko-KR" altLang="en-US" dirty="0" err="1"/>
              <a:t>중복제거</a:t>
            </a:r>
            <a:r>
              <a:rPr lang="ko-KR" altLang="en-US" dirty="0"/>
              <a:t> 기능을 기본 </a:t>
            </a:r>
            <a:r>
              <a:rPr lang="ko-KR" altLang="en-US" dirty="0" smtClean="0"/>
              <a:t>제공하고 </a:t>
            </a:r>
            <a:r>
              <a:rPr lang="ko-KR" altLang="en-US" dirty="0"/>
              <a:t>있으며</a:t>
            </a:r>
            <a:r>
              <a:rPr lang="en-US" altLang="ko-KR" dirty="0"/>
              <a:t>, </a:t>
            </a:r>
            <a:r>
              <a:rPr lang="ko-KR" altLang="en-US" dirty="0"/>
              <a:t>가상 및 물리적 환경 전반에 걸쳐 중복된 데이터를 제거하기 때문에</a:t>
            </a:r>
            <a:r>
              <a:rPr lang="en-US" altLang="ko-KR" dirty="0"/>
              <a:t>, </a:t>
            </a:r>
            <a:r>
              <a:rPr lang="ko-KR" altLang="en-US" dirty="0"/>
              <a:t>스토리지 요구사항 및 비용을 크게 감소시킬 수 있고</a:t>
            </a:r>
            <a:r>
              <a:rPr lang="en-US" altLang="ko-KR" dirty="0"/>
              <a:t>, </a:t>
            </a:r>
            <a:r>
              <a:rPr lang="ko-KR" altLang="en-US" dirty="0"/>
              <a:t>증가되는 데이터를 효과적으로 관리할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85" name="텍스트 개체 틀 8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 smtClean="0"/>
              <a:t>유연한 </a:t>
            </a:r>
            <a:r>
              <a:rPr lang="ko-KR" altLang="en-US" dirty="0" err="1" smtClean="0"/>
              <a:t>중복제거</a:t>
            </a:r>
            <a:r>
              <a:rPr lang="ko-KR" altLang="en-US" dirty="0" smtClean="0"/>
              <a:t> 기술</a:t>
            </a:r>
            <a:endParaRPr lang="ko-KR" altLang="en-US" dirty="0"/>
          </a:p>
        </p:txBody>
      </p:sp>
      <p:sp>
        <p:nvSpPr>
          <p:cNvPr id="11" name="Freeform 26"/>
          <p:cNvSpPr/>
          <p:nvPr/>
        </p:nvSpPr>
        <p:spPr bwMode="auto">
          <a:xfrm>
            <a:off x="4610100" y="2390012"/>
            <a:ext cx="635000" cy="1821482"/>
          </a:xfrm>
          <a:custGeom>
            <a:avLst/>
            <a:gdLst>
              <a:gd name="connsiteX0" fmla="*/ 635000 w 635000"/>
              <a:gd name="connsiteY0" fmla="*/ 0 h 1663700"/>
              <a:gd name="connsiteX1" fmla="*/ 635000 w 635000"/>
              <a:gd name="connsiteY1" fmla="*/ 1619250 h 1663700"/>
              <a:gd name="connsiteX2" fmla="*/ 0 w 635000"/>
              <a:gd name="connsiteY2" fmla="*/ 1663700 h 1663700"/>
              <a:gd name="connsiteX3" fmla="*/ 0 w 635000"/>
              <a:gd name="connsiteY3" fmla="*/ 463550 h 1663700"/>
              <a:gd name="connsiteX4" fmla="*/ 635000 w 635000"/>
              <a:gd name="connsiteY4" fmla="*/ 0 h 1663700"/>
              <a:gd name="connsiteX0" fmla="*/ 635000 w 635000"/>
              <a:gd name="connsiteY0" fmla="*/ 0 h 1870075"/>
              <a:gd name="connsiteX1" fmla="*/ 635000 w 635000"/>
              <a:gd name="connsiteY1" fmla="*/ 1870075 h 1870075"/>
              <a:gd name="connsiteX2" fmla="*/ 0 w 635000"/>
              <a:gd name="connsiteY2" fmla="*/ 1663700 h 1870075"/>
              <a:gd name="connsiteX3" fmla="*/ 0 w 635000"/>
              <a:gd name="connsiteY3" fmla="*/ 463550 h 1870075"/>
              <a:gd name="connsiteX4" fmla="*/ 635000 w 635000"/>
              <a:gd name="connsiteY4" fmla="*/ 0 h 1870075"/>
              <a:gd name="connsiteX0" fmla="*/ 635000 w 635000"/>
              <a:gd name="connsiteY0" fmla="*/ 0 h 1870075"/>
              <a:gd name="connsiteX1" fmla="*/ 635000 w 635000"/>
              <a:gd name="connsiteY1" fmla="*/ 1870075 h 1870075"/>
              <a:gd name="connsiteX2" fmla="*/ 0 w 635000"/>
              <a:gd name="connsiteY2" fmla="*/ 1863725 h 1870075"/>
              <a:gd name="connsiteX3" fmla="*/ 0 w 635000"/>
              <a:gd name="connsiteY3" fmla="*/ 463550 h 1870075"/>
              <a:gd name="connsiteX4" fmla="*/ 635000 w 635000"/>
              <a:gd name="connsiteY4" fmla="*/ 0 h 1870075"/>
              <a:gd name="connsiteX0" fmla="*/ 635000 w 635000"/>
              <a:gd name="connsiteY0" fmla="*/ 0 h 1905794"/>
              <a:gd name="connsiteX1" fmla="*/ 630237 w 635000"/>
              <a:gd name="connsiteY1" fmla="*/ 1905794 h 1905794"/>
              <a:gd name="connsiteX2" fmla="*/ 0 w 635000"/>
              <a:gd name="connsiteY2" fmla="*/ 1863725 h 1905794"/>
              <a:gd name="connsiteX3" fmla="*/ 0 w 635000"/>
              <a:gd name="connsiteY3" fmla="*/ 463550 h 1905794"/>
              <a:gd name="connsiteX4" fmla="*/ 635000 w 635000"/>
              <a:gd name="connsiteY4" fmla="*/ 0 h 1905794"/>
              <a:gd name="connsiteX0" fmla="*/ 635000 w 635000"/>
              <a:gd name="connsiteY0" fmla="*/ 0 h 1905794"/>
              <a:gd name="connsiteX1" fmla="*/ 632619 w 635000"/>
              <a:gd name="connsiteY1" fmla="*/ 1905794 h 1905794"/>
              <a:gd name="connsiteX2" fmla="*/ 0 w 635000"/>
              <a:gd name="connsiteY2" fmla="*/ 1863725 h 1905794"/>
              <a:gd name="connsiteX3" fmla="*/ 0 w 635000"/>
              <a:gd name="connsiteY3" fmla="*/ 463550 h 1905794"/>
              <a:gd name="connsiteX4" fmla="*/ 635000 w 635000"/>
              <a:gd name="connsiteY4" fmla="*/ 0 h 1905794"/>
              <a:gd name="connsiteX0" fmla="*/ 635000 w 635000"/>
              <a:gd name="connsiteY0" fmla="*/ 0 h 1889125"/>
              <a:gd name="connsiteX1" fmla="*/ 632619 w 635000"/>
              <a:gd name="connsiteY1" fmla="*/ 1889125 h 1889125"/>
              <a:gd name="connsiteX2" fmla="*/ 0 w 635000"/>
              <a:gd name="connsiteY2" fmla="*/ 1847056 h 1889125"/>
              <a:gd name="connsiteX3" fmla="*/ 0 w 635000"/>
              <a:gd name="connsiteY3" fmla="*/ 446881 h 1889125"/>
              <a:gd name="connsiteX4" fmla="*/ 635000 w 635000"/>
              <a:gd name="connsiteY4" fmla="*/ 0 h 188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000" h="1889125">
                <a:moveTo>
                  <a:pt x="635000" y="0"/>
                </a:moveTo>
                <a:cubicBezTo>
                  <a:pt x="633412" y="635265"/>
                  <a:pt x="634207" y="1253860"/>
                  <a:pt x="632619" y="1889125"/>
                </a:cubicBezTo>
                <a:lnTo>
                  <a:pt x="0" y="1847056"/>
                </a:lnTo>
                <a:lnTo>
                  <a:pt x="0" y="446881"/>
                </a:lnTo>
                <a:lnTo>
                  <a:pt x="635000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2" name="Freeform 27"/>
          <p:cNvSpPr/>
          <p:nvPr/>
        </p:nvSpPr>
        <p:spPr bwMode="auto">
          <a:xfrm>
            <a:off x="4616450" y="4269676"/>
            <a:ext cx="622300" cy="1965364"/>
          </a:xfrm>
          <a:custGeom>
            <a:avLst/>
            <a:gdLst>
              <a:gd name="connsiteX0" fmla="*/ 622300 w 622300"/>
              <a:gd name="connsiteY0" fmla="*/ 6350 h 2038350"/>
              <a:gd name="connsiteX1" fmla="*/ 622300 w 622300"/>
              <a:gd name="connsiteY1" fmla="*/ 2038350 h 2038350"/>
              <a:gd name="connsiteX2" fmla="*/ 0 w 622300"/>
              <a:gd name="connsiteY2" fmla="*/ 1524000 h 2038350"/>
              <a:gd name="connsiteX3" fmla="*/ 0 w 622300"/>
              <a:gd name="connsiteY3" fmla="*/ 0 h 2038350"/>
              <a:gd name="connsiteX4" fmla="*/ 622300 w 622300"/>
              <a:gd name="connsiteY4" fmla="*/ 6350 h 203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300" h="2038350">
                <a:moveTo>
                  <a:pt x="622300" y="6350"/>
                </a:moveTo>
                <a:lnTo>
                  <a:pt x="622300" y="2038350"/>
                </a:lnTo>
                <a:lnTo>
                  <a:pt x="0" y="1524000"/>
                </a:lnTo>
                <a:lnTo>
                  <a:pt x="0" y="0"/>
                </a:lnTo>
                <a:lnTo>
                  <a:pt x="622300" y="635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5241032" y="2370541"/>
            <a:ext cx="4089085" cy="1859750"/>
            <a:chOff x="5241032" y="2108465"/>
            <a:chExt cx="4089085" cy="1859750"/>
          </a:xfrm>
        </p:grpSpPr>
        <p:sp>
          <p:nvSpPr>
            <p:cNvPr id="14" name="AutoShape 455"/>
            <p:cNvSpPr>
              <a:spLocks noChangeArrowheads="1"/>
            </p:cNvSpPr>
            <p:nvPr/>
          </p:nvSpPr>
          <p:spPr bwMode="auto">
            <a:xfrm>
              <a:off x="5241032" y="2108465"/>
              <a:ext cx="4089085" cy="1859750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chemeClr val="bg2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528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err="1">
                  <a:solidFill>
                    <a:schemeClr val="tx2"/>
                  </a:solidFill>
                  <a:cs typeface="Arial" charset="0"/>
                </a:rPr>
                <a:t>스토리지에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 저장되는 데이터 량 감소</a:t>
              </a: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디스크 구매</a:t>
              </a: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, 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상면 비용 및 전력 요구사항 감소</a:t>
              </a: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네트워크를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이용한 백업 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성능 향상</a:t>
              </a: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모든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위치에서 수행 가능한 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중복제거 </a:t>
              </a: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– 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클라이언트</a:t>
              </a: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, 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미디어 서버 또는 </a:t>
              </a: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OST </a:t>
              </a:r>
              <a:r>
                <a:rPr kumimoji="1" lang="ko-KR" altLang="en-US" sz="1000" dirty="0" err="1">
                  <a:solidFill>
                    <a:schemeClr val="tx2"/>
                  </a:solidFill>
                  <a:cs typeface="Arial" charset="0"/>
                </a:rPr>
                <a:t>어플라이언스</a:t>
              </a:r>
              <a:endParaRPr kumimoji="1" lang="ko-KR" altLang="en-US" sz="1000" dirty="0">
                <a:solidFill>
                  <a:schemeClr val="tx2"/>
                </a:solidFill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가상 및 물리적 데이터 중복제거에 대한 단일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솔루션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빠른 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중복제거 속도로 백업 윈도우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감소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중복제거 및 복제로 원격</a:t>
              </a: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/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지사 사무실에서 테이프 장치에 대한 필요성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제거</a:t>
              </a:r>
              <a:endParaRPr kumimoji="1" lang="ko-KR" altLang="en-US" sz="1000" dirty="0">
                <a:solidFill>
                  <a:schemeClr val="tx2"/>
                </a:solidFill>
                <a:cs typeface="Arial" charset="0"/>
              </a:endParaRPr>
            </a:p>
          </p:txBody>
        </p:sp>
        <p:grpSp>
          <p:nvGrpSpPr>
            <p:cNvPr id="15" name="그룹 14"/>
            <p:cNvGrpSpPr/>
            <p:nvPr/>
          </p:nvGrpSpPr>
          <p:grpSpPr>
            <a:xfrm>
              <a:off x="5252151" y="2131425"/>
              <a:ext cx="4072406" cy="334499"/>
              <a:chOff x="5252151" y="2131425"/>
              <a:chExt cx="4072406" cy="334499"/>
            </a:xfrm>
          </p:grpSpPr>
          <p:sp>
            <p:nvSpPr>
              <p:cNvPr id="16" name="AutoShape 457"/>
              <p:cNvSpPr>
                <a:spLocks noChangeArrowheads="1"/>
              </p:cNvSpPr>
              <p:nvPr/>
            </p:nvSpPr>
            <p:spPr bwMode="auto">
              <a:xfrm>
                <a:off x="5268818" y="2131425"/>
                <a:ext cx="4039071" cy="304209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en-US" altLang="ko-KR" sz="1100" b="1" dirty="0">
                    <a:solidFill>
                      <a:schemeClr val="tx2"/>
                    </a:solidFill>
                    <a:cs typeface="Arial" charset="0"/>
                  </a:rPr>
                  <a:t>Veritas </a:t>
                </a:r>
                <a:r>
                  <a:rPr kumimoji="1" lang="ko-KR" altLang="en-US" sz="1100" b="1" dirty="0" smtClean="0">
                    <a:solidFill>
                      <a:schemeClr val="tx2"/>
                    </a:solidFill>
                    <a:cs typeface="Arial" charset="0"/>
                  </a:rPr>
                  <a:t>중복제거</a:t>
                </a:r>
                <a:r>
                  <a:rPr kumimoji="1" lang="en-US" altLang="ko-KR" sz="1100" b="1" dirty="0" smtClean="0">
                    <a:solidFill>
                      <a:schemeClr val="tx2"/>
                    </a:solidFill>
                    <a:cs typeface="Arial" charset="0"/>
                  </a:rPr>
                  <a:t> </a:t>
                </a:r>
                <a:r>
                  <a:rPr kumimoji="1" lang="ko-KR" altLang="en-US" sz="1100" b="1" dirty="0" smtClean="0">
                    <a:solidFill>
                      <a:schemeClr val="tx2"/>
                    </a:solidFill>
                    <a:cs typeface="Arial" charset="0"/>
                  </a:rPr>
                  <a:t>기술 특장점</a:t>
                </a:r>
                <a:endParaRPr kumimoji="1" lang="ko-KR" altLang="en-US" sz="1100" b="1" dirty="0">
                  <a:solidFill>
                    <a:schemeClr val="tx2"/>
                  </a:solidFill>
                  <a:cs typeface="Arial" charset="0"/>
                </a:endParaRPr>
              </a:p>
            </p:txBody>
          </p:sp>
          <p:sp>
            <p:nvSpPr>
              <p:cNvPr id="17" name="AutoShape 458"/>
              <p:cNvSpPr>
                <a:spLocks noChangeArrowheads="1"/>
              </p:cNvSpPr>
              <p:nvPr/>
            </p:nvSpPr>
            <p:spPr bwMode="auto">
              <a:xfrm>
                <a:off x="5252151" y="2352932"/>
                <a:ext cx="4072406" cy="112992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" name="AutoShape 459"/>
              <p:cNvSpPr>
                <a:spLocks noChangeArrowheads="1"/>
              </p:cNvSpPr>
              <p:nvPr/>
            </p:nvSpPr>
            <p:spPr bwMode="auto">
              <a:xfrm>
                <a:off x="5274374" y="2374792"/>
                <a:ext cx="4027960" cy="55627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9" name="TextBox 18"/>
          <p:cNvSpPr txBox="1"/>
          <p:nvPr/>
        </p:nvSpPr>
        <p:spPr bwMode="ltGray">
          <a:xfrm>
            <a:off x="6177136" y="6261079"/>
            <a:ext cx="2560274" cy="18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ko-KR" altLang="en-US" sz="700" b="1" i="1" dirty="0" smtClean="0">
                <a:solidFill>
                  <a:srgbClr val="262626"/>
                </a:solidFill>
                <a:latin typeface="+mj-lt"/>
              </a:rPr>
              <a:t>중복제거 백업 결과</a:t>
            </a:r>
            <a:r>
              <a:rPr lang="en-US" altLang="ko-KR" sz="700" b="1" i="1" dirty="0" smtClean="0">
                <a:solidFill>
                  <a:srgbClr val="262626"/>
                </a:solidFill>
                <a:latin typeface="+mj-lt"/>
              </a:rPr>
              <a:t>, </a:t>
            </a:r>
            <a:r>
              <a:rPr lang="ko-KR" altLang="en-US" sz="700" b="1" i="1" dirty="0" err="1" smtClean="0">
                <a:solidFill>
                  <a:srgbClr val="262626"/>
                </a:solidFill>
                <a:latin typeface="+mj-lt"/>
              </a:rPr>
              <a:t>고객사</a:t>
            </a:r>
            <a:r>
              <a:rPr lang="ko-KR" altLang="en-US" sz="700" b="1" i="1" dirty="0" smtClean="0">
                <a:solidFill>
                  <a:srgbClr val="262626"/>
                </a:solidFill>
                <a:latin typeface="+mj-lt"/>
              </a:rPr>
              <a:t> 실제 적용사례 </a:t>
            </a:r>
            <a:r>
              <a:rPr lang="en-US" sz="700" b="1" i="1" dirty="0" smtClean="0">
                <a:solidFill>
                  <a:srgbClr val="262626"/>
                </a:solidFill>
                <a:latin typeface="+mj-lt"/>
              </a:rPr>
              <a:t>(Apr-May/2012) </a:t>
            </a:r>
            <a:endParaRPr lang="en-US" sz="700" b="1" dirty="0" smtClean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20" name="Rounded Rectangle 81"/>
          <p:cNvSpPr/>
          <p:nvPr/>
        </p:nvSpPr>
        <p:spPr bwMode="auto">
          <a:xfrm>
            <a:off x="654377" y="2368153"/>
            <a:ext cx="4124334" cy="3843134"/>
          </a:xfrm>
          <a:prstGeom prst="roundRect">
            <a:avLst>
              <a:gd name="adj" fmla="val 3594"/>
            </a:avLst>
          </a:prstGeom>
          <a:gradFill>
            <a:gsLst>
              <a:gs pos="48000">
                <a:srgbClr val="F5F5F5"/>
              </a:gs>
              <a:gs pos="0">
                <a:schemeClr val="bg1">
                  <a:lumMod val="95000"/>
                </a:scheme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21" name="Text Placeholder 104"/>
          <p:cNvSpPr txBox="1">
            <a:spLocks/>
          </p:cNvSpPr>
          <p:nvPr/>
        </p:nvSpPr>
        <p:spPr bwMode="auto">
          <a:xfrm>
            <a:off x="1337255" y="2598207"/>
            <a:ext cx="2758579" cy="23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19" tIns="45710" rIns="91419" bIns="45710" numCol="1" anchor="t" anchorCtr="0" compatLnSpc="1">
            <a:prstTxWarp prst="textNoShape">
              <a:avLst/>
            </a:prstTxWarp>
            <a:spAutoFit/>
          </a:bodyPr>
          <a:lstStyle>
            <a:lvl1pPr marL="233310" indent="-23331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chemeClr val="bg2">
                  <a:lumMod val="50000"/>
                </a:schemeClr>
              </a:buClr>
              <a:buChar char="•"/>
              <a:defRPr sz="24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7525" indent="-233363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chemeClr val="bg2">
                  <a:lumMod val="50000"/>
                </a:schemeClr>
              </a:buClr>
              <a:buFont typeface="Arial" charset="0"/>
              <a:buChar char="–"/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88975" indent="-17145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>
                <a:schemeClr val="bg2">
                  <a:lumMod val="50000"/>
                </a:schemeClr>
              </a:buClr>
              <a:buChar char="•"/>
              <a:tabLst/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54075" indent="-1651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bg2">
                  <a:lumMod val="50000"/>
                </a:schemeClr>
              </a:buClr>
              <a:buChar char="–"/>
              <a:defRPr sz="14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74725" indent="-12065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  <a:lvl6pPr marL="2118832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6pPr>
            <a:lvl7pPr marL="2575927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7pPr>
            <a:lvl8pPr marL="3033024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8pPr>
            <a:lvl9pPr marL="3490120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ko-KR" altLang="en-US" sz="1050" b="1" dirty="0" smtClean="0">
                <a:solidFill>
                  <a:schemeClr val="tx2"/>
                </a:solidFill>
                <a:ea typeface="맑은 고딕" panose="020B0503020000020004" pitchFamily="50" charset="-127"/>
              </a:rPr>
              <a:t>효과적인 블록레벨 중복제거로 저장량 감소</a:t>
            </a:r>
            <a:endParaRPr lang="en-US" sz="1050" b="1" dirty="0">
              <a:solidFill>
                <a:schemeClr val="tx2"/>
              </a:solidFill>
              <a:ea typeface="맑은 고딕" panose="020B0503020000020004" pitchFamily="50" charset="-127"/>
            </a:endParaRPr>
          </a:p>
        </p:txBody>
      </p:sp>
      <p:pic>
        <p:nvPicPr>
          <p:cNvPr id="22" name="Picture 167" descr="Servers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6833" y="3766962"/>
            <a:ext cx="979518" cy="1050933"/>
          </a:xfrm>
          <a:prstGeom prst="rect">
            <a:avLst/>
          </a:prstGeom>
        </p:spPr>
      </p:pic>
      <p:grpSp>
        <p:nvGrpSpPr>
          <p:cNvPr id="23" name="그룹 22"/>
          <p:cNvGrpSpPr/>
          <p:nvPr/>
        </p:nvGrpSpPr>
        <p:grpSpPr>
          <a:xfrm>
            <a:off x="2262464" y="5352566"/>
            <a:ext cx="893608" cy="185537"/>
            <a:chOff x="2160820" y="5171490"/>
            <a:chExt cx="919184" cy="197935"/>
          </a:xfrm>
        </p:grpSpPr>
        <p:sp>
          <p:nvSpPr>
            <p:cNvPr id="24" name="Rounded Rectangle 151"/>
            <p:cNvSpPr/>
            <p:nvPr/>
          </p:nvSpPr>
          <p:spPr bwMode="auto">
            <a:xfrm>
              <a:off x="2878370" y="5172958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25" name="Rounded Rectangle 159"/>
            <p:cNvSpPr/>
            <p:nvPr/>
          </p:nvSpPr>
          <p:spPr bwMode="auto">
            <a:xfrm>
              <a:off x="2160820" y="517149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26" name="Rounded Rectangle 160"/>
            <p:cNvSpPr/>
            <p:nvPr/>
          </p:nvSpPr>
          <p:spPr bwMode="auto">
            <a:xfrm>
              <a:off x="2401231" y="517149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27" name="Rounded Rectangle 161"/>
            <p:cNvSpPr/>
            <p:nvPr/>
          </p:nvSpPr>
          <p:spPr bwMode="auto">
            <a:xfrm>
              <a:off x="2641641" y="517149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</p:grpSp>
      <p:pic>
        <p:nvPicPr>
          <p:cNvPr id="28" name="Picture 168" descr="Servers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2039" y="3766962"/>
            <a:ext cx="979518" cy="1050933"/>
          </a:xfrm>
          <a:prstGeom prst="rect">
            <a:avLst/>
          </a:prstGeom>
        </p:spPr>
      </p:pic>
      <p:sp>
        <p:nvSpPr>
          <p:cNvPr id="29" name="Bent Arrow 6"/>
          <p:cNvSpPr/>
          <p:nvPr/>
        </p:nvSpPr>
        <p:spPr bwMode="auto">
          <a:xfrm rot="5400000">
            <a:off x="1188437" y="3741628"/>
            <a:ext cx="1988573" cy="1034029"/>
          </a:xfrm>
          <a:prstGeom prst="bentArrow">
            <a:avLst/>
          </a:prstGeom>
          <a:gradFill flip="none" rotWithShape="1">
            <a:gsLst>
              <a:gs pos="100000">
                <a:srgbClr val="EBC4C5">
                  <a:alpha val="20000"/>
                </a:srgbClr>
              </a:gs>
              <a:gs pos="0">
                <a:schemeClr val="accent1">
                  <a:alpha val="70000"/>
                </a:schemeClr>
              </a:gs>
            </a:gsLst>
            <a:lin ang="10800000" scaled="1"/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endParaRPr lang="en-US" sz="1000" dirty="0" err="1">
              <a:solidFill>
                <a:schemeClr val="bg1"/>
              </a:solidFill>
              <a:ea typeface="맑은 고딕" panose="020B0503020000020004" pitchFamily="50" charset="-127"/>
            </a:endParaRPr>
          </a:p>
        </p:txBody>
      </p:sp>
      <p:sp>
        <p:nvSpPr>
          <p:cNvPr id="30" name="Rectangle 9"/>
          <p:cNvSpPr>
            <a:spLocks noChangeAspect="1" noChangeArrowheads="1"/>
          </p:cNvSpPr>
          <p:nvPr/>
        </p:nvSpPr>
        <p:spPr bwMode="auto">
          <a:xfrm>
            <a:off x="3373011" y="4829261"/>
            <a:ext cx="614271" cy="2308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35000"/>
              </a:spcBef>
              <a:spcAft>
                <a:spcPct val="0"/>
              </a:spcAft>
            </a:pPr>
            <a:r>
              <a:rPr lang="en-US" sz="900" dirty="0">
                <a:solidFill>
                  <a:schemeClr val="tx2"/>
                </a:solidFill>
                <a:ea typeface="맑은 고딕" panose="020B0503020000020004" pitchFamily="50" charset="-127"/>
              </a:rPr>
              <a:t>Physical</a:t>
            </a:r>
          </a:p>
        </p:txBody>
      </p:sp>
      <p:sp>
        <p:nvSpPr>
          <p:cNvPr id="31" name="Rectangle 9"/>
          <p:cNvSpPr>
            <a:spLocks noChangeAspect="1" noChangeArrowheads="1"/>
          </p:cNvSpPr>
          <p:nvPr/>
        </p:nvSpPr>
        <p:spPr bwMode="auto">
          <a:xfrm>
            <a:off x="1511383" y="4829261"/>
            <a:ext cx="511679" cy="2308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35000"/>
              </a:spcBef>
              <a:spcAft>
                <a:spcPct val="0"/>
              </a:spcAft>
            </a:pPr>
            <a:r>
              <a:rPr lang="en-US" sz="900" dirty="0">
                <a:solidFill>
                  <a:schemeClr val="tx2"/>
                </a:solidFill>
                <a:ea typeface="맑은 고딕" panose="020B0503020000020004" pitchFamily="50" charset="-127"/>
              </a:rPr>
              <a:t>Virtual</a:t>
            </a:r>
          </a:p>
        </p:txBody>
      </p:sp>
      <p:sp>
        <p:nvSpPr>
          <p:cNvPr id="32" name="Bent Arrow 193"/>
          <p:cNvSpPr/>
          <p:nvPr/>
        </p:nvSpPr>
        <p:spPr bwMode="auto">
          <a:xfrm rot="16200000" flipH="1">
            <a:off x="2237903" y="3741632"/>
            <a:ext cx="1988573" cy="1034029"/>
          </a:xfrm>
          <a:prstGeom prst="bentArrow">
            <a:avLst/>
          </a:prstGeom>
          <a:gradFill flip="none" rotWithShape="1">
            <a:gsLst>
              <a:gs pos="100000">
                <a:srgbClr val="EBC4C5">
                  <a:alpha val="20000"/>
                </a:srgbClr>
              </a:gs>
              <a:gs pos="0">
                <a:schemeClr val="accent1">
                  <a:alpha val="70000"/>
                </a:schemeClr>
              </a:gs>
            </a:gsLst>
            <a:lin ang="10800000" scaled="1"/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endParaRPr lang="en-US" sz="1000" dirty="0" err="1">
              <a:solidFill>
                <a:schemeClr val="bg1"/>
              </a:solidFill>
              <a:ea typeface="맑은 고딕" panose="020B0503020000020004" pitchFamily="50" charset="-127"/>
            </a:endParaRPr>
          </a:p>
        </p:txBody>
      </p:sp>
      <p:sp>
        <p:nvSpPr>
          <p:cNvPr id="33" name="Rectangle 9"/>
          <p:cNvSpPr>
            <a:spLocks noChangeAspect="1" noChangeArrowheads="1"/>
          </p:cNvSpPr>
          <p:nvPr/>
        </p:nvSpPr>
        <p:spPr bwMode="auto">
          <a:xfrm>
            <a:off x="1718760" y="5538085"/>
            <a:ext cx="197361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35000"/>
              </a:spcBef>
              <a:spcAft>
                <a:spcPct val="0"/>
              </a:spcAft>
            </a:pPr>
            <a:r>
              <a:rPr lang="ko-KR" altLang="en-US" sz="900" b="1" i="1" dirty="0">
                <a:solidFill>
                  <a:schemeClr val="tx2"/>
                </a:solidFill>
                <a:latin typeface="Calibri"/>
              </a:rPr>
              <a:t>유연한 글로벌 중복제거</a:t>
            </a:r>
            <a:r>
              <a:rPr lang="en-US" altLang="ko-KR" sz="900" b="1" i="1" dirty="0">
                <a:solidFill>
                  <a:schemeClr val="tx2"/>
                </a:solidFill>
                <a:latin typeface="Calibri"/>
              </a:rPr>
              <a:t/>
            </a:r>
            <a:br>
              <a:rPr lang="en-US" altLang="ko-KR" sz="900" b="1" i="1" dirty="0">
                <a:solidFill>
                  <a:schemeClr val="tx2"/>
                </a:solidFill>
                <a:latin typeface="Calibri"/>
              </a:rPr>
            </a:br>
            <a:r>
              <a:rPr lang="en-US" altLang="ko-KR" sz="900" i="1" dirty="0">
                <a:solidFill>
                  <a:schemeClr val="tx2"/>
                </a:solidFill>
                <a:latin typeface="Calibri"/>
              </a:rPr>
              <a:t>(</a:t>
            </a:r>
            <a:r>
              <a:rPr lang="ko-KR" altLang="en-US" sz="900" i="1">
                <a:solidFill>
                  <a:schemeClr val="tx2"/>
                </a:solidFill>
                <a:latin typeface="Calibri"/>
              </a:rPr>
              <a:t>모든 위치에서 중복제거 수행 가능</a:t>
            </a:r>
            <a:r>
              <a:rPr lang="en-US" altLang="ko-KR" sz="900" i="1" dirty="0">
                <a:solidFill>
                  <a:schemeClr val="tx2"/>
                </a:solidFill>
                <a:latin typeface="Calibri"/>
              </a:rPr>
              <a:t>)</a:t>
            </a:r>
          </a:p>
        </p:txBody>
      </p:sp>
      <p:grpSp>
        <p:nvGrpSpPr>
          <p:cNvPr id="34" name="그룹 33"/>
          <p:cNvGrpSpPr/>
          <p:nvPr/>
        </p:nvGrpSpPr>
        <p:grpSpPr>
          <a:xfrm>
            <a:off x="953723" y="2952281"/>
            <a:ext cx="897187" cy="1053466"/>
            <a:chOff x="814620" y="2667002"/>
            <a:chExt cx="922866" cy="1123860"/>
          </a:xfrm>
        </p:grpSpPr>
        <p:sp>
          <p:nvSpPr>
            <p:cNvPr id="35" name="Rounded Rectangle 114"/>
            <p:cNvSpPr/>
            <p:nvPr/>
          </p:nvSpPr>
          <p:spPr bwMode="auto">
            <a:xfrm>
              <a:off x="814620" y="2667002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36" name="Rounded Rectangle 115"/>
            <p:cNvSpPr/>
            <p:nvPr/>
          </p:nvSpPr>
          <p:spPr bwMode="auto">
            <a:xfrm>
              <a:off x="1055031" y="2667002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37" name="Rounded Rectangle 116"/>
            <p:cNvSpPr/>
            <p:nvPr/>
          </p:nvSpPr>
          <p:spPr bwMode="auto">
            <a:xfrm>
              <a:off x="1295441" y="2667002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38" name="Rounded Rectangle 117"/>
            <p:cNvSpPr/>
            <p:nvPr/>
          </p:nvSpPr>
          <p:spPr bwMode="auto">
            <a:xfrm>
              <a:off x="1535852" y="2667002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39" name="Rounded Rectangle 118"/>
            <p:cNvSpPr/>
            <p:nvPr/>
          </p:nvSpPr>
          <p:spPr bwMode="auto">
            <a:xfrm>
              <a:off x="814620" y="2899658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0" name="Rounded Rectangle 119"/>
            <p:cNvSpPr/>
            <p:nvPr/>
          </p:nvSpPr>
          <p:spPr bwMode="auto">
            <a:xfrm>
              <a:off x="1055031" y="2899658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1" name="Rounded Rectangle 120"/>
            <p:cNvSpPr/>
            <p:nvPr/>
          </p:nvSpPr>
          <p:spPr bwMode="auto">
            <a:xfrm>
              <a:off x="1295441" y="2899658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2" name="Rounded Rectangle 121"/>
            <p:cNvSpPr/>
            <p:nvPr/>
          </p:nvSpPr>
          <p:spPr bwMode="auto">
            <a:xfrm>
              <a:off x="1535852" y="2899658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3" name="Rounded Rectangle 122"/>
            <p:cNvSpPr/>
            <p:nvPr/>
          </p:nvSpPr>
          <p:spPr bwMode="auto">
            <a:xfrm>
              <a:off x="814620" y="3132313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4" name="Rounded Rectangle 123"/>
            <p:cNvSpPr/>
            <p:nvPr/>
          </p:nvSpPr>
          <p:spPr bwMode="auto">
            <a:xfrm>
              <a:off x="1055031" y="3132313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5" name="Rounded Rectangle 124"/>
            <p:cNvSpPr/>
            <p:nvPr/>
          </p:nvSpPr>
          <p:spPr bwMode="auto">
            <a:xfrm>
              <a:off x="1295441" y="3132313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6" name="Rounded Rectangle 125"/>
            <p:cNvSpPr/>
            <p:nvPr/>
          </p:nvSpPr>
          <p:spPr bwMode="auto">
            <a:xfrm>
              <a:off x="1535852" y="3132313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7" name="Rounded Rectangle 134"/>
            <p:cNvSpPr/>
            <p:nvPr/>
          </p:nvSpPr>
          <p:spPr bwMode="auto">
            <a:xfrm>
              <a:off x="814620" y="336174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8" name="Rounded Rectangle 135"/>
            <p:cNvSpPr/>
            <p:nvPr/>
          </p:nvSpPr>
          <p:spPr bwMode="auto">
            <a:xfrm>
              <a:off x="1055031" y="336174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9" name="Rounded Rectangle 136"/>
            <p:cNvSpPr/>
            <p:nvPr/>
          </p:nvSpPr>
          <p:spPr bwMode="auto">
            <a:xfrm>
              <a:off x="1295441" y="336174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50" name="Rounded Rectangle 137"/>
            <p:cNvSpPr/>
            <p:nvPr/>
          </p:nvSpPr>
          <p:spPr bwMode="auto">
            <a:xfrm>
              <a:off x="1535852" y="336174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51" name="Rounded Rectangle 138"/>
            <p:cNvSpPr/>
            <p:nvPr/>
          </p:nvSpPr>
          <p:spPr bwMode="auto">
            <a:xfrm>
              <a:off x="814620" y="3594395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52" name="Rounded Rectangle 139"/>
            <p:cNvSpPr/>
            <p:nvPr/>
          </p:nvSpPr>
          <p:spPr bwMode="auto">
            <a:xfrm>
              <a:off x="1055031" y="3594395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53" name="Rounded Rectangle 140"/>
            <p:cNvSpPr/>
            <p:nvPr/>
          </p:nvSpPr>
          <p:spPr bwMode="auto">
            <a:xfrm>
              <a:off x="1295441" y="3594395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54" name="Rounded Rectangle 141"/>
            <p:cNvSpPr/>
            <p:nvPr/>
          </p:nvSpPr>
          <p:spPr bwMode="auto">
            <a:xfrm>
              <a:off x="1535852" y="3594395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3583553" y="2952281"/>
            <a:ext cx="897187" cy="1053466"/>
            <a:chOff x="3519720" y="2667002"/>
            <a:chExt cx="922866" cy="1123860"/>
          </a:xfrm>
        </p:grpSpPr>
        <p:sp>
          <p:nvSpPr>
            <p:cNvPr id="56" name="Rounded Rectangle 170"/>
            <p:cNvSpPr/>
            <p:nvPr/>
          </p:nvSpPr>
          <p:spPr bwMode="auto">
            <a:xfrm>
              <a:off x="3519720" y="2667002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57" name="Rounded Rectangle 171"/>
            <p:cNvSpPr/>
            <p:nvPr/>
          </p:nvSpPr>
          <p:spPr bwMode="auto">
            <a:xfrm>
              <a:off x="3760131" y="2667002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58" name="Rounded Rectangle 172"/>
            <p:cNvSpPr/>
            <p:nvPr/>
          </p:nvSpPr>
          <p:spPr bwMode="auto">
            <a:xfrm>
              <a:off x="4000541" y="2667002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59" name="Rounded Rectangle 173"/>
            <p:cNvSpPr/>
            <p:nvPr/>
          </p:nvSpPr>
          <p:spPr bwMode="auto">
            <a:xfrm>
              <a:off x="4240952" y="2667002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60" name="Rounded Rectangle 174"/>
            <p:cNvSpPr/>
            <p:nvPr/>
          </p:nvSpPr>
          <p:spPr bwMode="auto">
            <a:xfrm>
              <a:off x="3519720" y="2899658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61" name="Rounded Rectangle 175"/>
            <p:cNvSpPr/>
            <p:nvPr/>
          </p:nvSpPr>
          <p:spPr bwMode="auto">
            <a:xfrm>
              <a:off x="3760131" y="2899658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62" name="Rounded Rectangle 176"/>
            <p:cNvSpPr/>
            <p:nvPr/>
          </p:nvSpPr>
          <p:spPr bwMode="auto">
            <a:xfrm>
              <a:off x="4000541" y="2899658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63" name="Rounded Rectangle 177"/>
            <p:cNvSpPr/>
            <p:nvPr/>
          </p:nvSpPr>
          <p:spPr bwMode="auto">
            <a:xfrm>
              <a:off x="4240952" y="2899658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64" name="Rounded Rectangle 178"/>
            <p:cNvSpPr/>
            <p:nvPr/>
          </p:nvSpPr>
          <p:spPr bwMode="auto">
            <a:xfrm>
              <a:off x="3519720" y="3132313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65" name="Rounded Rectangle 179"/>
            <p:cNvSpPr/>
            <p:nvPr/>
          </p:nvSpPr>
          <p:spPr bwMode="auto">
            <a:xfrm>
              <a:off x="3760131" y="3132313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66" name="Rounded Rectangle 180"/>
            <p:cNvSpPr/>
            <p:nvPr/>
          </p:nvSpPr>
          <p:spPr bwMode="auto">
            <a:xfrm>
              <a:off x="4000541" y="3132313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67" name="Rounded Rectangle 181"/>
            <p:cNvSpPr/>
            <p:nvPr/>
          </p:nvSpPr>
          <p:spPr bwMode="auto">
            <a:xfrm>
              <a:off x="4240952" y="3132313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68" name="Rounded Rectangle 182"/>
            <p:cNvSpPr/>
            <p:nvPr/>
          </p:nvSpPr>
          <p:spPr bwMode="auto">
            <a:xfrm>
              <a:off x="3519720" y="336174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69" name="Rounded Rectangle 183"/>
            <p:cNvSpPr/>
            <p:nvPr/>
          </p:nvSpPr>
          <p:spPr bwMode="auto">
            <a:xfrm>
              <a:off x="3760131" y="336174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70" name="Rounded Rectangle 184"/>
            <p:cNvSpPr/>
            <p:nvPr/>
          </p:nvSpPr>
          <p:spPr bwMode="auto">
            <a:xfrm>
              <a:off x="4000541" y="336174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71" name="Rounded Rectangle 185"/>
            <p:cNvSpPr/>
            <p:nvPr/>
          </p:nvSpPr>
          <p:spPr bwMode="auto">
            <a:xfrm>
              <a:off x="4240952" y="3361740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72" name="Rounded Rectangle 186"/>
            <p:cNvSpPr/>
            <p:nvPr/>
          </p:nvSpPr>
          <p:spPr bwMode="auto">
            <a:xfrm>
              <a:off x="3519720" y="3594395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73" name="Rounded Rectangle 187"/>
            <p:cNvSpPr/>
            <p:nvPr/>
          </p:nvSpPr>
          <p:spPr bwMode="auto">
            <a:xfrm>
              <a:off x="3760131" y="3594395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74" name="Rounded Rectangle 188"/>
            <p:cNvSpPr/>
            <p:nvPr/>
          </p:nvSpPr>
          <p:spPr bwMode="auto">
            <a:xfrm>
              <a:off x="4000541" y="3594395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rgbClr val="FDBB3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75" name="Rounded Rectangle 189"/>
            <p:cNvSpPr/>
            <p:nvPr/>
          </p:nvSpPr>
          <p:spPr bwMode="auto">
            <a:xfrm>
              <a:off x="4240952" y="3594395"/>
              <a:ext cx="201634" cy="196467"/>
            </a:xfrm>
            <a:prstGeom prst="roundRect">
              <a:avLst>
                <a:gd name="adj" fmla="val 10346"/>
              </a:avLst>
            </a:prstGeom>
            <a:solidFill>
              <a:schemeClr val="accent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300" b="1" dirty="0" smtClean="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</p:grpSp>
      <p:pic>
        <p:nvPicPr>
          <p:cNvPr id="76" name="Picture 68" descr="virtualizatio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48" y="4497571"/>
            <a:ext cx="565203" cy="537454"/>
          </a:xfrm>
          <a:prstGeom prst="rect">
            <a:avLst/>
          </a:prstGeom>
        </p:spPr>
      </p:pic>
      <p:graphicFrame>
        <p:nvGraphicFramePr>
          <p:cNvPr id="77" name="내용 개체 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5957062"/>
              </p:ext>
            </p:extLst>
          </p:nvPr>
        </p:nvGraphicFramePr>
        <p:xfrm>
          <a:off x="5236524" y="4269676"/>
          <a:ext cx="4088033" cy="1965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8" name="TextBox 77"/>
          <p:cNvSpPr txBox="1"/>
          <p:nvPr/>
        </p:nvSpPr>
        <p:spPr bwMode="ltGray">
          <a:xfrm>
            <a:off x="7105600" y="4771257"/>
            <a:ext cx="857885" cy="41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ctr" fontAlgn="base">
              <a:lnSpc>
                <a:spcPct val="90000"/>
              </a:lnSpc>
              <a:spcAft>
                <a:spcPts val="800"/>
              </a:spcAft>
            </a:pPr>
            <a:r>
              <a:rPr lang="ko-KR" altLang="en-US" sz="105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중복제거율</a:t>
            </a:r>
            <a:r>
              <a:rPr lang="en-US" altLang="ko-KR" sz="11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/>
            </a:r>
            <a:br>
              <a:rPr lang="en-US" altLang="ko-KR" sz="11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</a:br>
            <a:r>
              <a:rPr lang="en-US" altLang="ko-KR" sz="14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96.99%</a:t>
            </a:r>
            <a:endParaRPr lang="ko-KR" altLang="en-US" sz="1100" b="1" dirty="0" err="1" smtClean="0">
              <a:solidFill>
                <a:srgbClr val="FF0000"/>
              </a:solidFill>
              <a:ea typeface="맑은 고딕" panose="020B0503020000020004" pitchFamily="50" charset="-127"/>
            </a:endParaRPr>
          </a:p>
        </p:txBody>
      </p:sp>
      <p:cxnSp>
        <p:nvCxnSpPr>
          <p:cNvPr id="79" name="Straight Connector 8"/>
          <p:cNvCxnSpPr/>
          <p:nvPr/>
        </p:nvCxnSpPr>
        <p:spPr bwMode="auto">
          <a:xfrm>
            <a:off x="9167194" y="4871671"/>
            <a:ext cx="160068" cy="0"/>
          </a:xfrm>
          <a:prstGeom prst="line">
            <a:avLst/>
          </a:prstGeom>
          <a:solidFill>
            <a:srgbClr val="B1181E"/>
          </a:solidFill>
          <a:ln w="19050" cap="flat" cmpd="sng" algn="ctr">
            <a:solidFill>
              <a:srgbClr val="FF6600"/>
            </a:solidFill>
            <a:prstDash val="sysDot"/>
            <a:round/>
            <a:headEnd type="none" w="lg" len="lg"/>
            <a:tailEnd type="none" w="lg" len="lg"/>
          </a:ln>
          <a:effectLst/>
        </p:spPr>
      </p:cxnSp>
      <p:cxnSp>
        <p:nvCxnSpPr>
          <p:cNvPr id="80" name="Straight Connector 9"/>
          <p:cNvCxnSpPr/>
          <p:nvPr/>
        </p:nvCxnSpPr>
        <p:spPr bwMode="auto">
          <a:xfrm>
            <a:off x="9167194" y="5787527"/>
            <a:ext cx="160068" cy="0"/>
          </a:xfrm>
          <a:prstGeom prst="line">
            <a:avLst/>
          </a:prstGeom>
          <a:solidFill>
            <a:srgbClr val="B1181E"/>
          </a:solidFill>
          <a:ln w="19050" cap="flat" cmpd="sng" algn="ctr">
            <a:solidFill>
              <a:srgbClr val="FF6600"/>
            </a:solidFill>
            <a:prstDash val="sysDot"/>
            <a:round/>
            <a:headEnd type="none" w="lg" len="lg"/>
            <a:tailEnd type="none" w="lg" len="lg"/>
          </a:ln>
          <a:effectLst/>
        </p:spPr>
      </p:cxnSp>
      <p:cxnSp>
        <p:nvCxnSpPr>
          <p:cNvPr id="81" name="Straight Connector 11"/>
          <p:cNvCxnSpPr/>
          <p:nvPr/>
        </p:nvCxnSpPr>
        <p:spPr bwMode="auto">
          <a:xfrm>
            <a:off x="9283283" y="4868910"/>
            <a:ext cx="0" cy="913802"/>
          </a:xfrm>
          <a:prstGeom prst="line">
            <a:avLst/>
          </a:prstGeom>
          <a:solidFill>
            <a:srgbClr val="B1181E"/>
          </a:solidFill>
          <a:ln w="12700" cap="flat" cmpd="sng" algn="ctr">
            <a:solidFill>
              <a:srgbClr val="FF66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82" name="TextBox 81"/>
          <p:cNvSpPr txBox="1"/>
          <p:nvPr/>
        </p:nvSpPr>
        <p:spPr bwMode="ltGray">
          <a:xfrm>
            <a:off x="8576738" y="5051495"/>
            <a:ext cx="734454" cy="43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ctr" fontAlgn="base">
              <a:lnSpc>
                <a:spcPct val="90000"/>
              </a:lnSpc>
              <a:spcAft>
                <a:spcPts val="800"/>
              </a:spcAft>
            </a:pPr>
            <a:r>
              <a:rPr lang="ko-KR" altLang="en-US" sz="8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  <a:t>스토리지</a:t>
            </a:r>
            <a:r>
              <a:rPr lang="en-US" altLang="ko-KR" sz="8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  <a:t/>
            </a:r>
            <a:br>
              <a:rPr lang="en-US" altLang="ko-KR" sz="8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</a:br>
            <a:r>
              <a:rPr lang="ko-KR" altLang="en-US" sz="8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  <a:t>비용 절감</a:t>
            </a:r>
            <a:r>
              <a:rPr lang="en-US" altLang="ko-KR" sz="8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  <a:t/>
            </a:r>
            <a:br>
              <a:rPr lang="en-US" altLang="ko-KR" sz="8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</a:br>
            <a:r>
              <a:rPr lang="en-US" altLang="ko-KR" sz="8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  <a:t>(</a:t>
            </a:r>
            <a:r>
              <a:rPr lang="en-US" altLang="ko-KR" sz="1000" b="1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211.8</a:t>
            </a:r>
            <a:r>
              <a:rPr lang="en-US" altLang="ko-KR" sz="800" b="1" dirty="0" smtClean="0">
                <a:solidFill>
                  <a:srgbClr val="0000FF"/>
                </a:solidFill>
                <a:ea typeface="맑은 고딕" panose="020B0503020000020004" pitchFamily="50" charset="-127"/>
              </a:rPr>
              <a:t> TB)</a:t>
            </a:r>
            <a:endParaRPr lang="ko-KR" altLang="en-US" sz="800" b="1" dirty="0" smtClean="0">
              <a:solidFill>
                <a:srgbClr val="0000FF"/>
              </a:solidFill>
              <a:ea typeface="맑은 고딕" panose="020B0503020000020004" pitchFamily="50" charset="-127"/>
            </a:endParaRPr>
          </a:p>
        </p:txBody>
      </p:sp>
      <p:sp>
        <p:nvSpPr>
          <p:cNvPr id="86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87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88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104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11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/>
              <a:t>Veritas </a:t>
            </a:r>
            <a:r>
              <a:rPr lang="ko-KR" altLang="en-US" dirty="0" err="1"/>
              <a:t>중복제거는</a:t>
            </a:r>
            <a:r>
              <a:rPr lang="ko-KR" altLang="en-US" dirty="0"/>
              <a:t> 특정 위치로 </a:t>
            </a:r>
            <a:r>
              <a:rPr lang="ko-KR" altLang="en-US" dirty="0" err="1"/>
              <a:t>중복제거</a:t>
            </a:r>
            <a:r>
              <a:rPr lang="ko-KR" altLang="en-US" dirty="0"/>
              <a:t> 위치가 한정되어 있지 않고</a:t>
            </a:r>
            <a:r>
              <a:rPr lang="en-US" altLang="ko-KR" dirty="0"/>
              <a:t>, </a:t>
            </a:r>
            <a:r>
              <a:rPr lang="ko-KR" altLang="en-US" dirty="0"/>
              <a:t>클라이언트</a:t>
            </a:r>
            <a:r>
              <a:rPr lang="en-US" altLang="ko-KR" dirty="0"/>
              <a:t>/</a:t>
            </a:r>
            <a:r>
              <a:rPr lang="ko-KR" altLang="en-US" dirty="0"/>
              <a:t>서버</a:t>
            </a:r>
            <a:r>
              <a:rPr lang="en-US" altLang="ko-KR" dirty="0"/>
              <a:t>/</a:t>
            </a:r>
            <a:r>
              <a:rPr lang="ko-KR" altLang="en-US" dirty="0"/>
              <a:t>저장 장치 등의 다양한 위치에서 </a:t>
            </a:r>
            <a:r>
              <a:rPr lang="ko-KR" altLang="en-US" dirty="0" err="1"/>
              <a:t>중복제거를</a:t>
            </a:r>
            <a:r>
              <a:rPr lang="ko-KR" altLang="en-US" dirty="0"/>
              <a:t> 수행하도록 설정할 수 있는 특장점을 가지고 있습니다</a:t>
            </a:r>
            <a:r>
              <a:rPr lang="en-US" altLang="ko-KR" dirty="0"/>
              <a:t>. </a:t>
            </a:r>
            <a:r>
              <a:rPr lang="ko-KR" altLang="en-US" dirty="0"/>
              <a:t>때문에 시스템 및 인프라 환경에 따라 </a:t>
            </a:r>
            <a:r>
              <a:rPr lang="ko-KR" altLang="en-US" dirty="0" err="1"/>
              <a:t>중복제거</a:t>
            </a:r>
            <a:r>
              <a:rPr lang="ko-KR" altLang="en-US" dirty="0"/>
              <a:t> 수행 위치를 다양하게 설정할 수 있어 시스템 성능 및 네트워크 대역폭 사용량을 최적화 할 수 있고</a:t>
            </a:r>
            <a:r>
              <a:rPr lang="en-US" altLang="ko-KR" dirty="0"/>
              <a:t>, </a:t>
            </a:r>
            <a:r>
              <a:rPr lang="ko-KR" altLang="en-US" dirty="0"/>
              <a:t>백업 윈도우를 대폭 절감시킬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93" name="텍스트 개체 틀 49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/>
              <a:t>유연한 데이터 </a:t>
            </a:r>
            <a:r>
              <a:rPr lang="ko-KR" altLang="en-US" dirty="0" err="1"/>
              <a:t>중복제거</a:t>
            </a:r>
            <a:r>
              <a:rPr lang="ko-KR" altLang="en-US" dirty="0"/>
              <a:t> 기술</a:t>
            </a:r>
          </a:p>
        </p:txBody>
      </p:sp>
      <p:sp>
        <p:nvSpPr>
          <p:cNvPr id="11" name="Freeform 935"/>
          <p:cNvSpPr/>
          <p:nvPr/>
        </p:nvSpPr>
        <p:spPr bwMode="auto">
          <a:xfrm>
            <a:off x="6129050" y="2327153"/>
            <a:ext cx="749300" cy="1752713"/>
          </a:xfrm>
          <a:custGeom>
            <a:avLst/>
            <a:gdLst>
              <a:gd name="connsiteX0" fmla="*/ 749300 w 749300"/>
              <a:gd name="connsiteY0" fmla="*/ 0 h 1244600"/>
              <a:gd name="connsiteX1" fmla="*/ 749300 w 749300"/>
              <a:gd name="connsiteY1" fmla="*/ 1244600 h 1244600"/>
              <a:gd name="connsiteX2" fmla="*/ 0 w 749300"/>
              <a:gd name="connsiteY2" fmla="*/ 1063625 h 1244600"/>
              <a:gd name="connsiteX3" fmla="*/ 0 w 749300"/>
              <a:gd name="connsiteY3" fmla="*/ 174625 h 1244600"/>
              <a:gd name="connsiteX4" fmla="*/ 749300 w 749300"/>
              <a:gd name="connsiteY4" fmla="*/ 0 h 124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00" h="1244600">
                <a:moveTo>
                  <a:pt x="749300" y="0"/>
                </a:moveTo>
                <a:lnTo>
                  <a:pt x="749300" y="1244600"/>
                </a:lnTo>
                <a:lnTo>
                  <a:pt x="0" y="1063625"/>
                </a:lnTo>
                <a:lnTo>
                  <a:pt x="0" y="174625"/>
                </a:lnTo>
                <a:lnTo>
                  <a:pt x="749300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6871647" y="2317496"/>
            <a:ext cx="2465151" cy="1770628"/>
            <a:chOff x="6871647" y="2179510"/>
            <a:chExt cx="2465151" cy="1770628"/>
          </a:xfrm>
        </p:grpSpPr>
        <p:sp>
          <p:nvSpPr>
            <p:cNvPr id="13" name="AutoShape 455"/>
            <p:cNvSpPr>
              <a:spLocks noChangeArrowheads="1"/>
            </p:cNvSpPr>
            <p:nvPr/>
          </p:nvSpPr>
          <p:spPr bwMode="auto">
            <a:xfrm>
              <a:off x="6871647" y="2179510"/>
              <a:ext cx="2465151" cy="1770628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시스템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성능 및 네트워크 인프라에 따라 중복제거 수행위치를 자유롭게 설정 가능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네트워크를 통해 전송되는 데이터를 최적화 할 수 있으므로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, WAN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구간 등에서 데이터를 직접 백업하는 환경 구성이 가능하고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,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백업 윈도우를 절감시킬 수 있음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.</a:t>
              </a: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하드웨어 종속성 없음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.</a:t>
              </a: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6878350" y="2201074"/>
              <a:ext cx="2451744" cy="324877"/>
              <a:chOff x="6878350" y="2201074"/>
              <a:chExt cx="2451744" cy="324877"/>
            </a:xfrm>
          </p:grpSpPr>
          <p:sp>
            <p:nvSpPr>
              <p:cNvPr id="15" name="AutoShape 457"/>
              <p:cNvSpPr>
                <a:spLocks noChangeArrowheads="1"/>
              </p:cNvSpPr>
              <p:nvPr/>
            </p:nvSpPr>
            <p:spPr bwMode="auto">
              <a:xfrm>
                <a:off x="6888398" y="2201074"/>
                <a:ext cx="2434997" cy="285696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en-US" altLang="ko-KR" sz="1100" b="1" dirty="0" smtClean="0">
                    <a:solidFill>
                      <a:schemeClr val="tx2"/>
                    </a:solidFill>
                    <a:cs typeface="Arial" charset="0"/>
                  </a:rPr>
                  <a:t>Veritas </a:t>
                </a:r>
                <a:r>
                  <a:rPr kumimoji="1" lang="ko-KR" altLang="en-US" sz="1100" b="1" smtClean="0">
                    <a:solidFill>
                      <a:schemeClr val="tx2"/>
                    </a:solidFill>
                    <a:cs typeface="Arial" charset="0"/>
                  </a:rPr>
                  <a:t>중복제거 </a:t>
                </a:r>
                <a:r>
                  <a:rPr kumimoji="1" lang="ko-KR" altLang="en-US" sz="1100" b="1" dirty="0" smtClean="0">
                    <a:solidFill>
                      <a:schemeClr val="tx2"/>
                    </a:solidFill>
                    <a:cs typeface="Arial" charset="0"/>
                  </a:rPr>
                  <a:t>백업 방법</a:t>
                </a:r>
                <a:endParaRPr kumimoji="1" lang="ko-KR" altLang="en-US" sz="1100" b="1" dirty="0">
                  <a:solidFill>
                    <a:schemeClr val="tx2"/>
                  </a:solidFill>
                  <a:cs typeface="Arial" charset="0"/>
                </a:endParaRPr>
              </a:p>
            </p:txBody>
          </p:sp>
          <p:sp>
            <p:nvSpPr>
              <p:cNvPr id="16" name="AutoShape 458"/>
              <p:cNvSpPr>
                <a:spLocks noChangeArrowheads="1"/>
              </p:cNvSpPr>
              <p:nvPr/>
            </p:nvSpPr>
            <p:spPr bwMode="auto">
              <a:xfrm>
                <a:off x="6878350" y="2419835"/>
                <a:ext cx="2451744" cy="10611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7" name="AutoShape 459"/>
              <p:cNvSpPr>
                <a:spLocks noChangeArrowheads="1"/>
              </p:cNvSpPr>
              <p:nvPr/>
            </p:nvSpPr>
            <p:spPr bwMode="auto">
              <a:xfrm>
                <a:off x="6891748" y="2429631"/>
                <a:ext cx="2428298" cy="52242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8" name="Rounded Rectangle 132"/>
          <p:cNvSpPr/>
          <p:nvPr/>
        </p:nvSpPr>
        <p:spPr bwMode="auto">
          <a:xfrm>
            <a:off x="4719932" y="2318552"/>
            <a:ext cx="2036467" cy="1768295"/>
          </a:xfrm>
          <a:prstGeom prst="roundRect">
            <a:avLst>
              <a:gd name="adj" fmla="val 3594"/>
            </a:avLst>
          </a:prstGeom>
          <a:gradFill>
            <a:gsLst>
              <a:gs pos="48000">
                <a:srgbClr val="F5F5F5"/>
              </a:gs>
              <a:gs pos="0">
                <a:schemeClr val="bg1">
                  <a:lumMod val="95000"/>
                </a:scheme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9" name="Rounded Rectangle 130"/>
          <p:cNvSpPr/>
          <p:nvPr/>
        </p:nvSpPr>
        <p:spPr bwMode="auto">
          <a:xfrm>
            <a:off x="562730" y="2318552"/>
            <a:ext cx="2036467" cy="1768295"/>
          </a:xfrm>
          <a:prstGeom prst="roundRect">
            <a:avLst>
              <a:gd name="adj" fmla="val 3594"/>
            </a:avLst>
          </a:prstGeom>
          <a:gradFill>
            <a:gsLst>
              <a:gs pos="48000">
                <a:srgbClr val="F5F5F5"/>
              </a:gs>
              <a:gs pos="0">
                <a:schemeClr val="bg1">
                  <a:lumMod val="95000"/>
                </a:scheme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20" name="Rounded Rectangle 131"/>
          <p:cNvSpPr/>
          <p:nvPr/>
        </p:nvSpPr>
        <p:spPr bwMode="auto">
          <a:xfrm>
            <a:off x="2641331" y="2318552"/>
            <a:ext cx="2036467" cy="1768295"/>
          </a:xfrm>
          <a:prstGeom prst="roundRect">
            <a:avLst>
              <a:gd name="adj" fmla="val 3594"/>
            </a:avLst>
          </a:prstGeom>
          <a:gradFill>
            <a:gsLst>
              <a:gs pos="48000">
                <a:srgbClr val="F5F5F5"/>
              </a:gs>
              <a:gs pos="0">
                <a:schemeClr val="bg1">
                  <a:lumMod val="95000"/>
                </a:scheme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21" name="Rounded Rectangle 10"/>
          <p:cNvSpPr/>
          <p:nvPr/>
        </p:nvSpPr>
        <p:spPr bwMode="auto">
          <a:xfrm>
            <a:off x="523875" y="2235097"/>
            <a:ext cx="8853487" cy="2215677"/>
          </a:xfrm>
          <a:prstGeom prst="roundRect">
            <a:avLst>
              <a:gd name="adj" fmla="val 1332"/>
            </a:avLst>
          </a:prstGeom>
          <a:noFill/>
          <a:ln w="31750">
            <a:solidFill>
              <a:srgbClr val="FF0000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22" name="Freeform 516"/>
          <p:cNvSpPr/>
          <p:nvPr/>
        </p:nvSpPr>
        <p:spPr bwMode="auto">
          <a:xfrm>
            <a:off x="6129050" y="4535053"/>
            <a:ext cx="749300" cy="1752713"/>
          </a:xfrm>
          <a:custGeom>
            <a:avLst/>
            <a:gdLst>
              <a:gd name="connsiteX0" fmla="*/ 749300 w 749300"/>
              <a:gd name="connsiteY0" fmla="*/ 0 h 1244600"/>
              <a:gd name="connsiteX1" fmla="*/ 749300 w 749300"/>
              <a:gd name="connsiteY1" fmla="*/ 1244600 h 1244600"/>
              <a:gd name="connsiteX2" fmla="*/ 0 w 749300"/>
              <a:gd name="connsiteY2" fmla="*/ 1063625 h 1244600"/>
              <a:gd name="connsiteX3" fmla="*/ 0 w 749300"/>
              <a:gd name="connsiteY3" fmla="*/ 174625 h 1244600"/>
              <a:gd name="connsiteX4" fmla="*/ 749300 w 749300"/>
              <a:gd name="connsiteY4" fmla="*/ 0 h 124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00" h="1244600">
                <a:moveTo>
                  <a:pt x="749300" y="0"/>
                </a:moveTo>
                <a:lnTo>
                  <a:pt x="749300" y="1244600"/>
                </a:lnTo>
                <a:lnTo>
                  <a:pt x="0" y="1063625"/>
                </a:lnTo>
                <a:lnTo>
                  <a:pt x="0" y="174625"/>
                </a:lnTo>
                <a:lnTo>
                  <a:pt x="749300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6871647" y="4525396"/>
            <a:ext cx="2465151" cy="1770628"/>
            <a:chOff x="6871647" y="4387410"/>
            <a:chExt cx="2465151" cy="1770628"/>
          </a:xfrm>
        </p:grpSpPr>
        <p:sp>
          <p:nvSpPr>
            <p:cNvPr id="24" name="AutoShape 455"/>
            <p:cNvSpPr>
              <a:spLocks noChangeArrowheads="1"/>
            </p:cNvSpPr>
            <p:nvPr/>
          </p:nvSpPr>
          <p:spPr bwMode="auto">
            <a:xfrm>
              <a:off x="6871647" y="4387410"/>
              <a:ext cx="2465151" cy="1770628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중복제거 저장장치에서 데이터 중복을 처리하기 때문에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,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백업되는 모든 데이터는 네트워크를 통해 저장 장치로 이동 되어야 함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.</a:t>
              </a: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네트워크 </a:t>
              </a:r>
              <a:r>
                <a:rPr kumimoji="1" lang="ko-KR" altLang="en-US" sz="1000" dirty="0" err="1" smtClean="0">
                  <a:solidFill>
                    <a:schemeClr val="tx2"/>
                  </a:solidFill>
                  <a:cs typeface="Arial" charset="0"/>
                </a:rPr>
                <a:t>트래픽이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 과다하게 발생될 수 있으며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,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대용량 백업 데이터 처리시 백업 윈도우 지연으로 이어질 수 있음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.</a:t>
              </a: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WAN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구간 등에서는 구현 불가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하드웨어 종속적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</p:txBody>
        </p:sp>
        <p:grpSp>
          <p:nvGrpSpPr>
            <p:cNvPr id="25" name="그룹 24"/>
            <p:cNvGrpSpPr/>
            <p:nvPr/>
          </p:nvGrpSpPr>
          <p:grpSpPr>
            <a:xfrm>
              <a:off x="6878350" y="4408974"/>
              <a:ext cx="2451744" cy="324877"/>
              <a:chOff x="6878350" y="4408974"/>
              <a:chExt cx="2451744" cy="324877"/>
            </a:xfrm>
          </p:grpSpPr>
          <p:sp>
            <p:nvSpPr>
              <p:cNvPr id="26" name="AutoShape 457"/>
              <p:cNvSpPr>
                <a:spLocks noChangeArrowheads="1"/>
              </p:cNvSpPr>
              <p:nvPr/>
            </p:nvSpPr>
            <p:spPr bwMode="auto">
              <a:xfrm>
                <a:off x="6888398" y="4408974"/>
                <a:ext cx="2434997" cy="285696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ko-KR" altLang="en-US" sz="1100" b="1" dirty="0" smtClean="0">
                    <a:solidFill>
                      <a:schemeClr val="tx2"/>
                    </a:solidFill>
                    <a:cs typeface="Arial" charset="0"/>
                  </a:rPr>
                  <a:t>일반적인 중복제거 </a:t>
                </a:r>
                <a:r>
                  <a:rPr kumimoji="1" lang="ko-KR" altLang="en-US" sz="1100" b="1" smtClean="0">
                    <a:solidFill>
                      <a:schemeClr val="tx2"/>
                    </a:solidFill>
                    <a:cs typeface="Arial" charset="0"/>
                  </a:rPr>
                  <a:t>백업 방법 </a:t>
                </a:r>
                <a:r>
                  <a:rPr kumimoji="1" lang="en-US" altLang="ko-KR" sz="1100" b="1" dirty="0" smtClean="0">
                    <a:solidFill>
                      <a:schemeClr val="tx2"/>
                    </a:solidFill>
                    <a:cs typeface="Arial" charset="0"/>
                  </a:rPr>
                  <a:t>(VTL)</a:t>
                </a:r>
                <a:endParaRPr kumimoji="1" lang="ko-KR" altLang="en-US" sz="1100" b="1" dirty="0">
                  <a:solidFill>
                    <a:schemeClr val="tx2"/>
                  </a:solidFill>
                  <a:cs typeface="Arial" charset="0"/>
                </a:endParaRPr>
              </a:p>
            </p:txBody>
          </p:sp>
          <p:sp>
            <p:nvSpPr>
              <p:cNvPr id="27" name="AutoShape 458"/>
              <p:cNvSpPr>
                <a:spLocks noChangeArrowheads="1"/>
              </p:cNvSpPr>
              <p:nvPr/>
            </p:nvSpPr>
            <p:spPr bwMode="auto">
              <a:xfrm>
                <a:off x="6878350" y="4627735"/>
                <a:ext cx="2451744" cy="10611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8" name="AutoShape 459"/>
              <p:cNvSpPr>
                <a:spLocks noChangeArrowheads="1"/>
              </p:cNvSpPr>
              <p:nvPr/>
            </p:nvSpPr>
            <p:spPr bwMode="auto">
              <a:xfrm>
                <a:off x="6891748" y="4637531"/>
                <a:ext cx="2428298" cy="52242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9" name="Rounded Rectangle 523"/>
          <p:cNvSpPr/>
          <p:nvPr/>
        </p:nvSpPr>
        <p:spPr bwMode="auto">
          <a:xfrm>
            <a:off x="562731" y="4527730"/>
            <a:ext cx="6083066" cy="1768295"/>
          </a:xfrm>
          <a:prstGeom prst="roundRect">
            <a:avLst>
              <a:gd name="adj" fmla="val 3594"/>
            </a:avLst>
          </a:prstGeom>
          <a:gradFill>
            <a:gsLst>
              <a:gs pos="48000">
                <a:srgbClr val="F5F5F5"/>
              </a:gs>
              <a:gs pos="0">
                <a:schemeClr val="bg1">
                  <a:lumMod val="95000"/>
                </a:scheme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cxnSp>
        <p:nvCxnSpPr>
          <p:cNvPr id="30" name="Elbow Connector 524"/>
          <p:cNvCxnSpPr/>
          <p:nvPr/>
        </p:nvCxnSpPr>
        <p:spPr bwMode="auto">
          <a:xfrm flipV="1">
            <a:off x="1698431" y="5512080"/>
            <a:ext cx="1607498" cy="34628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1" name="Elbow Connector 525"/>
          <p:cNvCxnSpPr>
            <a:endCxn id="60" idx="2"/>
          </p:cNvCxnSpPr>
          <p:nvPr/>
        </p:nvCxnSpPr>
        <p:spPr bwMode="auto">
          <a:xfrm>
            <a:off x="1666564" y="5023475"/>
            <a:ext cx="1639365" cy="39594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2" name="TextBox 31"/>
          <p:cNvSpPr txBox="1"/>
          <p:nvPr/>
        </p:nvSpPr>
        <p:spPr bwMode="ltGray">
          <a:xfrm>
            <a:off x="627217" y="5240095"/>
            <a:ext cx="697451" cy="31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ko-KR" altLang="en-US" sz="800" dirty="0" smtClean="0">
                <a:solidFill>
                  <a:schemeClr val="tx2"/>
                </a:solidFill>
                <a:latin typeface="+mn-lt"/>
              </a:rPr>
              <a:t>보호되는</a:t>
            </a:r>
            <a:r>
              <a:rPr lang="en-US" altLang="ko-KR" sz="800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n-US" altLang="ko-KR" sz="800" dirty="0" smtClean="0">
                <a:solidFill>
                  <a:schemeClr val="tx2"/>
                </a:solidFill>
                <a:latin typeface="+mn-lt"/>
              </a:rPr>
            </a:br>
            <a:r>
              <a:rPr lang="ko-KR" altLang="en-US" sz="800" dirty="0" smtClean="0">
                <a:solidFill>
                  <a:schemeClr val="tx2"/>
                </a:solidFill>
                <a:latin typeface="+mn-lt"/>
              </a:rPr>
              <a:t>시스템</a:t>
            </a:r>
            <a:endParaRPr lang="en-US" sz="80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 bwMode="ltGray">
          <a:xfrm>
            <a:off x="2510936" y="5194694"/>
            <a:ext cx="753275" cy="20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ko-KR" altLang="en-US" sz="800" dirty="0" smtClean="0">
                <a:solidFill>
                  <a:schemeClr val="tx2"/>
                </a:solidFill>
                <a:latin typeface="+mn-lt"/>
              </a:rPr>
              <a:t>전체 데이터</a:t>
            </a:r>
            <a:endParaRPr lang="en-US" sz="80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 bwMode="ltGray">
          <a:xfrm>
            <a:off x="3221082" y="5760923"/>
            <a:ext cx="794140" cy="20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ko-KR" altLang="en-US" sz="800" dirty="0" smtClean="0">
                <a:solidFill>
                  <a:schemeClr val="tx2"/>
                </a:solidFill>
                <a:latin typeface="+mn-lt"/>
              </a:rPr>
              <a:t>백업 서버</a:t>
            </a:r>
            <a:endParaRPr lang="en-US" sz="80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5" name="TextBox 34"/>
          <p:cNvSpPr txBox="1"/>
          <p:nvPr/>
        </p:nvSpPr>
        <p:spPr bwMode="ltGray">
          <a:xfrm>
            <a:off x="5062809" y="5863149"/>
            <a:ext cx="1238335" cy="31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ko-KR" altLang="en-US" sz="800" smtClean="0">
                <a:solidFill>
                  <a:schemeClr val="tx2"/>
                </a:solidFill>
                <a:latin typeface="+mn-lt"/>
              </a:rPr>
              <a:t>중복제거 저장장치</a:t>
            </a:r>
            <a:r>
              <a:rPr lang="en-US" altLang="ko-KR" sz="800" dirty="0">
                <a:solidFill>
                  <a:schemeClr val="tx2"/>
                </a:solidFill>
              </a:rPr>
              <a:t/>
            </a:r>
            <a:br>
              <a:rPr lang="en-US" altLang="ko-KR" sz="800" dirty="0">
                <a:solidFill>
                  <a:schemeClr val="tx2"/>
                </a:solidFill>
              </a:rPr>
            </a:br>
            <a:r>
              <a:rPr lang="en-US" altLang="ko-KR" sz="800" dirty="0" smtClean="0">
                <a:solidFill>
                  <a:schemeClr val="tx2"/>
                </a:solidFill>
              </a:rPr>
              <a:t>(VTL)</a:t>
            </a:r>
            <a:endParaRPr lang="en-US" sz="800" dirty="0" smtClean="0">
              <a:solidFill>
                <a:schemeClr val="tx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 bwMode="ltGray">
          <a:xfrm>
            <a:off x="4019144" y="5194694"/>
            <a:ext cx="753275" cy="20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ko-KR" altLang="en-US" sz="800" dirty="0" smtClean="0">
                <a:solidFill>
                  <a:schemeClr val="tx2"/>
                </a:solidFill>
                <a:latin typeface="+mn-lt"/>
              </a:rPr>
              <a:t>전체 데이터</a:t>
            </a:r>
            <a:endParaRPr lang="en-US" sz="800" dirty="0" smtClean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37" name="Straight Arrow Connector 531"/>
          <p:cNvCxnSpPr/>
          <p:nvPr/>
        </p:nvCxnSpPr>
        <p:spPr bwMode="auto">
          <a:xfrm flipV="1">
            <a:off x="3887438" y="5439745"/>
            <a:ext cx="1112529" cy="615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8" name="Oval 532"/>
          <p:cNvSpPr>
            <a:spLocks noChangeAspect="1"/>
          </p:cNvSpPr>
          <p:nvPr/>
        </p:nvSpPr>
        <p:spPr bwMode="auto">
          <a:xfrm>
            <a:off x="1116922" y="5583374"/>
            <a:ext cx="581509" cy="549971"/>
          </a:xfrm>
          <a:prstGeom prst="ellipse">
            <a:avLst/>
          </a:prstGeom>
          <a:solidFill>
            <a:srgbClr val="E9830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254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40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grpSp>
        <p:nvGrpSpPr>
          <p:cNvPr id="39" name="Group 238"/>
          <p:cNvGrpSpPr>
            <a:grpSpLocks noChangeAspect="1"/>
          </p:cNvGrpSpPr>
          <p:nvPr/>
        </p:nvGrpSpPr>
        <p:grpSpPr>
          <a:xfrm>
            <a:off x="1187998" y="5421914"/>
            <a:ext cx="439358" cy="630375"/>
            <a:chOff x="6125007" y="1676400"/>
            <a:chExt cx="2254250" cy="3448050"/>
          </a:xfrm>
        </p:grpSpPr>
        <p:pic>
          <p:nvPicPr>
            <p:cNvPr id="40" name="Picture 534" descr="rack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5007" y="1676400"/>
              <a:ext cx="2254250" cy="3448050"/>
            </a:xfrm>
            <a:prstGeom prst="rect">
              <a:avLst/>
            </a:prstGeom>
          </p:spPr>
        </p:pic>
        <p:pic>
          <p:nvPicPr>
            <p:cNvPr id="41" name="Picture 535" descr="IMG_diskarray_fac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7235" y="3793277"/>
              <a:ext cx="647700" cy="777240"/>
            </a:xfrm>
            <a:prstGeom prst="rect">
              <a:avLst/>
            </a:prstGeom>
          </p:spPr>
        </p:pic>
        <p:pic>
          <p:nvPicPr>
            <p:cNvPr id="42" name="Picture 536" descr="IMG_diskarray_fac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7236" y="3374177"/>
              <a:ext cx="647700" cy="777238"/>
            </a:xfrm>
            <a:prstGeom prst="rect">
              <a:avLst/>
            </a:prstGeom>
          </p:spPr>
        </p:pic>
        <p:pic>
          <p:nvPicPr>
            <p:cNvPr id="43" name="Picture 537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0" y="3237442"/>
              <a:ext cx="653415" cy="497840"/>
            </a:xfrm>
            <a:prstGeom prst="rect">
              <a:avLst/>
            </a:prstGeom>
          </p:spPr>
        </p:pic>
        <p:pic>
          <p:nvPicPr>
            <p:cNvPr id="44" name="Picture 538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1" y="3098449"/>
              <a:ext cx="653415" cy="497840"/>
            </a:xfrm>
            <a:prstGeom prst="rect">
              <a:avLst/>
            </a:prstGeom>
          </p:spPr>
        </p:pic>
        <p:pic>
          <p:nvPicPr>
            <p:cNvPr id="45" name="Picture 539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1" y="2820458"/>
              <a:ext cx="653415" cy="497840"/>
            </a:xfrm>
            <a:prstGeom prst="rect">
              <a:avLst/>
            </a:prstGeom>
          </p:spPr>
        </p:pic>
        <p:pic>
          <p:nvPicPr>
            <p:cNvPr id="46" name="Picture 540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0" y="2959452"/>
              <a:ext cx="653415" cy="497840"/>
            </a:xfrm>
            <a:prstGeom prst="rect">
              <a:avLst/>
            </a:prstGeom>
          </p:spPr>
        </p:pic>
        <p:pic>
          <p:nvPicPr>
            <p:cNvPr id="47" name="Picture 541" descr="IMG_routerface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91518" y="2601384"/>
              <a:ext cx="653415" cy="578739"/>
            </a:xfrm>
            <a:prstGeom prst="rect">
              <a:avLst/>
            </a:prstGeom>
          </p:spPr>
        </p:pic>
      </p:grpSp>
      <p:pic>
        <p:nvPicPr>
          <p:cNvPr id="48" name="Picture 542" descr="IMG_security_side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1489192" y="5412962"/>
            <a:ext cx="195883" cy="333437"/>
          </a:xfrm>
          <a:prstGeom prst="rect">
            <a:avLst/>
          </a:prstGeom>
        </p:spPr>
      </p:pic>
      <p:sp>
        <p:nvSpPr>
          <p:cNvPr id="49" name="Oval 543"/>
          <p:cNvSpPr>
            <a:spLocks noChangeAspect="1"/>
          </p:cNvSpPr>
          <p:nvPr/>
        </p:nvSpPr>
        <p:spPr bwMode="auto">
          <a:xfrm>
            <a:off x="1116922" y="4748774"/>
            <a:ext cx="581509" cy="549971"/>
          </a:xfrm>
          <a:prstGeom prst="ellipse">
            <a:avLst/>
          </a:prstGeom>
          <a:solidFill>
            <a:srgbClr val="E9830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254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40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grpSp>
        <p:nvGrpSpPr>
          <p:cNvPr id="50" name="Group 238"/>
          <p:cNvGrpSpPr>
            <a:grpSpLocks noChangeAspect="1"/>
          </p:cNvGrpSpPr>
          <p:nvPr/>
        </p:nvGrpSpPr>
        <p:grpSpPr>
          <a:xfrm>
            <a:off x="1187998" y="4587314"/>
            <a:ext cx="439358" cy="630375"/>
            <a:chOff x="6125007" y="1676400"/>
            <a:chExt cx="2254250" cy="3448050"/>
          </a:xfrm>
        </p:grpSpPr>
        <p:pic>
          <p:nvPicPr>
            <p:cNvPr id="51" name="Picture 545" descr="rack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5007" y="1676400"/>
              <a:ext cx="2254250" cy="3448050"/>
            </a:xfrm>
            <a:prstGeom prst="rect">
              <a:avLst/>
            </a:prstGeom>
          </p:spPr>
        </p:pic>
        <p:pic>
          <p:nvPicPr>
            <p:cNvPr id="52" name="Picture 546" descr="IMG_diskarray_fac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7235" y="3793277"/>
              <a:ext cx="647700" cy="777240"/>
            </a:xfrm>
            <a:prstGeom prst="rect">
              <a:avLst/>
            </a:prstGeom>
          </p:spPr>
        </p:pic>
        <p:pic>
          <p:nvPicPr>
            <p:cNvPr id="53" name="Picture 547" descr="IMG_diskarray_fac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7236" y="3374177"/>
              <a:ext cx="647700" cy="777238"/>
            </a:xfrm>
            <a:prstGeom prst="rect">
              <a:avLst/>
            </a:prstGeom>
          </p:spPr>
        </p:pic>
        <p:pic>
          <p:nvPicPr>
            <p:cNvPr id="54" name="Picture 548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0" y="3237442"/>
              <a:ext cx="653415" cy="497840"/>
            </a:xfrm>
            <a:prstGeom prst="rect">
              <a:avLst/>
            </a:prstGeom>
          </p:spPr>
        </p:pic>
        <p:pic>
          <p:nvPicPr>
            <p:cNvPr id="55" name="Picture 549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1" y="3098449"/>
              <a:ext cx="653415" cy="497840"/>
            </a:xfrm>
            <a:prstGeom prst="rect">
              <a:avLst/>
            </a:prstGeom>
          </p:spPr>
        </p:pic>
        <p:pic>
          <p:nvPicPr>
            <p:cNvPr id="56" name="Picture 550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1" y="2820458"/>
              <a:ext cx="653415" cy="497840"/>
            </a:xfrm>
            <a:prstGeom prst="rect">
              <a:avLst/>
            </a:prstGeom>
          </p:spPr>
        </p:pic>
        <p:pic>
          <p:nvPicPr>
            <p:cNvPr id="57" name="Picture 551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0" y="2959452"/>
              <a:ext cx="653415" cy="497840"/>
            </a:xfrm>
            <a:prstGeom prst="rect">
              <a:avLst/>
            </a:prstGeom>
          </p:spPr>
        </p:pic>
        <p:pic>
          <p:nvPicPr>
            <p:cNvPr id="58" name="Picture 552" descr="IMG_routerface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91518" y="2601384"/>
              <a:ext cx="653415" cy="578739"/>
            </a:xfrm>
            <a:prstGeom prst="rect">
              <a:avLst/>
            </a:prstGeom>
          </p:spPr>
        </p:pic>
      </p:grpSp>
      <p:pic>
        <p:nvPicPr>
          <p:cNvPr id="59" name="Picture 553" descr="IMG_security_side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1489192" y="4578361"/>
            <a:ext cx="195883" cy="333437"/>
          </a:xfrm>
          <a:prstGeom prst="rect">
            <a:avLst/>
          </a:prstGeom>
        </p:spPr>
      </p:pic>
      <p:sp>
        <p:nvSpPr>
          <p:cNvPr id="60" name="Oval 554"/>
          <p:cNvSpPr>
            <a:spLocks noChangeAspect="1"/>
          </p:cNvSpPr>
          <p:nvPr/>
        </p:nvSpPr>
        <p:spPr bwMode="auto">
          <a:xfrm>
            <a:off x="3305929" y="5144436"/>
            <a:ext cx="581509" cy="549971"/>
          </a:xfrm>
          <a:prstGeom prst="ellipse">
            <a:avLst/>
          </a:prstGeom>
          <a:solidFill>
            <a:srgbClr val="E9830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254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40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grpSp>
        <p:nvGrpSpPr>
          <p:cNvPr id="61" name="Group 238"/>
          <p:cNvGrpSpPr>
            <a:grpSpLocks noChangeAspect="1"/>
          </p:cNvGrpSpPr>
          <p:nvPr/>
        </p:nvGrpSpPr>
        <p:grpSpPr>
          <a:xfrm>
            <a:off x="3377005" y="4982977"/>
            <a:ext cx="439358" cy="630375"/>
            <a:chOff x="6125007" y="1676400"/>
            <a:chExt cx="2254250" cy="3448050"/>
          </a:xfrm>
        </p:grpSpPr>
        <p:pic>
          <p:nvPicPr>
            <p:cNvPr id="62" name="Picture 556" descr="rack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5007" y="1676400"/>
              <a:ext cx="2254250" cy="3448050"/>
            </a:xfrm>
            <a:prstGeom prst="rect">
              <a:avLst/>
            </a:prstGeom>
          </p:spPr>
        </p:pic>
        <p:pic>
          <p:nvPicPr>
            <p:cNvPr id="63" name="Picture 557" descr="IMG_diskarray_fac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7235" y="3793277"/>
              <a:ext cx="647700" cy="777240"/>
            </a:xfrm>
            <a:prstGeom prst="rect">
              <a:avLst/>
            </a:prstGeom>
          </p:spPr>
        </p:pic>
        <p:pic>
          <p:nvPicPr>
            <p:cNvPr id="64" name="Picture 558" descr="IMG_diskarray_fac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7236" y="3374177"/>
              <a:ext cx="647700" cy="777238"/>
            </a:xfrm>
            <a:prstGeom prst="rect">
              <a:avLst/>
            </a:prstGeom>
          </p:spPr>
        </p:pic>
        <p:pic>
          <p:nvPicPr>
            <p:cNvPr id="65" name="Picture 559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0" y="3237442"/>
              <a:ext cx="653415" cy="497840"/>
            </a:xfrm>
            <a:prstGeom prst="rect">
              <a:avLst/>
            </a:prstGeom>
          </p:spPr>
        </p:pic>
        <p:pic>
          <p:nvPicPr>
            <p:cNvPr id="66" name="Picture 560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1" y="3098449"/>
              <a:ext cx="653415" cy="497840"/>
            </a:xfrm>
            <a:prstGeom prst="rect">
              <a:avLst/>
            </a:prstGeom>
          </p:spPr>
        </p:pic>
        <p:pic>
          <p:nvPicPr>
            <p:cNvPr id="67" name="Picture 561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1" y="2820458"/>
              <a:ext cx="653415" cy="497840"/>
            </a:xfrm>
            <a:prstGeom prst="rect">
              <a:avLst/>
            </a:prstGeom>
          </p:spPr>
        </p:pic>
        <p:pic>
          <p:nvPicPr>
            <p:cNvPr id="68" name="Picture 562" descr="IMG_switchfac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1520" y="2959452"/>
              <a:ext cx="653415" cy="497840"/>
            </a:xfrm>
            <a:prstGeom prst="rect">
              <a:avLst/>
            </a:prstGeom>
          </p:spPr>
        </p:pic>
        <p:pic>
          <p:nvPicPr>
            <p:cNvPr id="69" name="Picture 563" descr="IMG_routerface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91518" y="2601384"/>
              <a:ext cx="653415" cy="578739"/>
            </a:xfrm>
            <a:prstGeom prst="rect">
              <a:avLst/>
            </a:prstGeom>
          </p:spPr>
        </p:pic>
      </p:grpSp>
      <p:grpSp>
        <p:nvGrpSpPr>
          <p:cNvPr id="70" name="Group 564"/>
          <p:cNvGrpSpPr/>
          <p:nvPr/>
        </p:nvGrpSpPr>
        <p:grpSpPr>
          <a:xfrm>
            <a:off x="4959408" y="5022349"/>
            <a:ext cx="1519427" cy="775034"/>
            <a:chOff x="6400798" y="2140523"/>
            <a:chExt cx="1998135" cy="1061421"/>
          </a:xfrm>
          <a:effectLst>
            <a:outerShdw blurRad="76200" dist="38100" dir="5400000">
              <a:srgbClr val="000000">
                <a:alpha val="40000"/>
              </a:srgbClr>
            </a:outerShdw>
          </a:effectLst>
        </p:grpSpPr>
        <p:pic>
          <p:nvPicPr>
            <p:cNvPr id="71" name="Picture 566" descr="dataserver_lg.png"/>
            <p:cNvPicPr>
              <a:picLocks noChangeAspect="1"/>
            </p:cNvPicPr>
            <p:nvPr/>
          </p:nvPicPr>
          <p:blipFill>
            <a:blip r:embed="rId10" cstate="print">
              <a:lum bright="-12000"/>
            </a:blip>
            <a:stretch>
              <a:fillRect/>
            </a:stretch>
          </p:blipFill>
          <p:spPr>
            <a:xfrm>
              <a:off x="6400798" y="2877123"/>
              <a:ext cx="1998134" cy="324821"/>
            </a:xfrm>
            <a:prstGeom prst="rect">
              <a:avLst/>
            </a:prstGeom>
            <a:ln>
              <a:solidFill>
                <a:srgbClr val="4E4845"/>
              </a:solidFill>
            </a:ln>
          </p:spPr>
        </p:pic>
        <p:pic>
          <p:nvPicPr>
            <p:cNvPr id="72" name="Picture 577" descr="dataserver_lg.png"/>
            <p:cNvPicPr>
              <a:picLocks noChangeAspect="1"/>
            </p:cNvPicPr>
            <p:nvPr/>
          </p:nvPicPr>
          <p:blipFill>
            <a:blip r:embed="rId10" cstate="print">
              <a:lum bright="-12000"/>
            </a:blip>
            <a:stretch>
              <a:fillRect/>
            </a:stretch>
          </p:blipFill>
          <p:spPr>
            <a:xfrm>
              <a:off x="6400799" y="2508823"/>
              <a:ext cx="1998134" cy="324820"/>
            </a:xfrm>
            <a:prstGeom prst="rect">
              <a:avLst/>
            </a:prstGeom>
            <a:ln>
              <a:solidFill>
                <a:srgbClr val="4E4845"/>
              </a:solidFill>
            </a:ln>
          </p:spPr>
        </p:pic>
        <p:pic>
          <p:nvPicPr>
            <p:cNvPr id="73" name="Picture 578" descr="dataserver_lg.png"/>
            <p:cNvPicPr>
              <a:picLocks noChangeAspect="1"/>
            </p:cNvPicPr>
            <p:nvPr/>
          </p:nvPicPr>
          <p:blipFill>
            <a:blip r:embed="rId10" cstate="print">
              <a:lum bright="-12000"/>
            </a:blip>
            <a:stretch>
              <a:fillRect/>
            </a:stretch>
          </p:blipFill>
          <p:spPr>
            <a:xfrm>
              <a:off x="6400799" y="2140523"/>
              <a:ext cx="1998134" cy="324820"/>
            </a:xfrm>
            <a:prstGeom prst="rect">
              <a:avLst/>
            </a:prstGeom>
            <a:ln>
              <a:solidFill>
                <a:srgbClr val="4E4845"/>
              </a:solidFill>
            </a:ln>
          </p:spPr>
        </p:pic>
      </p:grpSp>
      <p:sp>
        <p:nvSpPr>
          <p:cNvPr id="74" name="Right Arrow 582"/>
          <p:cNvSpPr/>
          <p:nvPr/>
        </p:nvSpPr>
        <p:spPr bwMode="auto">
          <a:xfrm>
            <a:off x="934918" y="2728267"/>
            <a:ext cx="976476" cy="623202"/>
          </a:xfrm>
          <a:prstGeom prst="rightArrow">
            <a:avLst>
              <a:gd name="adj1" fmla="val 50000"/>
              <a:gd name="adj2" fmla="val 33899"/>
            </a:avLst>
          </a:prstGeom>
          <a:gradFill flip="none" rotWithShape="1">
            <a:gsLst>
              <a:gs pos="1000">
                <a:schemeClr val="bg1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75" name="Right Arrow 587"/>
          <p:cNvSpPr/>
          <p:nvPr/>
        </p:nvSpPr>
        <p:spPr bwMode="auto">
          <a:xfrm>
            <a:off x="3024024" y="2728267"/>
            <a:ext cx="976476" cy="623202"/>
          </a:xfrm>
          <a:prstGeom prst="rightArrow">
            <a:avLst>
              <a:gd name="adj1" fmla="val 50000"/>
              <a:gd name="adj2" fmla="val 33899"/>
            </a:avLst>
          </a:prstGeom>
          <a:gradFill flip="none" rotWithShape="1">
            <a:gsLst>
              <a:gs pos="1000">
                <a:schemeClr val="bg1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76" name="Right Arrow 588"/>
          <p:cNvSpPr/>
          <p:nvPr/>
        </p:nvSpPr>
        <p:spPr bwMode="auto">
          <a:xfrm>
            <a:off x="5115884" y="2834662"/>
            <a:ext cx="908398" cy="248710"/>
          </a:xfrm>
          <a:prstGeom prst="rightArrow">
            <a:avLst>
              <a:gd name="adj1" fmla="val 50000"/>
              <a:gd name="adj2" fmla="val 33899"/>
            </a:avLst>
          </a:prstGeom>
          <a:gradFill flip="none" rotWithShape="1">
            <a:gsLst>
              <a:gs pos="1000">
                <a:schemeClr val="bg1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77" name="Text Box 260"/>
          <p:cNvSpPr txBox="1">
            <a:spLocks noChangeArrowheads="1"/>
          </p:cNvSpPr>
          <p:nvPr/>
        </p:nvSpPr>
        <p:spPr bwMode="auto">
          <a:xfrm>
            <a:off x="667179" y="3583997"/>
            <a:ext cx="764941" cy="3693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파일 및 애플리케이션 서버</a:t>
            </a:r>
            <a:endParaRPr lang="en-US" sz="800" kern="1200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78" name="Group 9"/>
          <p:cNvGrpSpPr/>
          <p:nvPr/>
        </p:nvGrpSpPr>
        <p:grpSpPr>
          <a:xfrm>
            <a:off x="631430" y="2509060"/>
            <a:ext cx="850703" cy="1020133"/>
            <a:chOff x="598772" y="4583007"/>
            <a:chExt cx="850703" cy="1062378"/>
          </a:xfrm>
        </p:grpSpPr>
        <p:grpSp>
          <p:nvGrpSpPr>
            <p:cNvPr id="79" name="Group 104"/>
            <p:cNvGrpSpPr/>
            <p:nvPr/>
          </p:nvGrpSpPr>
          <p:grpSpPr>
            <a:xfrm>
              <a:off x="896634" y="4927046"/>
              <a:ext cx="258077" cy="374301"/>
              <a:chOff x="2929361" y="3254187"/>
              <a:chExt cx="344024" cy="498954"/>
            </a:xfrm>
          </p:grpSpPr>
          <p:grpSp>
            <p:nvGrpSpPr>
              <p:cNvPr id="176" name="Group 214"/>
              <p:cNvGrpSpPr>
                <a:grpSpLocks noChangeAspect="1"/>
              </p:cNvGrpSpPr>
              <p:nvPr/>
            </p:nvGrpSpPr>
            <p:grpSpPr bwMode="auto">
              <a:xfrm>
                <a:off x="2929361" y="3254187"/>
                <a:ext cx="344024" cy="498954"/>
                <a:chOff x="4493" y="1677"/>
                <a:chExt cx="574" cy="822"/>
              </a:xfrm>
            </p:grpSpPr>
            <p:sp>
              <p:nvSpPr>
                <p:cNvPr id="180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1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2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3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4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5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8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9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0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7" name="Group 299"/>
              <p:cNvGrpSpPr/>
              <p:nvPr/>
            </p:nvGrpSpPr>
            <p:grpSpPr>
              <a:xfrm>
                <a:off x="3089801" y="3471227"/>
                <a:ext cx="160276" cy="162323"/>
                <a:chOff x="904895" y="2935849"/>
                <a:chExt cx="335974" cy="335974"/>
              </a:xfrm>
            </p:grpSpPr>
            <p:sp>
              <p:nvSpPr>
                <p:cNvPr id="178" name="Rounded Rectangle 220"/>
                <p:cNvSpPr/>
                <p:nvPr/>
              </p:nvSpPr>
              <p:spPr bwMode="auto">
                <a:xfrm>
                  <a:off x="904895" y="2935849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179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 l="19243" t="16059" r="19109" b="31201"/>
                <a:stretch>
                  <a:fillRect/>
                </a:stretch>
              </p:blipFill>
              <p:spPr bwMode="auto">
                <a:xfrm>
                  <a:off x="945075" y="2960462"/>
                  <a:ext cx="265713" cy="2898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prstShdw prst="shdw17" dist="17961" dir="2700000">
                    <a:schemeClr val="accent1">
                      <a:gamma/>
                      <a:shade val="60000"/>
                      <a:invGamma/>
                    </a:schemeClr>
                  </a:prstShdw>
                </a:effectLst>
              </p:spPr>
            </p:pic>
          </p:grpSp>
        </p:grpSp>
        <p:grpSp>
          <p:nvGrpSpPr>
            <p:cNvPr id="80" name="Group 103"/>
            <p:cNvGrpSpPr/>
            <p:nvPr/>
          </p:nvGrpSpPr>
          <p:grpSpPr>
            <a:xfrm>
              <a:off x="1191398" y="4927046"/>
              <a:ext cx="258077" cy="374301"/>
              <a:chOff x="3322291" y="3254187"/>
              <a:chExt cx="344024" cy="498954"/>
            </a:xfrm>
          </p:grpSpPr>
          <p:grpSp>
            <p:nvGrpSpPr>
              <p:cNvPr id="161" name="Group 214"/>
              <p:cNvGrpSpPr>
                <a:grpSpLocks noChangeAspect="1"/>
              </p:cNvGrpSpPr>
              <p:nvPr/>
            </p:nvGrpSpPr>
            <p:grpSpPr bwMode="auto">
              <a:xfrm>
                <a:off x="3322291" y="3254187"/>
                <a:ext cx="344024" cy="498954"/>
                <a:chOff x="4493" y="1677"/>
                <a:chExt cx="574" cy="822"/>
              </a:xfrm>
            </p:grpSpPr>
            <p:sp>
              <p:nvSpPr>
                <p:cNvPr id="165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66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67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68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69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70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71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72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73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74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2" name="Group 312"/>
              <p:cNvGrpSpPr/>
              <p:nvPr/>
            </p:nvGrpSpPr>
            <p:grpSpPr>
              <a:xfrm>
                <a:off x="3482406" y="3471227"/>
                <a:ext cx="160276" cy="162323"/>
                <a:chOff x="1514526" y="2938724"/>
                <a:chExt cx="335974" cy="335974"/>
              </a:xfrm>
            </p:grpSpPr>
            <p:sp>
              <p:nvSpPr>
                <p:cNvPr id="163" name="Rounded Rectangle 205"/>
                <p:cNvSpPr/>
                <p:nvPr/>
              </p:nvSpPr>
              <p:spPr bwMode="auto">
                <a:xfrm>
                  <a:off x="1514526" y="2938724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164" name="Picture 3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t="11469" r="19881" b="11184"/>
                <a:stretch>
                  <a:fillRect/>
                </a:stretch>
              </p:blipFill>
              <p:spPr bwMode="auto">
                <a:xfrm>
                  <a:off x="1529857" y="2967007"/>
                  <a:ext cx="317768" cy="2644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81" name="Group 102"/>
            <p:cNvGrpSpPr/>
            <p:nvPr/>
          </p:nvGrpSpPr>
          <p:grpSpPr>
            <a:xfrm>
              <a:off x="1006904" y="5271084"/>
              <a:ext cx="258077" cy="374301"/>
              <a:chOff x="3715221" y="3254187"/>
              <a:chExt cx="344024" cy="498954"/>
            </a:xfrm>
          </p:grpSpPr>
          <p:grpSp>
            <p:nvGrpSpPr>
              <p:cNvPr id="146" name="Group 214"/>
              <p:cNvGrpSpPr>
                <a:grpSpLocks noChangeAspect="1"/>
              </p:cNvGrpSpPr>
              <p:nvPr/>
            </p:nvGrpSpPr>
            <p:grpSpPr bwMode="auto">
              <a:xfrm>
                <a:off x="3715221" y="3254187"/>
                <a:ext cx="344024" cy="498954"/>
                <a:chOff x="4493" y="1677"/>
                <a:chExt cx="574" cy="822"/>
              </a:xfrm>
            </p:grpSpPr>
            <p:sp>
              <p:nvSpPr>
                <p:cNvPr id="150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1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2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3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4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5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6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7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8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9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60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7" name="Group 313"/>
              <p:cNvGrpSpPr/>
              <p:nvPr/>
            </p:nvGrpSpPr>
            <p:grpSpPr>
              <a:xfrm>
                <a:off x="3875483" y="3471227"/>
                <a:ext cx="160276" cy="162323"/>
                <a:chOff x="2413303" y="3106711"/>
                <a:chExt cx="335974" cy="335974"/>
              </a:xfrm>
            </p:grpSpPr>
            <p:sp>
              <p:nvSpPr>
                <p:cNvPr id="148" name="Rounded Rectangle 190"/>
                <p:cNvSpPr/>
                <p:nvPr/>
              </p:nvSpPr>
              <p:spPr bwMode="auto">
                <a:xfrm>
                  <a:off x="2413303" y="3106711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149" name="Picture 6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clrChange>
                    <a:clrFrom>
                      <a:srgbClr val="FFFFFD"/>
                    </a:clrFrom>
                    <a:clrTo>
                      <a:srgbClr val="FFFFFD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448802" y="3128141"/>
                  <a:ext cx="258954" cy="2869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82" name="Group 101"/>
            <p:cNvGrpSpPr/>
            <p:nvPr/>
          </p:nvGrpSpPr>
          <p:grpSpPr>
            <a:xfrm>
              <a:off x="1081693" y="4583007"/>
              <a:ext cx="258077" cy="374301"/>
              <a:chOff x="4108150" y="3254187"/>
              <a:chExt cx="344024" cy="498954"/>
            </a:xfrm>
          </p:grpSpPr>
          <p:grpSp>
            <p:nvGrpSpPr>
              <p:cNvPr id="131" name="Group 214"/>
              <p:cNvGrpSpPr>
                <a:grpSpLocks noChangeAspect="1"/>
              </p:cNvGrpSpPr>
              <p:nvPr/>
            </p:nvGrpSpPr>
            <p:grpSpPr bwMode="auto">
              <a:xfrm>
                <a:off x="4108150" y="3254187"/>
                <a:ext cx="344024" cy="498954"/>
                <a:chOff x="4493" y="1677"/>
                <a:chExt cx="574" cy="822"/>
              </a:xfrm>
            </p:grpSpPr>
            <p:sp>
              <p:nvSpPr>
                <p:cNvPr id="135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7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8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9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0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1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2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3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4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5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2" name="Group 314"/>
              <p:cNvGrpSpPr/>
              <p:nvPr/>
            </p:nvGrpSpPr>
            <p:grpSpPr>
              <a:xfrm>
                <a:off x="4269523" y="3471228"/>
                <a:ext cx="160276" cy="162323"/>
                <a:chOff x="3217813" y="3133891"/>
                <a:chExt cx="335974" cy="335974"/>
              </a:xfrm>
            </p:grpSpPr>
            <p:sp>
              <p:nvSpPr>
                <p:cNvPr id="133" name="Rounded Rectangle 175"/>
                <p:cNvSpPr/>
                <p:nvPr/>
              </p:nvSpPr>
              <p:spPr bwMode="auto">
                <a:xfrm>
                  <a:off x="3217813" y="3133891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134" name="Picture 5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3245488" y="3148266"/>
                  <a:ext cx="283815" cy="3144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83" name="Group 100"/>
            <p:cNvGrpSpPr/>
            <p:nvPr/>
          </p:nvGrpSpPr>
          <p:grpSpPr>
            <a:xfrm>
              <a:off x="786929" y="4586194"/>
              <a:ext cx="258077" cy="374301"/>
              <a:chOff x="4501079" y="3254187"/>
              <a:chExt cx="344024" cy="498954"/>
            </a:xfrm>
          </p:grpSpPr>
          <p:grpSp>
            <p:nvGrpSpPr>
              <p:cNvPr id="116" name="Group 214"/>
              <p:cNvGrpSpPr>
                <a:grpSpLocks noChangeAspect="1"/>
              </p:cNvGrpSpPr>
              <p:nvPr/>
            </p:nvGrpSpPr>
            <p:grpSpPr bwMode="auto">
              <a:xfrm>
                <a:off x="4501079" y="3254187"/>
                <a:ext cx="344024" cy="498954"/>
                <a:chOff x="4493" y="1677"/>
                <a:chExt cx="574" cy="822"/>
              </a:xfrm>
            </p:grpSpPr>
            <p:sp>
              <p:nvSpPr>
                <p:cNvPr id="120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1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2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4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5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7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9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0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7" name="Group 315"/>
              <p:cNvGrpSpPr/>
              <p:nvPr/>
            </p:nvGrpSpPr>
            <p:grpSpPr>
              <a:xfrm>
                <a:off x="4662845" y="3471226"/>
                <a:ext cx="162209" cy="162323"/>
                <a:chOff x="4277363" y="3244322"/>
                <a:chExt cx="340026" cy="335974"/>
              </a:xfrm>
            </p:grpSpPr>
            <p:sp>
              <p:nvSpPr>
                <p:cNvPr id="118" name="Rounded Rectangle 23"/>
                <p:cNvSpPr/>
                <p:nvPr/>
              </p:nvSpPr>
              <p:spPr bwMode="auto">
                <a:xfrm>
                  <a:off x="4277363" y="3244322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119" name="Picture 4"/>
                <p:cNvPicPr>
                  <a:picLocks noChangeAspect="1" noChangeArrowheads="1"/>
                </p:cNvPicPr>
                <p:nvPr/>
              </p:nvPicPr>
              <p:blipFill>
                <a:blip r:embed="rId15" cstate="print"/>
                <a:srcRect r="61610" b="5478"/>
                <a:stretch>
                  <a:fillRect/>
                </a:stretch>
              </p:blipFill>
              <p:spPr bwMode="auto">
                <a:xfrm>
                  <a:off x="4283113" y="3303711"/>
                  <a:ext cx="334276" cy="2282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84" name="Group 99"/>
            <p:cNvGrpSpPr/>
            <p:nvPr/>
          </p:nvGrpSpPr>
          <p:grpSpPr>
            <a:xfrm>
              <a:off x="708477" y="5271084"/>
              <a:ext cx="258077" cy="374301"/>
              <a:chOff x="4894008" y="3254186"/>
              <a:chExt cx="344024" cy="498954"/>
            </a:xfrm>
          </p:grpSpPr>
          <p:grpSp>
            <p:nvGrpSpPr>
              <p:cNvPr id="101" name="Group 214"/>
              <p:cNvGrpSpPr>
                <a:grpSpLocks noChangeAspect="1"/>
              </p:cNvGrpSpPr>
              <p:nvPr/>
            </p:nvGrpSpPr>
            <p:grpSpPr bwMode="auto">
              <a:xfrm>
                <a:off x="4894008" y="3254186"/>
                <a:ext cx="344024" cy="498954"/>
                <a:chOff x="4493" y="1677"/>
                <a:chExt cx="574" cy="822"/>
              </a:xfrm>
            </p:grpSpPr>
            <p:sp>
              <p:nvSpPr>
                <p:cNvPr id="105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5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2" name="Group 316"/>
              <p:cNvGrpSpPr/>
              <p:nvPr/>
            </p:nvGrpSpPr>
            <p:grpSpPr>
              <a:xfrm>
                <a:off x="5056054" y="3471225"/>
                <a:ext cx="160276" cy="162323"/>
                <a:chOff x="4837651" y="3209111"/>
                <a:chExt cx="335974" cy="335974"/>
              </a:xfrm>
            </p:grpSpPr>
            <p:sp>
              <p:nvSpPr>
                <p:cNvPr id="103" name="Rounded Rectangle 145"/>
                <p:cNvSpPr/>
                <p:nvPr/>
              </p:nvSpPr>
              <p:spPr bwMode="auto">
                <a:xfrm>
                  <a:off x="4837651" y="3209111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104" name="Picture 2"/>
                <p:cNvPicPr>
                  <a:picLocks noChangeAspect="1" noChangeArrowheads="1"/>
                </p:cNvPicPr>
                <p:nvPr/>
              </p:nvPicPr>
              <p:blipFill>
                <a:blip r:embed="rId16" cstate="print"/>
                <a:srcRect/>
                <a:stretch>
                  <a:fillRect/>
                </a:stretch>
              </p:blipFill>
              <p:spPr bwMode="auto">
                <a:xfrm>
                  <a:off x="4862763" y="3225429"/>
                  <a:ext cx="285750" cy="2857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85" name="Group 646"/>
            <p:cNvGrpSpPr/>
            <p:nvPr/>
          </p:nvGrpSpPr>
          <p:grpSpPr>
            <a:xfrm>
              <a:off x="598772" y="4930324"/>
              <a:ext cx="258077" cy="374301"/>
              <a:chOff x="5343344" y="2064963"/>
              <a:chExt cx="344024" cy="498954"/>
            </a:xfrm>
          </p:grpSpPr>
          <p:grpSp>
            <p:nvGrpSpPr>
              <p:cNvPr id="86" name="Group 100"/>
              <p:cNvGrpSpPr/>
              <p:nvPr/>
            </p:nvGrpSpPr>
            <p:grpSpPr>
              <a:xfrm>
                <a:off x="5343344" y="2064963"/>
                <a:ext cx="344024" cy="498954"/>
                <a:chOff x="4501079" y="3254187"/>
                <a:chExt cx="344024" cy="498954"/>
              </a:xfrm>
            </p:grpSpPr>
            <p:grpSp>
              <p:nvGrpSpPr>
                <p:cNvPr id="88" name="Group 214"/>
                <p:cNvGrpSpPr>
                  <a:grpSpLocks noChangeAspect="1"/>
                </p:cNvGrpSpPr>
                <p:nvPr/>
              </p:nvGrpSpPr>
              <p:grpSpPr bwMode="auto">
                <a:xfrm>
                  <a:off x="4501079" y="3254187"/>
                  <a:ext cx="344024" cy="498954"/>
                  <a:chOff x="4493" y="1677"/>
                  <a:chExt cx="574" cy="822"/>
                </a:xfrm>
              </p:grpSpPr>
              <p:sp>
                <p:nvSpPr>
                  <p:cNvPr id="90" name="AutoShape 215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4493" y="1677"/>
                    <a:ext cx="574" cy="82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1" name="Freeform 216"/>
                  <p:cNvSpPr>
                    <a:spLocks/>
                  </p:cNvSpPr>
                  <p:nvPr/>
                </p:nvSpPr>
                <p:spPr bwMode="auto">
                  <a:xfrm>
                    <a:off x="4498" y="1684"/>
                    <a:ext cx="564" cy="808"/>
                  </a:xfrm>
                  <a:custGeom>
                    <a:avLst/>
                    <a:gdLst/>
                    <a:ahLst/>
                    <a:cxnLst>
                      <a:cxn ang="0">
                        <a:pos x="237" y="57"/>
                      </a:cxn>
                      <a:cxn ang="0">
                        <a:pos x="233" y="53"/>
                      </a:cxn>
                      <a:cxn ang="0">
                        <a:pos x="145" y="2"/>
                      </a:cxn>
                      <a:cxn ang="0">
                        <a:pos x="135" y="2"/>
                      </a:cxn>
                      <a:cxn ang="0">
                        <a:pos x="5" y="77"/>
                      </a:cxn>
                      <a:cxn ang="0">
                        <a:pos x="1" y="81"/>
                      </a:cxn>
                      <a:cxn ang="0">
                        <a:pos x="0" y="86"/>
                      </a:cxn>
                      <a:cxn ang="0">
                        <a:pos x="0" y="280"/>
                      </a:cxn>
                      <a:cxn ang="0">
                        <a:pos x="5" y="289"/>
                      </a:cxn>
                      <a:cxn ang="0">
                        <a:pos x="93" y="341"/>
                      </a:cxn>
                      <a:cxn ang="0">
                        <a:pos x="98" y="342"/>
                      </a:cxn>
                      <a:cxn ang="0">
                        <a:pos x="103" y="341"/>
                      </a:cxn>
                      <a:cxn ang="0">
                        <a:pos x="234" y="265"/>
                      </a:cxn>
                      <a:cxn ang="0">
                        <a:pos x="239" y="257"/>
                      </a:cxn>
                      <a:cxn ang="0">
                        <a:pos x="238" y="62"/>
                      </a:cxn>
                      <a:cxn ang="0">
                        <a:pos x="237" y="57"/>
                      </a:cxn>
                    </a:cxnLst>
                    <a:rect l="0" t="0" r="r" b="b"/>
                    <a:pathLst>
                      <a:path w="239" h="342">
                        <a:moveTo>
                          <a:pt x="237" y="57"/>
                        </a:moveTo>
                        <a:cubicBezTo>
                          <a:pt x="236" y="56"/>
                          <a:pt x="235" y="54"/>
                          <a:pt x="233" y="53"/>
                        </a:cubicBezTo>
                        <a:cubicBezTo>
                          <a:pt x="145" y="2"/>
                          <a:pt x="145" y="2"/>
                          <a:pt x="145" y="2"/>
                        </a:cubicBezTo>
                        <a:cubicBezTo>
                          <a:pt x="142" y="0"/>
                          <a:pt x="138" y="0"/>
                          <a:pt x="135" y="2"/>
                        </a:cubicBezTo>
                        <a:cubicBezTo>
                          <a:pt x="5" y="77"/>
                          <a:pt x="5" y="77"/>
                          <a:pt x="5" y="77"/>
                        </a:cubicBezTo>
                        <a:cubicBezTo>
                          <a:pt x="4" y="78"/>
                          <a:pt x="2" y="79"/>
                          <a:pt x="1" y="81"/>
                        </a:cubicBezTo>
                        <a:cubicBezTo>
                          <a:pt x="1" y="82"/>
                          <a:pt x="0" y="84"/>
                          <a:pt x="0" y="86"/>
                        </a:cubicBezTo>
                        <a:cubicBezTo>
                          <a:pt x="0" y="280"/>
                          <a:pt x="0" y="280"/>
                          <a:pt x="0" y="280"/>
                        </a:cubicBezTo>
                        <a:cubicBezTo>
                          <a:pt x="0" y="284"/>
                          <a:pt x="2" y="287"/>
                          <a:pt x="5" y="289"/>
                        </a:cubicBezTo>
                        <a:cubicBezTo>
                          <a:pt x="93" y="341"/>
                          <a:pt x="93" y="341"/>
                          <a:pt x="93" y="341"/>
                        </a:cubicBezTo>
                        <a:cubicBezTo>
                          <a:pt x="95" y="341"/>
                          <a:pt x="96" y="342"/>
                          <a:pt x="98" y="342"/>
                        </a:cubicBezTo>
                        <a:cubicBezTo>
                          <a:pt x="100" y="342"/>
                          <a:pt x="102" y="341"/>
                          <a:pt x="103" y="341"/>
                        </a:cubicBezTo>
                        <a:cubicBezTo>
                          <a:pt x="234" y="265"/>
                          <a:pt x="234" y="265"/>
                          <a:pt x="234" y="265"/>
                        </a:cubicBezTo>
                        <a:cubicBezTo>
                          <a:pt x="236" y="264"/>
                          <a:pt x="239" y="260"/>
                          <a:pt x="239" y="257"/>
                        </a:cubicBezTo>
                        <a:cubicBezTo>
                          <a:pt x="238" y="62"/>
                          <a:pt x="238" y="62"/>
                          <a:pt x="238" y="62"/>
                        </a:cubicBezTo>
                        <a:cubicBezTo>
                          <a:pt x="238" y="61"/>
                          <a:pt x="238" y="59"/>
                          <a:pt x="237" y="57"/>
                        </a:cubicBezTo>
                        <a:close/>
                      </a:path>
                    </a:pathLst>
                  </a:custGeom>
                  <a:noFill/>
                  <a:ln w="22225" cap="flat">
                    <a:solidFill>
                      <a:srgbClr val="333333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2" name="Freeform 217"/>
                  <p:cNvSpPr>
                    <a:spLocks/>
                  </p:cNvSpPr>
                  <p:nvPr/>
                </p:nvSpPr>
                <p:spPr bwMode="auto">
                  <a:xfrm>
                    <a:off x="4498" y="1876"/>
                    <a:ext cx="231" cy="616"/>
                  </a:xfrm>
                  <a:custGeom>
                    <a:avLst/>
                    <a:gdLst/>
                    <a:ahLst/>
                    <a:cxnLst>
                      <a:cxn ang="0">
                        <a:pos x="98" y="261"/>
                      </a:cxn>
                      <a:cxn ang="0">
                        <a:pos x="98" y="58"/>
                      </a:cxn>
                      <a:cxn ang="0">
                        <a:pos x="1" y="0"/>
                      </a:cxn>
                      <a:cxn ang="0">
                        <a:pos x="0" y="6"/>
                      </a:cxn>
                      <a:cxn ang="0">
                        <a:pos x="0" y="199"/>
                      </a:cxn>
                      <a:cxn ang="0">
                        <a:pos x="5" y="208"/>
                      </a:cxn>
                      <a:cxn ang="0">
                        <a:pos x="93" y="260"/>
                      </a:cxn>
                      <a:cxn ang="0">
                        <a:pos x="98" y="261"/>
                      </a:cxn>
                    </a:cxnLst>
                    <a:rect l="0" t="0" r="r" b="b"/>
                    <a:pathLst>
                      <a:path w="98" h="261">
                        <a:moveTo>
                          <a:pt x="98" y="261"/>
                        </a:moveTo>
                        <a:cubicBezTo>
                          <a:pt x="98" y="58"/>
                          <a:pt x="98" y="58"/>
                          <a:pt x="98" y="58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0" y="4"/>
                          <a:pt x="0" y="6"/>
                        </a:cubicBezTo>
                        <a:cubicBezTo>
                          <a:pt x="0" y="199"/>
                          <a:pt x="0" y="199"/>
                          <a:pt x="0" y="199"/>
                        </a:cubicBezTo>
                        <a:cubicBezTo>
                          <a:pt x="0" y="203"/>
                          <a:pt x="2" y="206"/>
                          <a:pt x="5" y="208"/>
                        </a:cubicBezTo>
                        <a:cubicBezTo>
                          <a:pt x="93" y="260"/>
                          <a:pt x="93" y="260"/>
                          <a:pt x="93" y="260"/>
                        </a:cubicBezTo>
                        <a:cubicBezTo>
                          <a:pt x="94" y="260"/>
                          <a:pt x="96" y="261"/>
                          <a:pt x="98" y="261"/>
                        </a:cubicBezTo>
                        <a:close/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3" name="Freeform 218"/>
                  <p:cNvSpPr>
                    <a:spLocks/>
                  </p:cNvSpPr>
                  <p:nvPr/>
                </p:nvSpPr>
                <p:spPr bwMode="auto">
                  <a:xfrm>
                    <a:off x="4510" y="1906"/>
                    <a:ext cx="200" cy="32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0" y="116"/>
                      </a:cxn>
                      <a:cxn ang="0">
                        <a:pos x="200" y="326"/>
                      </a:cxn>
                      <a:cxn ang="0">
                        <a:pos x="0" y="2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0" h="326">
                        <a:moveTo>
                          <a:pt x="0" y="0"/>
                        </a:moveTo>
                        <a:lnTo>
                          <a:pt x="200" y="116"/>
                        </a:lnTo>
                        <a:lnTo>
                          <a:pt x="200" y="326"/>
                        </a:lnTo>
                        <a:lnTo>
                          <a:pt x="0" y="2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4" name="Freeform 219"/>
                  <p:cNvSpPr>
                    <a:spLocks/>
                  </p:cNvSpPr>
                  <p:nvPr/>
                </p:nvSpPr>
                <p:spPr bwMode="auto">
                  <a:xfrm>
                    <a:off x="4510" y="1906"/>
                    <a:ext cx="200" cy="326"/>
                  </a:xfrm>
                  <a:custGeom>
                    <a:avLst/>
                    <a:gdLst/>
                    <a:ahLst/>
                    <a:cxnLst>
                      <a:cxn ang="0">
                        <a:pos x="4" y="3"/>
                      </a:cxn>
                      <a:cxn ang="0">
                        <a:pos x="4" y="206"/>
                      </a:cxn>
                      <a:cxn ang="0">
                        <a:pos x="200" y="319"/>
                      </a:cxn>
                      <a:cxn ang="0">
                        <a:pos x="200" y="326"/>
                      </a:cxn>
                      <a:cxn ang="0">
                        <a:pos x="0" y="210"/>
                      </a:cxn>
                      <a:cxn ang="0">
                        <a:pos x="0" y="0"/>
                      </a:cxn>
                      <a:cxn ang="0">
                        <a:pos x="4" y="3"/>
                      </a:cxn>
                    </a:cxnLst>
                    <a:rect l="0" t="0" r="r" b="b"/>
                    <a:pathLst>
                      <a:path w="200" h="326">
                        <a:moveTo>
                          <a:pt x="4" y="3"/>
                        </a:moveTo>
                        <a:lnTo>
                          <a:pt x="4" y="206"/>
                        </a:lnTo>
                        <a:lnTo>
                          <a:pt x="200" y="319"/>
                        </a:lnTo>
                        <a:lnTo>
                          <a:pt x="200" y="326"/>
                        </a:lnTo>
                        <a:lnTo>
                          <a:pt x="0" y="210"/>
                        </a:lnTo>
                        <a:lnTo>
                          <a:pt x="0" y="0"/>
                        </a:lnTo>
                        <a:lnTo>
                          <a:pt x="4" y="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4536" y="1975"/>
                    <a:ext cx="160" cy="87"/>
                  </a:xfrm>
                  <a:prstGeom prst="line">
                    <a:avLst/>
                  </a:prstGeom>
                  <a:noFill/>
                  <a:ln w="11113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4536" y="2029"/>
                    <a:ext cx="160" cy="87"/>
                  </a:xfrm>
                  <a:prstGeom prst="line">
                    <a:avLst/>
                  </a:prstGeom>
                  <a:noFill/>
                  <a:ln w="11113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4536" y="2079"/>
                    <a:ext cx="160" cy="87"/>
                  </a:xfrm>
                  <a:prstGeom prst="line">
                    <a:avLst/>
                  </a:prstGeom>
                  <a:noFill/>
                  <a:ln w="11113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8" name="Freeform 223"/>
                  <p:cNvSpPr>
                    <a:spLocks/>
                  </p:cNvSpPr>
                  <p:nvPr/>
                </p:nvSpPr>
                <p:spPr bwMode="auto">
                  <a:xfrm>
                    <a:off x="4510" y="2140"/>
                    <a:ext cx="196" cy="130"/>
                  </a:xfrm>
                  <a:custGeom>
                    <a:avLst/>
                    <a:gdLst/>
                    <a:ahLst/>
                    <a:cxnLst>
                      <a:cxn ang="0">
                        <a:pos x="5" y="2"/>
                      </a:cxn>
                      <a:cxn ang="0">
                        <a:pos x="0" y="4"/>
                      </a:cxn>
                      <a:cxn ang="0">
                        <a:pos x="4" y="12"/>
                      </a:cxn>
                      <a:cxn ang="0">
                        <a:pos x="79" y="54"/>
                      </a:cxn>
                      <a:cxn ang="0">
                        <a:pos x="83" y="52"/>
                      </a:cxn>
                      <a:cxn ang="0">
                        <a:pos x="79" y="44"/>
                      </a:cxn>
                      <a:cxn ang="0">
                        <a:pos x="5" y="2"/>
                      </a:cxn>
                    </a:cxnLst>
                    <a:rect l="0" t="0" r="r" b="b"/>
                    <a:pathLst>
                      <a:path w="83" h="55">
                        <a:moveTo>
                          <a:pt x="5" y="2"/>
                        </a:moveTo>
                        <a:cubicBezTo>
                          <a:pt x="2" y="0"/>
                          <a:pt x="0" y="1"/>
                          <a:pt x="0" y="4"/>
                        </a:cubicBezTo>
                        <a:cubicBezTo>
                          <a:pt x="0" y="7"/>
                          <a:pt x="2" y="10"/>
                          <a:pt x="4" y="12"/>
                        </a:cubicBezTo>
                        <a:cubicBezTo>
                          <a:pt x="79" y="54"/>
                          <a:pt x="79" y="54"/>
                          <a:pt x="79" y="54"/>
                        </a:cubicBezTo>
                        <a:cubicBezTo>
                          <a:pt x="81" y="55"/>
                          <a:pt x="83" y="54"/>
                          <a:pt x="83" y="52"/>
                        </a:cubicBezTo>
                        <a:cubicBezTo>
                          <a:pt x="83" y="49"/>
                          <a:pt x="81" y="45"/>
                          <a:pt x="79" y="44"/>
                        </a:cubicBezTo>
                        <a:lnTo>
                          <a:pt x="5" y="2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9" name="Freeform 224"/>
                  <p:cNvSpPr>
                    <a:spLocks/>
                  </p:cNvSpPr>
                  <p:nvPr/>
                </p:nvSpPr>
                <p:spPr bwMode="auto">
                  <a:xfrm>
                    <a:off x="4500" y="1684"/>
                    <a:ext cx="558" cy="329"/>
                  </a:xfrm>
                  <a:custGeom>
                    <a:avLst/>
                    <a:gdLst/>
                    <a:ahLst/>
                    <a:cxnLst>
                      <a:cxn ang="0">
                        <a:pos x="232" y="54"/>
                      </a:cxn>
                      <a:cxn ang="0">
                        <a:pos x="144" y="2"/>
                      </a:cxn>
                      <a:cxn ang="0">
                        <a:pos x="144" y="2"/>
                      </a:cxn>
                      <a:cxn ang="0">
                        <a:pos x="134" y="2"/>
                      </a:cxn>
                      <a:cxn ang="0">
                        <a:pos x="134" y="2"/>
                      </a:cxn>
                      <a:cxn ang="0">
                        <a:pos x="4" y="77"/>
                      </a:cxn>
                      <a:cxn ang="0">
                        <a:pos x="0" y="81"/>
                      </a:cxn>
                      <a:cxn ang="0">
                        <a:pos x="97" y="139"/>
                      </a:cxn>
                      <a:cxn ang="0">
                        <a:pos x="236" y="58"/>
                      </a:cxn>
                      <a:cxn ang="0">
                        <a:pos x="232" y="54"/>
                      </a:cxn>
                    </a:cxnLst>
                    <a:rect l="0" t="0" r="r" b="b"/>
                    <a:pathLst>
                      <a:path w="236" h="139">
                        <a:moveTo>
                          <a:pt x="232" y="54"/>
                        </a:moveTo>
                        <a:cubicBezTo>
                          <a:pt x="144" y="2"/>
                          <a:pt x="144" y="2"/>
                          <a:pt x="144" y="2"/>
                        </a:cubicBezTo>
                        <a:cubicBezTo>
                          <a:pt x="144" y="2"/>
                          <a:pt x="144" y="2"/>
                          <a:pt x="144" y="2"/>
                        </a:cubicBezTo>
                        <a:cubicBezTo>
                          <a:pt x="141" y="0"/>
                          <a:pt x="137" y="0"/>
                          <a:pt x="134" y="2"/>
                        </a:cubicBezTo>
                        <a:cubicBezTo>
                          <a:pt x="134" y="2"/>
                          <a:pt x="134" y="2"/>
                          <a:pt x="134" y="2"/>
                        </a:cubicBezTo>
                        <a:cubicBezTo>
                          <a:pt x="4" y="77"/>
                          <a:pt x="4" y="77"/>
                          <a:pt x="4" y="77"/>
                        </a:cubicBezTo>
                        <a:cubicBezTo>
                          <a:pt x="3" y="78"/>
                          <a:pt x="1" y="79"/>
                          <a:pt x="0" y="81"/>
                        </a:cubicBezTo>
                        <a:cubicBezTo>
                          <a:pt x="97" y="139"/>
                          <a:pt x="97" y="139"/>
                          <a:pt x="97" y="139"/>
                        </a:cubicBezTo>
                        <a:cubicBezTo>
                          <a:pt x="236" y="58"/>
                          <a:pt x="236" y="58"/>
                          <a:pt x="236" y="58"/>
                        </a:cubicBezTo>
                        <a:cubicBezTo>
                          <a:pt x="235" y="56"/>
                          <a:pt x="234" y="55"/>
                          <a:pt x="232" y="54"/>
                        </a:cubicBezTo>
                        <a:close/>
                      </a:path>
                    </a:pathLst>
                  </a:custGeom>
                  <a:solidFill>
                    <a:srgbClr val="E3E3E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0" name="Freeform 225"/>
                  <p:cNvSpPr>
                    <a:spLocks/>
                  </p:cNvSpPr>
                  <p:nvPr/>
                </p:nvSpPr>
                <p:spPr bwMode="auto">
                  <a:xfrm>
                    <a:off x="4729" y="1821"/>
                    <a:ext cx="331" cy="671"/>
                  </a:xfrm>
                  <a:custGeom>
                    <a:avLst/>
                    <a:gdLst/>
                    <a:ahLst/>
                    <a:cxnLst>
                      <a:cxn ang="0">
                        <a:pos x="0" y="81"/>
                      </a:cxn>
                      <a:cxn ang="0">
                        <a:pos x="0" y="284"/>
                      </a:cxn>
                      <a:cxn ang="0">
                        <a:pos x="5" y="283"/>
                      </a:cxn>
                      <a:cxn ang="0">
                        <a:pos x="135" y="208"/>
                      </a:cxn>
                      <a:cxn ang="0">
                        <a:pos x="140" y="199"/>
                      </a:cxn>
                      <a:cxn ang="0">
                        <a:pos x="140" y="5"/>
                      </a:cxn>
                      <a:cxn ang="0">
                        <a:pos x="139" y="0"/>
                      </a:cxn>
                      <a:cxn ang="0">
                        <a:pos x="0" y="81"/>
                      </a:cxn>
                    </a:cxnLst>
                    <a:rect l="0" t="0" r="r" b="b"/>
                    <a:pathLst>
                      <a:path w="140" h="284">
                        <a:moveTo>
                          <a:pt x="0" y="81"/>
                        </a:moveTo>
                        <a:cubicBezTo>
                          <a:pt x="0" y="284"/>
                          <a:pt x="0" y="284"/>
                          <a:pt x="0" y="284"/>
                        </a:cubicBezTo>
                        <a:cubicBezTo>
                          <a:pt x="2" y="284"/>
                          <a:pt x="4" y="284"/>
                          <a:pt x="5" y="283"/>
                        </a:cubicBezTo>
                        <a:cubicBezTo>
                          <a:pt x="135" y="208"/>
                          <a:pt x="135" y="208"/>
                          <a:pt x="135" y="208"/>
                        </a:cubicBezTo>
                        <a:cubicBezTo>
                          <a:pt x="138" y="206"/>
                          <a:pt x="140" y="203"/>
                          <a:pt x="140" y="199"/>
                        </a:cubicBezTo>
                        <a:cubicBezTo>
                          <a:pt x="140" y="5"/>
                          <a:pt x="140" y="5"/>
                          <a:pt x="140" y="5"/>
                        </a:cubicBezTo>
                        <a:cubicBezTo>
                          <a:pt x="140" y="3"/>
                          <a:pt x="140" y="2"/>
                          <a:pt x="139" y="0"/>
                        </a:cubicBezTo>
                        <a:lnTo>
                          <a:pt x="0" y="81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89" name="Rounded Rectangle 23"/>
                <p:cNvSpPr/>
                <p:nvPr/>
              </p:nvSpPr>
              <p:spPr bwMode="auto">
                <a:xfrm>
                  <a:off x="4662845" y="3471226"/>
                  <a:ext cx="160276" cy="162323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87" name="Picture 174" descr="linux"/>
              <p:cNvPicPr>
                <a:picLocks noChangeAspect="1" noChangeArrowheads="1"/>
              </p:cNvPicPr>
              <p:nvPr/>
            </p:nvPicPr>
            <p:blipFill>
              <a:blip r:embed="rId17" cstate="print">
                <a:clrChange>
                  <a:clrFrom>
                    <a:srgbClr val="FFFFFA"/>
                  </a:clrFrom>
                  <a:clrTo>
                    <a:srgbClr val="FFFFFA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504597" y="2263657"/>
                <a:ext cx="164112" cy="1933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92" name="Rounded Rectangle 565"/>
          <p:cNvSpPr/>
          <p:nvPr>
            <p:custDataLst>
              <p:tags r:id="rId1"/>
            </p:custDataLst>
          </p:nvPr>
        </p:nvSpPr>
        <p:spPr bwMode="auto">
          <a:xfrm>
            <a:off x="642236" y="4088125"/>
            <a:ext cx="1912399" cy="236008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50800" dir="540000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prstMaterial="matte"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defRPr/>
            </a:pPr>
            <a:r>
              <a:rPr lang="ko-KR" altLang="en-US" sz="1100" b="1" kern="0" dirty="0" smtClean="0">
                <a:solidFill>
                  <a:schemeClr val="bg1"/>
                </a:solidFill>
                <a:latin typeface="+mn-lt"/>
              </a:rPr>
              <a:t>소스</a:t>
            </a:r>
            <a:r>
              <a:rPr lang="en-US" altLang="ko-KR" sz="1100" b="1" kern="0" dirty="0" smtClean="0">
                <a:solidFill>
                  <a:schemeClr val="bg1"/>
                </a:solidFill>
                <a:latin typeface="+mn-lt"/>
              </a:rPr>
              <a:t>(</a:t>
            </a:r>
            <a:r>
              <a:rPr lang="ko-KR" altLang="en-US" sz="1100" b="1" kern="0" dirty="0" smtClean="0">
                <a:solidFill>
                  <a:schemeClr val="bg1"/>
                </a:solidFill>
                <a:latin typeface="+mn-lt"/>
              </a:rPr>
              <a:t>클라이언트</a:t>
            </a:r>
            <a:r>
              <a:rPr lang="en-US" altLang="ko-KR" sz="1100" b="1" kern="0" dirty="0" smtClean="0">
                <a:solidFill>
                  <a:schemeClr val="bg1"/>
                </a:solidFill>
                <a:latin typeface="+mn-lt"/>
              </a:rPr>
              <a:t>) </a:t>
            </a:r>
            <a:r>
              <a:rPr lang="ko-KR" altLang="en-US" sz="1100" b="1" kern="0" dirty="0" smtClean="0">
                <a:solidFill>
                  <a:schemeClr val="bg1"/>
                </a:solidFill>
                <a:latin typeface="+mn-lt"/>
              </a:rPr>
              <a:t>중복제거</a:t>
            </a:r>
            <a:endParaRPr lang="en-IE" sz="1100" b="1" kern="0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3" name="Text Box 260"/>
          <p:cNvSpPr txBox="1">
            <a:spLocks noChangeArrowheads="1"/>
          </p:cNvSpPr>
          <p:nvPr/>
        </p:nvSpPr>
        <p:spPr bwMode="auto">
          <a:xfrm>
            <a:off x="2755566" y="3583997"/>
            <a:ext cx="764941" cy="3693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파일 및 애플리케이션 서버</a:t>
            </a:r>
            <a:endParaRPr lang="en-US" sz="800" kern="1200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194" name="Group 572"/>
          <p:cNvGrpSpPr/>
          <p:nvPr/>
        </p:nvGrpSpPr>
        <p:grpSpPr>
          <a:xfrm>
            <a:off x="2719817" y="2509060"/>
            <a:ext cx="850703" cy="1020133"/>
            <a:chOff x="598772" y="4583007"/>
            <a:chExt cx="850703" cy="1062378"/>
          </a:xfrm>
        </p:grpSpPr>
        <p:grpSp>
          <p:nvGrpSpPr>
            <p:cNvPr id="195" name="Group 104"/>
            <p:cNvGrpSpPr/>
            <p:nvPr/>
          </p:nvGrpSpPr>
          <p:grpSpPr>
            <a:xfrm>
              <a:off x="896634" y="4927046"/>
              <a:ext cx="258077" cy="374301"/>
              <a:chOff x="2929361" y="3254187"/>
              <a:chExt cx="344024" cy="498954"/>
            </a:xfrm>
          </p:grpSpPr>
          <p:grpSp>
            <p:nvGrpSpPr>
              <p:cNvPr id="292" name="Group 214"/>
              <p:cNvGrpSpPr>
                <a:grpSpLocks noChangeAspect="1"/>
              </p:cNvGrpSpPr>
              <p:nvPr/>
            </p:nvGrpSpPr>
            <p:grpSpPr bwMode="auto">
              <a:xfrm>
                <a:off x="2929361" y="3254187"/>
                <a:ext cx="344024" cy="498954"/>
                <a:chOff x="4493" y="1677"/>
                <a:chExt cx="574" cy="822"/>
              </a:xfrm>
            </p:grpSpPr>
            <p:sp>
              <p:nvSpPr>
                <p:cNvPr id="296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97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98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99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00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01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02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03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04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05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06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93" name="Group 299"/>
              <p:cNvGrpSpPr/>
              <p:nvPr/>
            </p:nvGrpSpPr>
            <p:grpSpPr>
              <a:xfrm>
                <a:off x="3089801" y="3471227"/>
                <a:ext cx="160276" cy="162323"/>
                <a:chOff x="904895" y="2935849"/>
                <a:chExt cx="335974" cy="335974"/>
              </a:xfrm>
            </p:grpSpPr>
            <p:sp>
              <p:nvSpPr>
                <p:cNvPr id="294" name="Rounded Rectangle 737"/>
                <p:cNvSpPr/>
                <p:nvPr/>
              </p:nvSpPr>
              <p:spPr bwMode="auto">
                <a:xfrm>
                  <a:off x="904895" y="2935849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295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 l="19243" t="16059" r="19109" b="31201"/>
                <a:stretch>
                  <a:fillRect/>
                </a:stretch>
              </p:blipFill>
              <p:spPr bwMode="auto">
                <a:xfrm>
                  <a:off x="945075" y="2960462"/>
                  <a:ext cx="265713" cy="2898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prstShdw prst="shdw17" dist="17961" dir="2700000">
                    <a:schemeClr val="accent1">
                      <a:gamma/>
                      <a:shade val="60000"/>
                      <a:invGamma/>
                    </a:schemeClr>
                  </a:prstShdw>
                </a:effectLst>
              </p:spPr>
            </p:pic>
          </p:grpSp>
        </p:grpSp>
        <p:grpSp>
          <p:nvGrpSpPr>
            <p:cNvPr id="196" name="Group 103"/>
            <p:cNvGrpSpPr/>
            <p:nvPr/>
          </p:nvGrpSpPr>
          <p:grpSpPr>
            <a:xfrm>
              <a:off x="1191398" y="4927046"/>
              <a:ext cx="258077" cy="374301"/>
              <a:chOff x="3322291" y="3254187"/>
              <a:chExt cx="344024" cy="498954"/>
            </a:xfrm>
          </p:grpSpPr>
          <p:grpSp>
            <p:nvGrpSpPr>
              <p:cNvPr id="277" name="Group 214"/>
              <p:cNvGrpSpPr>
                <a:grpSpLocks noChangeAspect="1"/>
              </p:cNvGrpSpPr>
              <p:nvPr/>
            </p:nvGrpSpPr>
            <p:grpSpPr bwMode="auto">
              <a:xfrm>
                <a:off x="3322291" y="3254187"/>
                <a:ext cx="344024" cy="498954"/>
                <a:chOff x="4493" y="1677"/>
                <a:chExt cx="574" cy="822"/>
              </a:xfrm>
            </p:grpSpPr>
            <p:sp>
              <p:nvSpPr>
                <p:cNvPr id="281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2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3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4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5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6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7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8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9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90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91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8" name="Group 312"/>
              <p:cNvGrpSpPr/>
              <p:nvPr/>
            </p:nvGrpSpPr>
            <p:grpSpPr>
              <a:xfrm>
                <a:off x="3482406" y="3471227"/>
                <a:ext cx="160276" cy="162323"/>
                <a:chOff x="1514526" y="2938724"/>
                <a:chExt cx="335974" cy="335974"/>
              </a:xfrm>
            </p:grpSpPr>
            <p:sp>
              <p:nvSpPr>
                <p:cNvPr id="279" name="Rounded Rectangle 722"/>
                <p:cNvSpPr/>
                <p:nvPr/>
              </p:nvSpPr>
              <p:spPr bwMode="auto">
                <a:xfrm>
                  <a:off x="1514526" y="2938724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280" name="Picture 3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t="11469" r="19881" b="11184"/>
                <a:stretch>
                  <a:fillRect/>
                </a:stretch>
              </p:blipFill>
              <p:spPr bwMode="auto">
                <a:xfrm>
                  <a:off x="1529857" y="2967007"/>
                  <a:ext cx="317768" cy="2644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197" name="Group 102"/>
            <p:cNvGrpSpPr/>
            <p:nvPr/>
          </p:nvGrpSpPr>
          <p:grpSpPr>
            <a:xfrm>
              <a:off x="1006904" y="5271084"/>
              <a:ext cx="258077" cy="374301"/>
              <a:chOff x="3715221" y="3254187"/>
              <a:chExt cx="344024" cy="498954"/>
            </a:xfrm>
          </p:grpSpPr>
          <p:grpSp>
            <p:nvGrpSpPr>
              <p:cNvPr id="262" name="Group 214"/>
              <p:cNvGrpSpPr>
                <a:grpSpLocks noChangeAspect="1"/>
              </p:cNvGrpSpPr>
              <p:nvPr/>
            </p:nvGrpSpPr>
            <p:grpSpPr bwMode="auto">
              <a:xfrm>
                <a:off x="3715221" y="3254187"/>
                <a:ext cx="344024" cy="498954"/>
                <a:chOff x="4493" y="1677"/>
                <a:chExt cx="574" cy="822"/>
              </a:xfrm>
            </p:grpSpPr>
            <p:sp>
              <p:nvSpPr>
                <p:cNvPr id="266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7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8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9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0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1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2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3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4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5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6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63" name="Group 313"/>
              <p:cNvGrpSpPr/>
              <p:nvPr/>
            </p:nvGrpSpPr>
            <p:grpSpPr>
              <a:xfrm>
                <a:off x="3875483" y="3471227"/>
                <a:ext cx="160276" cy="162323"/>
                <a:chOff x="2413303" y="3106711"/>
                <a:chExt cx="335974" cy="335974"/>
              </a:xfrm>
            </p:grpSpPr>
            <p:sp>
              <p:nvSpPr>
                <p:cNvPr id="264" name="Rounded Rectangle 707"/>
                <p:cNvSpPr/>
                <p:nvPr/>
              </p:nvSpPr>
              <p:spPr bwMode="auto">
                <a:xfrm>
                  <a:off x="2413303" y="3106711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265" name="Picture 6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clrChange>
                    <a:clrFrom>
                      <a:srgbClr val="FFFFFD"/>
                    </a:clrFrom>
                    <a:clrTo>
                      <a:srgbClr val="FFFFFD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448802" y="3128141"/>
                  <a:ext cx="258954" cy="2869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98" name="Group 101"/>
            <p:cNvGrpSpPr/>
            <p:nvPr/>
          </p:nvGrpSpPr>
          <p:grpSpPr>
            <a:xfrm>
              <a:off x="1081693" y="4583007"/>
              <a:ext cx="258077" cy="374301"/>
              <a:chOff x="4108150" y="3254187"/>
              <a:chExt cx="344024" cy="498954"/>
            </a:xfrm>
          </p:grpSpPr>
          <p:grpSp>
            <p:nvGrpSpPr>
              <p:cNvPr id="247" name="Group 214"/>
              <p:cNvGrpSpPr>
                <a:grpSpLocks noChangeAspect="1"/>
              </p:cNvGrpSpPr>
              <p:nvPr/>
            </p:nvGrpSpPr>
            <p:grpSpPr bwMode="auto">
              <a:xfrm>
                <a:off x="4108150" y="3254187"/>
                <a:ext cx="344024" cy="498954"/>
                <a:chOff x="4493" y="1677"/>
                <a:chExt cx="574" cy="822"/>
              </a:xfrm>
            </p:grpSpPr>
            <p:sp>
              <p:nvSpPr>
                <p:cNvPr id="251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2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3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7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8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9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0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1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48" name="Group 314"/>
              <p:cNvGrpSpPr/>
              <p:nvPr/>
            </p:nvGrpSpPr>
            <p:grpSpPr>
              <a:xfrm>
                <a:off x="4269523" y="3471228"/>
                <a:ext cx="160276" cy="162323"/>
                <a:chOff x="3217813" y="3133891"/>
                <a:chExt cx="335974" cy="335974"/>
              </a:xfrm>
            </p:grpSpPr>
            <p:sp>
              <p:nvSpPr>
                <p:cNvPr id="249" name="Rounded Rectangle 692"/>
                <p:cNvSpPr/>
                <p:nvPr/>
              </p:nvSpPr>
              <p:spPr bwMode="auto">
                <a:xfrm>
                  <a:off x="3217813" y="3133891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250" name="Picture 5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3245488" y="3148266"/>
                  <a:ext cx="283815" cy="3144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99" name="Group 100"/>
            <p:cNvGrpSpPr/>
            <p:nvPr/>
          </p:nvGrpSpPr>
          <p:grpSpPr>
            <a:xfrm>
              <a:off x="786929" y="4586194"/>
              <a:ext cx="258077" cy="374301"/>
              <a:chOff x="4501079" y="3254187"/>
              <a:chExt cx="344024" cy="498954"/>
            </a:xfrm>
          </p:grpSpPr>
          <p:grpSp>
            <p:nvGrpSpPr>
              <p:cNvPr id="232" name="Group 214"/>
              <p:cNvGrpSpPr>
                <a:grpSpLocks noChangeAspect="1"/>
              </p:cNvGrpSpPr>
              <p:nvPr/>
            </p:nvGrpSpPr>
            <p:grpSpPr bwMode="auto">
              <a:xfrm>
                <a:off x="4501079" y="3254187"/>
                <a:ext cx="344024" cy="498954"/>
                <a:chOff x="4493" y="1677"/>
                <a:chExt cx="574" cy="822"/>
              </a:xfrm>
            </p:grpSpPr>
            <p:sp>
              <p:nvSpPr>
                <p:cNvPr id="236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37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38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39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40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41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42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43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44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45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46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" name="Group 315"/>
              <p:cNvGrpSpPr/>
              <p:nvPr/>
            </p:nvGrpSpPr>
            <p:grpSpPr>
              <a:xfrm>
                <a:off x="4662845" y="3471226"/>
                <a:ext cx="162209" cy="162323"/>
                <a:chOff x="4277363" y="3244322"/>
                <a:chExt cx="340026" cy="335974"/>
              </a:xfrm>
            </p:grpSpPr>
            <p:sp>
              <p:nvSpPr>
                <p:cNvPr id="234" name="Rounded Rectangle 23"/>
                <p:cNvSpPr/>
                <p:nvPr/>
              </p:nvSpPr>
              <p:spPr bwMode="auto">
                <a:xfrm>
                  <a:off x="4277363" y="3244322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235" name="Picture 4"/>
                <p:cNvPicPr>
                  <a:picLocks noChangeAspect="1" noChangeArrowheads="1"/>
                </p:cNvPicPr>
                <p:nvPr/>
              </p:nvPicPr>
              <p:blipFill>
                <a:blip r:embed="rId15" cstate="print"/>
                <a:srcRect r="61610" b="5478"/>
                <a:stretch>
                  <a:fillRect/>
                </a:stretch>
              </p:blipFill>
              <p:spPr bwMode="auto">
                <a:xfrm>
                  <a:off x="4283113" y="3303711"/>
                  <a:ext cx="334276" cy="2282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200" name="Group 99"/>
            <p:cNvGrpSpPr/>
            <p:nvPr/>
          </p:nvGrpSpPr>
          <p:grpSpPr>
            <a:xfrm>
              <a:off x="708477" y="5271084"/>
              <a:ext cx="258077" cy="374301"/>
              <a:chOff x="4894008" y="3254186"/>
              <a:chExt cx="344024" cy="498954"/>
            </a:xfrm>
          </p:grpSpPr>
          <p:grpSp>
            <p:nvGrpSpPr>
              <p:cNvPr id="217" name="Group 214"/>
              <p:cNvGrpSpPr>
                <a:grpSpLocks noChangeAspect="1"/>
              </p:cNvGrpSpPr>
              <p:nvPr/>
            </p:nvGrpSpPr>
            <p:grpSpPr bwMode="auto">
              <a:xfrm>
                <a:off x="4894008" y="3254186"/>
                <a:ext cx="344024" cy="498954"/>
                <a:chOff x="4493" y="1677"/>
                <a:chExt cx="574" cy="822"/>
              </a:xfrm>
            </p:grpSpPr>
            <p:sp>
              <p:nvSpPr>
                <p:cNvPr id="221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22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23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24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25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26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27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28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29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30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31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8" name="Group 316"/>
              <p:cNvGrpSpPr/>
              <p:nvPr/>
            </p:nvGrpSpPr>
            <p:grpSpPr>
              <a:xfrm>
                <a:off x="5056054" y="3471225"/>
                <a:ext cx="160276" cy="162323"/>
                <a:chOff x="4837651" y="3209111"/>
                <a:chExt cx="335974" cy="335974"/>
              </a:xfrm>
            </p:grpSpPr>
            <p:sp>
              <p:nvSpPr>
                <p:cNvPr id="219" name="Rounded Rectangle 662"/>
                <p:cNvSpPr/>
                <p:nvPr/>
              </p:nvSpPr>
              <p:spPr bwMode="auto">
                <a:xfrm>
                  <a:off x="4837651" y="3209111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220" name="Picture 2"/>
                <p:cNvPicPr>
                  <a:picLocks noChangeAspect="1" noChangeArrowheads="1"/>
                </p:cNvPicPr>
                <p:nvPr/>
              </p:nvPicPr>
              <p:blipFill>
                <a:blip r:embed="rId16" cstate="print"/>
                <a:srcRect/>
                <a:stretch>
                  <a:fillRect/>
                </a:stretch>
              </p:blipFill>
              <p:spPr bwMode="auto">
                <a:xfrm>
                  <a:off x="4862763" y="3225429"/>
                  <a:ext cx="285750" cy="2857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201" name="Group 646"/>
            <p:cNvGrpSpPr/>
            <p:nvPr/>
          </p:nvGrpSpPr>
          <p:grpSpPr>
            <a:xfrm>
              <a:off x="598772" y="4930324"/>
              <a:ext cx="258077" cy="374301"/>
              <a:chOff x="5343344" y="2064963"/>
              <a:chExt cx="344024" cy="498954"/>
            </a:xfrm>
          </p:grpSpPr>
          <p:grpSp>
            <p:nvGrpSpPr>
              <p:cNvPr id="202" name="Group 100"/>
              <p:cNvGrpSpPr/>
              <p:nvPr/>
            </p:nvGrpSpPr>
            <p:grpSpPr>
              <a:xfrm>
                <a:off x="5343344" y="2064963"/>
                <a:ext cx="344024" cy="498954"/>
                <a:chOff x="4501079" y="3254187"/>
                <a:chExt cx="344024" cy="498954"/>
              </a:xfrm>
            </p:grpSpPr>
            <p:grpSp>
              <p:nvGrpSpPr>
                <p:cNvPr id="204" name="Group 214"/>
                <p:cNvGrpSpPr>
                  <a:grpSpLocks noChangeAspect="1"/>
                </p:cNvGrpSpPr>
                <p:nvPr/>
              </p:nvGrpSpPr>
              <p:grpSpPr bwMode="auto">
                <a:xfrm>
                  <a:off x="4501079" y="3254187"/>
                  <a:ext cx="344024" cy="498954"/>
                  <a:chOff x="4493" y="1677"/>
                  <a:chExt cx="574" cy="822"/>
                </a:xfrm>
              </p:grpSpPr>
              <p:sp>
                <p:nvSpPr>
                  <p:cNvPr id="206" name="AutoShape 215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4493" y="1677"/>
                    <a:ext cx="574" cy="82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7" name="Freeform 216"/>
                  <p:cNvSpPr>
                    <a:spLocks/>
                  </p:cNvSpPr>
                  <p:nvPr/>
                </p:nvSpPr>
                <p:spPr bwMode="auto">
                  <a:xfrm>
                    <a:off x="4498" y="1684"/>
                    <a:ext cx="564" cy="808"/>
                  </a:xfrm>
                  <a:custGeom>
                    <a:avLst/>
                    <a:gdLst/>
                    <a:ahLst/>
                    <a:cxnLst>
                      <a:cxn ang="0">
                        <a:pos x="237" y="57"/>
                      </a:cxn>
                      <a:cxn ang="0">
                        <a:pos x="233" y="53"/>
                      </a:cxn>
                      <a:cxn ang="0">
                        <a:pos x="145" y="2"/>
                      </a:cxn>
                      <a:cxn ang="0">
                        <a:pos x="135" y="2"/>
                      </a:cxn>
                      <a:cxn ang="0">
                        <a:pos x="5" y="77"/>
                      </a:cxn>
                      <a:cxn ang="0">
                        <a:pos x="1" y="81"/>
                      </a:cxn>
                      <a:cxn ang="0">
                        <a:pos x="0" y="86"/>
                      </a:cxn>
                      <a:cxn ang="0">
                        <a:pos x="0" y="280"/>
                      </a:cxn>
                      <a:cxn ang="0">
                        <a:pos x="5" y="289"/>
                      </a:cxn>
                      <a:cxn ang="0">
                        <a:pos x="93" y="341"/>
                      </a:cxn>
                      <a:cxn ang="0">
                        <a:pos x="98" y="342"/>
                      </a:cxn>
                      <a:cxn ang="0">
                        <a:pos x="103" y="341"/>
                      </a:cxn>
                      <a:cxn ang="0">
                        <a:pos x="234" y="265"/>
                      </a:cxn>
                      <a:cxn ang="0">
                        <a:pos x="239" y="257"/>
                      </a:cxn>
                      <a:cxn ang="0">
                        <a:pos x="238" y="62"/>
                      </a:cxn>
                      <a:cxn ang="0">
                        <a:pos x="237" y="57"/>
                      </a:cxn>
                    </a:cxnLst>
                    <a:rect l="0" t="0" r="r" b="b"/>
                    <a:pathLst>
                      <a:path w="239" h="342">
                        <a:moveTo>
                          <a:pt x="237" y="57"/>
                        </a:moveTo>
                        <a:cubicBezTo>
                          <a:pt x="236" y="56"/>
                          <a:pt x="235" y="54"/>
                          <a:pt x="233" y="53"/>
                        </a:cubicBezTo>
                        <a:cubicBezTo>
                          <a:pt x="145" y="2"/>
                          <a:pt x="145" y="2"/>
                          <a:pt x="145" y="2"/>
                        </a:cubicBezTo>
                        <a:cubicBezTo>
                          <a:pt x="142" y="0"/>
                          <a:pt x="138" y="0"/>
                          <a:pt x="135" y="2"/>
                        </a:cubicBezTo>
                        <a:cubicBezTo>
                          <a:pt x="5" y="77"/>
                          <a:pt x="5" y="77"/>
                          <a:pt x="5" y="77"/>
                        </a:cubicBezTo>
                        <a:cubicBezTo>
                          <a:pt x="4" y="78"/>
                          <a:pt x="2" y="79"/>
                          <a:pt x="1" y="81"/>
                        </a:cubicBezTo>
                        <a:cubicBezTo>
                          <a:pt x="1" y="82"/>
                          <a:pt x="0" y="84"/>
                          <a:pt x="0" y="86"/>
                        </a:cubicBezTo>
                        <a:cubicBezTo>
                          <a:pt x="0" y="280"/>
                          <a:pt x="0" y="280"/>
                          <a:pt x="0" y="280"/>
                        </a:cubicBezTo>
                        <a:cubicBezTo>
                          <a:pt x="0" y="284"/>
                          <a:pt x="2" y="287"/>
                          <a:pt x="5" y="289"/>
                        </a:cubicBezTo>
                        <a:cubicBezTo>
                          <a:pt x="93" y="341"/>
                          <a:pt x="93" y="341"/>
                          <a:pt x="93" y="341"/>
                        </a:cubicBezTo>
                        <a:cubicBezTo>
                          <a:pt x="95" y="341"/>
                          <a:pt x="96" y="342"/>
                          <a:pt x="98" y="342"/>
                        </a:cubicBezTo>
                        <a:cubicBezTo>
                          <a:pt x="100" y="342"/>
                          <a:pt x="102" y="341"/>
                          <a:pt x="103" y="341"/>
                        </a:cubicBezTo>
                        <a:cubicBezTo>
                          <a:pt x="234" y="265"/>
                          <a:pt x="234" y="265"/>
                          <a:pt x="234" y="265"/>
                        </a:cubicBezTo>
                        <a:cubicBezTo>
                          <a:pt x="236" y="264"/>
                          <a:pt x="239" y="260"/>
                          <a:pt x="239" y="257"/>
                        </a:cubicBezTo>
                        <a:cubicBezTo>
                          <a:pt x="238" y="62"/>
                          <a:pt x="238" y="62"/>
                          <a:pt x="238" y="62"/>
                        </a:cubicBezTo>
                        <a:cubicBezTo>
                          <a:pt x="238" y="61"/>
                          <a:pt x="238" y="59"/>
                          <a:pt x="237" y="57"/>
                        </a:cubicBezTo>
                        <a:close/>
                      </a:path>
                    </a:pathLst>
                  </a:custGeom>
                  <a:noFill/>
                  <a:ln w="22225" cap="flat">
                    <a:solidFill>
                      <a:srgbClr val="333333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8" name="Freeform 217"/>
                  <p:cNvSpPr>
                    <a:spLocks/>
                  </p:cNvSpPr>
                  <p:nvPr/>
                </p:nvSpPr>
                <p:spPr bwMode="auto">
                  <a:xfrm>
                    <a:off x="4498" y="1876"/>
                    <a:ext cx="231" cy="616"/>
                  </a:xfrm>
                  <a:custGeom>
                    <a:avLst/>
                    <a:gdLst/>
                    <a:ahLst/>
                    <a:cxnLst>
                      <a:cxn ang="0">
                        <a:pos x="98" y="261"/>
                      </a:cxn>
                      <a:cxn ang="0">
                        <a:pos x="98" y="58"/>
                      </a:cxn>
                      <a:cxn ang="0">
                        <a:pos x="1" y="0"/>
                      </a:cxn>
                      <a:cxn ang="0">
                        <a:pos x="0" y="6"/>
                      </a:cxn>
                      <a:cxn ang="0">
                        <a:pos x="0" y="199"/>
                      </a:cxn>
                      <a:cxn ang="0">
                        <a:pos x="5" y="208"/>
                      </a:cxn>
                      <a:cxn ang="0">
                        <a:pos x="93" y="260"/>
                      </a:cxn>
                      <a:cxn ang="0">
                        <a:pos x="98" y="261"/>
                      </a:cxn>
                    </a:cxnLst>
                    <a:rect l="0" t="0" r="r" b="b"/>
                    <a:pathLst>
                      <a:path w="98" h="261">
                        <a:moveTo>
                          <a:pt x="98" y="261"/>
                        </a:moveTo>
                        <a:cubicBezTo>
                          <a:pt x="98" y="58"/>
                          <a:pt x="98" y="58"/>
                          <a:pt x="98" y="58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0" y="4"/>
                          <a:pt x="0" y="6"/>
                        </a:cubicBezTo>
                        <a:cubicBezTo>
                          <a:pt x="0" y="199"/>
                          <a:pt x="0" y="199"/>
                          <a:pt x="0" y="199"/>
                        </a:cubicBezTo>
                        <a:cubicBezTo>
                          <a:pt x="0" y="203"/>
                          <a:pt x="2" y="206"/>
                          <a:pt x="5" y="208"/>
                        </a:cubicBezTo>
                        <a:cubicBezTo>
                          <a:pt x="93" y="260"/>
                          <a:pt x="93" y="260"/>
                          <a:pt x="93" y="260"/>
                        </a:cubicBezTo>
                        <a:cubicBezTo>
                          <a:pt x="94" y="260"/>
                          <a:pt x="96" y="261"/>
                          <a:pt x="98" y="261"/>
                        </a:cubicBezTo>
                        <a:close/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9" name="Freeform 218"/>
                  <p:cNvSpPr>
                    <a:spLocks/>
                  </p:cNvSpPr>
                  <p:nvPr/>
                </p:nvSpPr>
                <p:spPr bwMode="auto">
                  <a:xfrm>
                    <a:off x="4510" y="1906"/>
                    <a:ext cx="200" cy="32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0" y="116"/>
                      </a:cxn>
                      <a:cxn ang="0">
                        <a:pos x="200" y="326"/>
                      </a:cxn>
                      <a:cxn ang="0">
                        <a:pos x="0" y="2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0" h="326">
                        <a:moveTo>
                          <a:pt x="0" y="0"/>
                        </a:moveTo>
                        <a:lnTo>
                          <a:pt x="200" y="116"/>
                        </a:lnTo>
                        <a:lnTo>
                          <a:pt x="200" y="326"/>
                        </a:lnTo>
                        <a:lnTo>
                          <a:pt x="0" y="2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0" name="Freeform 219"/>
                  <p:cNvSpPr>
                    <a:spLocks/>
                  </p:cNvSpPr>
                  <p:nvPr/>
                </p:nvSpPr>
                <p:spPr bwMode="auto">
                  <a:xfrm>
                    <a:off x="4510" y="1906"/>
                    <a:ext cx="200" cy="326"/>
                  </a:xfrm>
                  <a:custGeom>
                    <a:avLst/>
                    <a:gdLst/>
                    <a:ahLst/>
                    <a:cxnLst>
                      <a:cxn ang="0">
                        <a:pos x="4" y="3"/>
                      </a:cxn>
                      <a:cxn ang="0">
                        <a:pos x="4" y="206"/>
                      </a:cxn>
                      <a:cxn ang="0">
                        <a:pos x="200" y="319"/>
                      </a:cxn>
                      <a:cxn ang="0">
                        <a:pos x="200" y="326"/>
                      </a:cxn>
                      <a:cxn ang="0">
                        <a:pos x="0" y="210"/>
                      </a:cxn>
                      <a:cxn ang="0">
                        <a:pos x="0" y="0"/>
                      </a:cxn>
                      <a:cxn ang="0">
                        <a:pos x="4" y="3"/>
                      </a:cxn>
                    </a:cxnLst>
                    <a:rect l="0" t="0" r="r" b="b"/>
                    <a:pathLst>
                      <a:path w="200" h="326">
                        <a:moveTo>
                          <a:pt x="4" y="3"/>
                        </a:moveTo>
                        <a:lnTo>
                          <a:pt x="4" y="206"/>
                        </a:lnTo>
                        <a:lnTo>
                          <a:pt x="200" y="319"/>
                        </a:lnTo>
                        <a:lnTo>
                          <a:pt x="200" y="326"/>
                        </a:lnTo>
                        <a:lnTo>
                          <a:pt x="0" y="210"/>
                        </a:lnTo>
                        <a:lnTo>
                          <a:pt x="0" y="0"/>
                        </a:lnTo>
                        <a:lnTo>
                          <a:pt x="4" y="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1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4536" y="1975"/>
                    <a:ext cx="160" cy="87"/>
                  </a:xfrm>
                  <a:prstGeom prst="line">
                    <a:avLst/>
                  </a:prstGeom>
                  <a:noFill/>
                  <a:ln w="11113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2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4536" y="2029"/>
                    <a:ext cx="160" cy="87"/>
                  </a:xfrm>
                  <a:prstGeom prst="line">
                    <a:avLst/>
                  </a:prstGeom>
                  <a:noFill/>
                  <a:ln w="11113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3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4536" y="2079"/>
                    <a:ext cx="160" cy="87"/>
                  </a:xfrm>
                  <a:prstGeom prst="line">
                    <a:avLst/>
                  </a:prstGeom>
                  <a:noFill/>
                  <a:ln w="11113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" name="Freeform 223"/>
                  <p:cNvSpPr>
                    <a:spLocks/>
                  </p:cNvSpPr>
                  <p:nvPr/>
                </p:nvSpPr>
                <p:spPr bwMode="auto">
                  <a:xfrm>
                    <a:off x="4510" y="2140"/>
                    <a:ext cx="196" cy="130"/>
                  </a:xfrm>
                  <a:custGeom>
                    <a:avLst/>
                    <a:gdLst/>
                    <a:ahLst/>
                    <a:cxnLst>
                      <a:cxn ang="0">
                        <a:pos x="5" y="2"/>
                      </a:cxn>
                      <a:cxn ang="0">
                        <a:pos x="0" y="4"/>
                      </a:cxn>
                      <a:cxn ang="0">
                        <a:pos x="4" y="12"/>
                      </a:cxn>
                      <a:cxn ang="0">
                        <a:pos x="79" y="54"/>
                      </a:cxn>
                      <a:cxn ang="0">
                        <a:pos x="83" y="52"/>
                      </a:cxn>
                      <a:cxn ang="0">
                        <a:pos x="79" y="44"/>
                      </a:cxn>
                      <a:cxn ang="0">
                        <a:pos x="5" y="2"/>
                      </a:cxn>
                    </a:cxnLst>
                    <a:rect l="0" t="0" r="r" b="b"/>
                    <a:pathLst>
                      <a:path w="83" h="55">
                        <a:moveTo>
                          <a:pt x="5" y="2"/>
                        </a:moveTo>
                        <a:cubicBezTo>
                          <a:pt x="2" y="0"/>
                          <a:pt x="0" y="1"/>
                          <a:pt x="0" y="4"/>
                        </a:cubicBezTo>
                        <a:cubicBezTo>
                          <a:pt x="0" y="7"/>
                          <a:pt x="2" y="10"/>
                          <a:pt x="4" y="12"/>
                        </a:cubicBezTo>
                        <a:cubicBezTo>
                          <a:pt x="79" y="54"/>
                          <a:pt x="79" y="54"/>
                          <a:pt x="79" y="54"/>
                        </a:cubicBezTo>
                        <a:cubicBezTo>
                          <a:pt x="81" y="55"/>
                          <a:pt x="83" y="54"/>
                          <a:pt x="83" y="52"/>
                        </a:cubicBezTo>
                        <a:cubicBezTo>
                          <a:pt x="83" y="49"/>
                          <a:pt x="81" y="45"/>
                          <a:pt x="79" y="44"/>
                        </a:cubicBezTo>
                        <a:lnTo>
                          <a:pt x="5" y="2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5" name="Freeform 224"/>
                  <p:cNvSpPr>
                    <a:spLocks/>
                  </p:cNvSpPr>
                  <p:nvPr/>
                </p:nvSpPr>
                <p:spPr bwMode="auto">
                  <a:xfrm>
                    <a:off x="4500" y="1684"/>
                    <a:ext cx="558" cy="329"/>
                  </a:xfrm>
                  <a:custGeom>
                    <a:avLst/>
                    <a:gdLst/>
                    <a:ahLst/>
                    <a:cxnLst>
                      <a:cxn ang="0">
                        <a:pos x="232" y="54"/>
                      </a:cxn>
                      <a:cxn ang="0">
                        <a:pos x="144" y="2"/>
                      </a:cxn>
                      <a:cxn ang="0">
                        <a:pos x="144" y="2"/>
                      </a:cxn>
                      <a:cxn ang="0">
                        <a:pos x="134" y="2"/>
                      </a:cxn>
                      <a:cxn ang="0">
                        <a:pos x="134" y="2"/>
                      </a:cxn>
                      <a:cxn ang="0">
                        <a:pos x="4" y="77"/>
                      </a:cxn>
                      <a:cxn ang="0">
                        <a:pos x="0" y="81"/>
                      </a:cxn>
                      <a:cxn ang="0">
                        <a:pos x="97" y="139"/>
                      </a:cxn>
                      <a:cxn ang="0">
                        <a:pos x="236" y="58"/>
                      </a:cxn>
                      <a:cxn ang="0">
                        <a:pos x="232" y="54"/>
                      </a:cxn>
                    </a:cxnLst>
                    <a:rect l="0" t="0" r="r" b="b"/>
                    <a:pathLst>
                      <a:path w="236" h="139">
                        <a:moveTo>
                          <a:pt x="232" y="54"/>
                        </a:moveTo>
                        <a:cubicBezTo>
                          <a:pt x="144" y="2"/>
                          <a:pt x="144" y="2"/>
                          <a:pt x="144" y="2"/>
                        </a:cubicBezTo>
                        <a:cubicBezTo>
                          <a:pt x="144" y="2"/>
                          <a:pt x="144" y="2"/>
                          <a:pt x="144" y="2"/>
                        </a:cubicBezTo>
                        <a:cubicBezTo>
                          <a:pt x="141" y="0"/>
                          <a:pt x="137" y="0"/>
                          <a:pt x="134" y="2"/>
                        </a:cubicBezTo>
                        <a:cubicBezTo>
                          <a:pt x="134" y="2"/>
                          <a:pt x="134" y="2"/>
                          <a:pt x="134" y="2"/>
                        </a:cubicBezTo>
                        <a:cubicBezTo>
                          <a:pt x="4" y="77"/>
                          <a:pt x="4" y="77"/>
                          <a:pt x="4" y="77"/>
                        </a:cubicBezTo>
                        <a:cubicBezTo>
                          <a:pt x="3" y="78"/>
                          <a:pt x="1" y="79"/>
                          <a:pt x="0" y="81"/>
                        </a:cubicBezTo>
                        <a:cubicBezTo>
                          <a:pt x="97" y="139"/>
                          <a:pt x="97" y="139"/>
                          <a:pt x="97" y="139"/>
                        </a:cubicBezTo>
                        <a:cubicBezTo>
                          <a:pt x="236" y="58"/>
                          <a:pt x="236" y="58"/>
                          <a:pt x="236" y="58"/>
                        </a:cubicBezTo>
                        <a:cubicBezTo>
                          <a:pt x="235" y="56"/>
                          <a:pt x="234" y="55"/>
                          <a:pt x="232" y="54"/>
                        </a:cubicBezTo>
                        <a:close/>
                      </a:path>
                    </a:pathLst>
                  </a:custGeom>
                  <a:solidFill>
                    <a:srgbClr val="E3E3E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6" name="Freeform 225"/>
                  <p:cNvSpPr>
                    <a:spLocks/>
                  </p:cNvSpPr>
                  <p:nvPr/>
                </p:nvSpPr>
                <p:spPr bwMode="auto">
                  <a:xfrm>
                    <a:off x="4729" y="1821"/>
                    <a:ext cx="331" cy="671"/>
                  </a:xfrm>
                  <a:custGeom>
                    <a:avLst/>
                    <a:gdLst/>
                    <a:ahLst/>
                    <a:cxnLst>
                      <a:cxn ang="0">
                        <a:pos x="0" y="81"/>
                      </a:cxn>
                      <a:cxn ang="0">
                        <a:pos x="0" y="284"/>
                      </a:cxn>
                      <a:cxn ang="0">
                        <a:pos x="5" y="283"/>
                      </a:cxn>
                      <a:cxn ang="0">
                        <a:pos x="135" y="208"/>
                      </a:cxn>
                      <a:cxn ang="0">
                        <a:pos x="140" y="199"/>
                      </a:cxn>
                      <a:cxn ang="0">
                        <a:pos x="140" y="5"/>
                      </a:cxn>
                      <a:cxn ang="0">
                        <a:pos x="139" y="0"/>
                      </a:cxn>
                      <a:cxn ang="0">
                        <a:pos x="0" y="81"/>
                      </a:cxn>
                    </a:cxnLst>
                    <a:rect l="0" t="0" r="r" b="b"/>
                    <a:pathLst>
                      <a:path w="140" h="284">
                        <a:moveTo>
                          <a:pt x="0" y="81"/>
                        </a:moveTo>
                        <a:cubicBezTo>
                          <a:pt x="0" y="284"/>
                          <a:pt x="0" y="284"/>
                          <a:pt x="0" y="284"/>
                        </a:cubicBezTo>
                        <a:cubicBezTo>
                          <a:pt x="2" y="284"/>
                          <a:pt x="4" y="284"/>
                          <a:pt x="5" y="283"/>
                        </a:cubicBezTo>
                        <a:cubicBezTo>
                          <a:pt x="135" y="208"/>
                          <a:pt x="135" y="208"/>
                          <a:pt x="135" y="208"/>
                        </a:cubicBezTo>
                        <a:cubicBezTo>
                          <a:pt x="138" y="206"/>
                          <a:pt x="140" y="203"/>
                          <a:pt x="140" y="199"/>
                        </a:cubicBezTo>
                        <a:cubicBezTo>
                          <a:pt x="140" y="5"/>
                          <a:pt x="140" y="5"/>
                          <a:pt x="140" y="5"/>
                        </a:cubicBezTo>
                        <a:cubicBezTo>
                          <a:pt x="140" y="3"/>
                          <a:pt x="140" y="2"/>
                          <a:pt x="139" y="0"/>
                        </a:cubicBezTo>
                        <a:lnTo>
                          <a:pt x="0" y="81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05" name="Rounded Rectangle 23"/>
                <p:cNvSpPr/>
                <p:nvPr/>
              </p:nvSpPr>
              <p:spPr bwMode="auto">
                <a:xfrm>
                  <a:off x="4662845" y="3471226"/>
                  <a:ext cx="160276" cy="162323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203" name="Picture 174" descr="linux"/>
              <p:cNvPicPr>
                <a:picLocks noChangeAspect="1" noChangeArrowheads="1"/>
              </p:cNvPicPr>
              <p:nvPr/>
            </p:nvPicPr>
            <p:blipFill>
              <a:blip r:embed="rId17" cstate="print">
                <a:clrChange>
                  <a:clrFrom>
                    <a:srgbClr val="FFFFFA"/>
                  </a:clrFrom>
                  <a:clrTo>
                    <a:srgbClr val="FFFFFA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504597" y="2263657"/>
                <a:ext cx="164112" cy="1933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08" name="Rounded Rectangle 771"/>
          <p:cNvSpPr/>
          <p:nvPr>
            <p:custDataLst>
              <p:tags r:id="rId2"/>
            </p:custDataLst>
          </p:nvPr>
        </p:nvSpPr>
        <p:spPr bwMode="auto">
          <a:xfrm>
            <a:off x="2730623" y="4088125"/>
            <a:ext cx="1912399" cy="236008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50800" dir="540000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prstMaterial="matte"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defRPr/>
            </a:pPr>
            <a:r>
              <a:rPr lang="ko-KR" altLang="en-US" sz="1100" b="1" kern="0" dirty="0" err="1" smtClean="0">
                <a:solidFill>
                  <a:schemeClr val="bg1"/>
                </a:solidFill>
                <a:latin typeface="+mn-lt"/>
              </a:rPr>
              <a:t>타겟</a:t>
            </a:r>
            <a:r>
              <a:rPr lang="en-US" altLang="ko-KR" sz="1100" b="1" kern="0" dirty="0" smtClean="0">
                <a:solidFill>
                  <a:schemeClr val="bg1"/>
                </a:solidFill>
                <a:latin typeface="+mn-lt"/>
              </a:rPr>
              <a:t>(</a:t>
            </a:r>
            <a:r>
              <a:rPr lang="ko-KR" altLang="en-US" sz="1100" b="1" kern="0" smtClean="0">
                <a:solidFill>
                  <a:schemeClr val="bg1"/>
                </a:solidFill>
                <a:latin typeface="+mn-lt"/>
              </a:rPr>
              <a:t>백업 </a:t>
            </a:r>
            <a:r>
              <a:rPr lang="ko-KR" altLang="en-US" sz="1100" b="1" kern="0" dirty="0" smtClean="0">
                <a:solidFill>
                  <a:schemeClr val="bg1"/>
                </a:solidFill>
                <a:latin typeface="+mn-lt"/>
              </a:rPr>
              <a:t>서버</a:t>
            </a:r>
            <a:r>
              <a:rPr lang="en-US" altLang="ko-KR" sz="1100" b="1" kern="0" dirty="0" smtClean="0">
                <a:solidFill>
                  <a:schemeClr val="bg1"/>
                </a:solidFill>
                <a:latin typeface="+mn-lt"/>
              </a:rPr>
              <a:t>) </a:t>
            </a:r>
            <a:r>
              <a:rPr lang="ko-KR" altLang="en-US" sz="1100" b="1" kern="0" dirty="0" smtClean="0">
                <a:solidFill>
                  <a:schemeClr val="bg1"/>
                </a:solidFill>
                <a:latin typeface="+mn-lt"/>
              </a:rPr>
              <a:t>중복제거</a:t>
            </a:r>
            <a:endParaRPr lang="en-IE" sz="1100" b="1" kern="0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9" name="Text Box 260"/>
          <p:cNvSpPr txBox="1">
            <a:spLocks noChangeArrowheads="1"/>
          </p:cNvSpPr>
          <p:nvPr/>
        </p:nvSpPr>
        <p:spPr bwMode="auto">
          <a:xfrm>
            <a:off x="4841830" y="3583997"/>
            <a:ext cx="764941" cy="3693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파일 및 애플리케이션 서버</a:t>
            </a:r>
            <a:endParaRPr lang="en-US" sz="800" kern="1200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310" name="Group 774"/>
          <p:cNvGrpSpPr/>
          <p:nvPr/>
        </p:nvGrpSpPr>
        <p:grpSpPr>
          <a:xfrm>
            <a:off x="4806081" y="2509060"/>
            <a:ext cx="850703" cy="1020133"/>
            <a:chOff x="598772" y="4583007"/>
            <a:chExt cx="850703" cy="1062378"/>
          </a:xfrm>
        </p:grpSpPr>
        <p:grpSp>
          <p:nvGrpSpPr>
            <p:cNvPr id="311" name="Group 104"/>
            <p:cNvGrpSpPr/>
            <p:nvPr/>
          </p:nvGrpSpPr>
          <p:grpSpPr>
            <a:xfrm>
              <a:off x="896634" y="4927046"/>
              <a:ext cx="258077" cy="374301"/>
              <a:chOff x="2929361" y="3254187"/>
              <a:chExt cx="344024" cy="498954"/>
            </a:xfrm>
          </p:grpSpPr>
          <p:grpSp>
            <p:nvGrpSpPr>
              <p:cNvPr id="408" name="Group 214"/>
              <p:cNvGrpSpPr>
                <a:grpSpLocks noChangeAspect="1"/>
              </p:cNvGrpSpPr>
              <p:nvPr/>
            </p:nvGrpSpPr>
            <p:grpSpPr bwMode="auto">
              <a:xfrm>
                <a:off x="2929361" y="3254187"/>
                <a:ext cx="344024" cy="498954"/>
                <a:chOff x="4493" y="1677"/>
                <a:chExt cx="574" cy="822"/>
              </a:xfrm>
            </p:grpSpPr>
            <p:sp>
              <p:nvSpPr>
                <p:cNvPr id="412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3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4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5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6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7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8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9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20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21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22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09" name="Group 299"/>
              <p:cNvGrpSpPr/>
              <p:nvPr/>
            </p:nvGrpSpPr>
            <p:grpSpPr>
              <a:xfrm>
                <a:off x="3089801" y="3471227"/>
                <a:ext cx="160276" cy="162323"/>
                <a:chOff x="904895" y="2935849"/>
                <a:chExt cx="335974" cy="335974"/>
              </a:xfrm>
            </p:grpSpPr>
            <p:sp>
              <p:nvSpPr>
                <p:cNvPr id="410" name="Rounded Rectangle 874"/>
                <p:cNvSpPr/>
                <p:nvPr/>
              </p:nvSpPr>
              <p:spPr bwMode="auto">
                <a:xfrm>
                  <a:off x="904895" y="2935849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411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 l="19243" t="16059" r="19109" b="31201"/>
                <a:stretch>
                  <a:fillRect/>
                </a:stretch>
              </p:blipFill>
              <p:spPr bwMode="auto">
                <a:xfrm>
                  <a:off x="945075" y="2960462"/>
                  <a:ext cx="265713" cy="2898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prstShdw prst="shdw17" dist="17961" dir="2700000">
                    <a:schemeClr val="accent1">
                      <a:gamma/>
                      <a:shade val="60000"/>
                      <a:invGamma/>
                    </a:schemeClr>
                  </a:prstShdw>
                </a:effectLst>
              </p:spPr>
            </p:pic>
          </p:grpSp>
        </p:grpSp>
        <p:grpSp>
          <p:nvGrpSpPr>
            <p:cNvPr id="312" name="Group 103"/>
            <p:cNvGrpSpPr/>
            <p:nvPr/>
          </p:nvGrpSpPr>
          <p:grpSpPr>
            <a:xfrm>
              <a:off x="1191398" y="4927046"/>
              <a:ext cx="258077" cy="374301"/>
              <a:chOff x="3322291" y="3254187"/>
              <a:chExt cx="344024" cy="498954"/>
            </a:xfrm>
          </p:grpSpPr>
          <p:grpSp>
            <p:nvGrpSpPr>
              <p:cNvPr id="393" name="Group 214"/>
              <p:cNvGrpSpPr>
                <a:grpSpLocks noChangeAspect="1"/>
              </p:cNvGrpSpPr>
              <p:nvPr/>
            </p:nvGrpSpPr>
            <p:grpSpPr bwMode="auto">
              <a:xfrm>
                <a:off x="3322291" y="3254187"/>
                <a:ext cx="344024" cy="498954"/>
                <a:chOff x="4493" y="1677"/>
                <a:chExt cx="574" cy="822"/>
              </a:xfrm>
            </p:grpSpPr>
            <p:sp>
              <p:nvSpPr>
                <p:cNvPr id="397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98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99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0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1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2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3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4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5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6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7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4" name="Group 312"/>
              <p:cNvGrpSpPr/>
              <p:nvPr/>
            </p:nvGrpSpPr>
            <p:grpSpPr>
              <a:xfrm>
                <a:off x="3482406" y="3471227"/>
                <a:ext cx="160276" cy="162323"/>
                <a:chOff x="1514526" y="2938724"/>
                <a:chExt cx="335974" cy="335974"/>
              </a:xfrm>
            </p:grpSpPr>
            <p:sp>
              <p:nvSpPr>
                <p:cNvPr id="395" name="Rounded Rectangle 859"/>
                <p:cNvSpPr/>
                <p:nvPr/>
              </p:nvSpPr>
              <p:spPr bwMode="auto">
                <a:xfrm>
                  <a:off x="1514526" y="2938724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396" name="Picture 3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t="11469" r="19881" b="11184"/>
                <a:stretch>
                  <a:fillRect/>
                </a:stretch>
              </p:blipFill>
              <p:spPr bwMode="auto">
                <a:xfrm>
                  <a:off x="1529857" y="2967007"/>
                  <a:ext cx="317768" cy="2644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313" name="Group 102"/>
            <p:cNvGrpSpPr/>
            <p:nvPr/>
          </p:nvGrpSpPr>
          <p:grpSpPr>
            <a:xfrm>
              <a:off x="1006904" y="5271084"/>
              <a:ext cx="258077" cy="374301"/>
              <a:chOff x="3715221" y="3254187"/>
              <a:chExt cx="344024" cy="498954"/>
            </a:xfrm>
          </p:grpSpPr>
          <p:grpSp>
            <p:nvGrpSpPr>
              <p:cNvPr id="378" name="Group 214"/>
              <p:cNvGrpSpPr>
                <a:grpSpLocks noChangeAspect="1"/>
              </p:cNvGrpSpPr>
              <p:nvPr/>
            </p:nvGrpSpPr>
            <p:grpSpPr bwMode="auto">
              <a:xfrm>
                <a:off x="3715221" y="3254187"/>
                <a:ext cx="344024" cy="498954"/>
                <a:chOff x="4493" y="1677"/>
                <a:chExt cx="574" cy="822"/>
              </a:xfrm>
            </p:grpSpPr>
            <p:sp>
              <p:nvSpPr>
                <p:cNvPr id="382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3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4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5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6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7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8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9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90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91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92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9" name="Group 313"/>
              <p:cNvGrpSpPr/>
              <p:nvPr/>
            </p:nvGrpSpPr>
            <p:grpSpPr>
              <a:xfrm>
                <a:off x="3875483" y="3471227"/>
                <a:ext cx="160276" cy="162323"/>
                <a:chOff x="2413303" y="3106711"/>
                <a:chExt cx="335974" cy="335974"/>
              </a:xfrm>
            </p:grpSpPr>
            <p:sp>
              <p:nvSpPr>
                <p:cNvPr id="380" name="Rounded Rectangle 844"/>
                <p:cNvSpPr/>
                <p:nvPr/>
              </p:nvSpPr>
              <p:spPr bwMode="auto">
                <a:xfrm>
                  <a:off x="2413303" y="3106711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381" name="Picture 6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clrChange>
                    <a:clrFrom>
                      <a:srgbClr val="FFFFFD"/>
                    </a:clrFrom>
                    <a:clrTo>
                      <a:srgbClr val="FFFFFD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448802" y="3128141"/>
                  <a:ext cx="258954" cy="2869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314" name="Group 101"/>
            <p:cNvGrpSpPr/>
            <p:nvPr/>
          </p:nvGrpSpPr>
          <p:grpSpPr>
            <a:xfrm>
              <a:off x="1081693" y="4583007"/>
              <a:ext cx="258077" cy="374301"/>
              <a:chOff x="4108150" y="3254187"/>
              <a:chExt cx="344024" cy="498954"/>
            </a:xfrm>
          </p:grpSpPr>
          <p:grpSp>
            <p:nvGrpSpPr>
              <p:cNvPr id="363" name="Group 214"/>
              <p:cNvGrpSpPr>
                <a:grpSpLocks noChangeAspect="1"/>
              </p:cNvGrpSpPr>
              <p:nvPr/>
            </p:nvGrpSpPr>
            <p:grpSpPr bwMode="auto">
              <a:xfrm>
                <a:off x="4108150" y="3254187"/>
                <a:ext cx="344024" cy="498954"/>
                <a:chOff x="4493" y="1677"/>
                <a:chExt cx="574" cy="822"/>
              </a:xfrm>
            </p:grpSpPr>
            <p:sp>
              <p:nvSpPr>
                <p:cNvPr id="367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68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69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0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1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2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3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4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5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6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7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4" name="Group 314"/>
              <p:cNvGrpSpPr/>
              <p:nvPr/>
            </p:nvGrpSpPr>
            <p:grpSpPr>
              <a:xfrm>
                <a:off x="4269523" y="3471228"/>
                <a:ext cx="160276" cy="162323"/>
                <a:chOff x="3217813" y="3133891"/>
                <a:chExt cx="335974" cy="335974"/>
              </a:xfrm>
            </p:grpSpPr>
            <p:sp>
              <p:nvSpPr>
                <p:cNvPr id="365" name="Rounded Rectangle 829"/>
                <p:cNvSpPr/>
                <p:nvPr/>
              </p:nvSpPr>
              <p:spPr bwMode="auto">
                <a:xfrm>
                  <a:off x="3217813" y="3133891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366" name="Picture 5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3245488" y="3148266"/>
                  <a:ext cx="283815" cy="3144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315" name="Group 100"/>
            <p:cNvGrpSpPr/>
            <p:nvPr/>
          </p:nvGrpSpPr>
          <p:grpSpPr>
            <a:xfrm>
              <a:off x="786929" y="4586194"/>
              <a:ext cx="258077" cy="374301"/>
              <a:chOff x="4501079" y="3254187"/>
              <a:chExt cx="344024" cy="498954"/>
            </a:xfrm>
          </p:grpSpPr>
          <p:grpSp>
            <p:nvGrpSpPr>
              <p:cNvPr id="348" name="Group 214"/>
              <p:cNvGrpSpPr>
                <a:grpSpLocks noChangeAspect="1"/>
              </p:cNvGrpSpPr>
              <p:nvPr/>
            </p:nvGrpSpPr>
            <p:grpSpPr bwMode="auto">
              <a:xfrm>
                <a:off x="4501079" y="3254187"/>
                <a:ext cx="344024" cy="498954"/>
                <a:chOff x="4493" y="1677"/>
                <a:chExt cx="574" cy="822"/>
              </a:xfrm>
            </p:grpSpPr>
            <p:sp>
              <p:nvSpPr>
                <p:cNvPr id="352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53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54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55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56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57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58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59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60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61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62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49" name="Group 315"/>
              <p:cNvGrpSpPr/>
              <p:nvPr/>
            </p:nvGrpSpPr>
            <p:grpSpPr>
              <a:xfrm>
                <a:off x="4662845" y="3471226"/>
                <a:ext cx="162209" cy="162323"/>
                <a:chOff x="4277363" y="3244322"/>
                <a:chExt cx="340026" cy="335974"/>
              </a:xfrm>
            </p:grpSpPr>
            <p:sp>
              <p:nvSpPr>
                <p:cNvPr id="350" name="Rounded Rectangle 23"/>
                <p:cNvSpPr/>
                <p:nvPr/>
              </p:nvSpPr>
              <p:spPr bwMode="auto">
                <a:xfrm>
                  <a:off x="4277363" y="3244322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351" name="Picture 4"/>
                <p:cNvPicPr>
                  <a:picLocks noChangeAspect="1" noChangeArrowheads="1"/>
                </p:cNvPicPr>
                <p:nvPr/>
              </p:nvPicPr>
              <p:blipFill>
                <a:blip r:embed="rId15" cstate="print"/>
                <a:srcRect r="61610" b="5478"/>
                <a:stretch>
                  <a:fillRect/>
                </a:stretch>
              </p:blipFill>
              <p:spPr bwMode="auto">
                <a:xfrm>
                  <a:off x="4283113" y="3303711"/>
                  <a:ext cx="334276" cy="2282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316" name="Group 99"/>
            <p:cNvGrpSpPr/>
            <p:nvPr/>
          </p:nvGrpSpPr>
          <p:grpSpPr>
            <a:xfrm>
              <a:off x="708477" y="5271084"/>
              <a:ext cx="258077" cy="374301"/>
              <a:chOff x="4894008" y="3254186"/>
              <a:chExt cx="344024" cy="498954"/>
            </a:xfrm>
          </p:grpSpPr>
          <p:grpSp>
            <p:nvGrpSpPr>
              <p:cNvPr id="333" name="Group 214"/>
              <p:cNvGrpSpPr>
                <a:grpSpLocks noChangeAspect="1"/>
              </p:cNvGrpSpPr>
              <p:nvPr/>
            </p:nvGrpSpPr>
            <p:grpSpPr bwMode="auto">
              <a:xfrm>
                <a:off x="4894008" y="3254186"/>
                <a:ext cx="344024" cy="498954"/>
                <a:chOff x="4493" y="1677"/>
                <a:chExt cx="574" cy="822"/>
              </a:xfrm>
            </p:grpSpPr>
            <p:sp>
              <p:nvSpPr>
                <p:cNvPr id="337" name="AutoShape 21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493" y="1677"/>
                  <a:ext cx="574" cy="8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38" name="Freeform 216"/>
                <p:cNvSpPr>
                  <a:spLocks/>
                </p:cNvSpPr>
                <p:nvPr/>
              </p:nvSpPr>
              <p:spPr bwMode="auto">
                <a:xfrm>
                  <a:off x="4498" y="1684"/>
                  <a:ext cx="564" cy="808"/>
                </a:xfrm>
                <a:custGeom>
                  <a:avLst/>
                  <a:gdLst/>
                  <a:ahLst/>
                  <a:cxnLst>
                    <a:cxn ang="0">
                      <a:pos x="237" y="57"/>
                    </a:cxn>
                    <a:cxn ang="0">
                      <a:pos x="233" y="53"/>
                    </a:cxn>
                    <a:cxn ang="0">
                      <a:pos x="145" y="2"/>
                    </a:cxn>
                    <a:cxn ang="0">
                      <a:pos x="135" y="2"/>
                    </a:cxn>
                    <a:cxn ang="0">
                      <a:pos x="5" y="77"/>
                    </a:cxn>
                    <a:cxn ang="0">
                      <a:pos x="1" y="81"/>
                    </a:cxn>
                    <a:cxn ang="0">
                      <a:pos x="0" y="86"/>
                    </a:cxn>
                    <a:cxn ang="0">
                      <a:pos x="0" y="280"/>
                    </a:cxn>
                    <a:cxn ang="0">
                      <a:pos x="5" y="289"/>
                    </a:cxn>
                    <a:cxn ang="0">
                      <a:pos x="93" y="341"/>
                    </a:cxn>
                    <a:cxn ang="0">
                      <a:pos x="98" y="342"/>
                    </a:cxn>
                    <a:cxn ang="0">
                      <a:pos x="103" y="341"/>
                    </a:cxn>
                    <a:cxn ang="0">
                      <a:pos x="234" y="265"/>
                    </a:cxn>
                    <a:cxn ang="0">
                      <a:pos x="239" y="257"/>
                    </a:cxn>
                    <a:cxn ang="0">
                      <a:pos x="238" y="62"/>
                    </a:cxn>
                    <a:cxn ang="0">
                      <a:pos x="237" y="57"/>
                    </a:cxn>
                  </a:cxnLst>
                  <a:rect l="0" t="0" r="r" b="b"/>
                  <a:pathLst>
                    <a:path w="239" h="342">
                      <a:moveTo>
                        <a:pt x="237" y="57"/>
                      </a:moveTo>
                      <a:cubicBezTo>
                        <a:pt x="236" y="56"/>
                        <a:pt x="235" y="54"/>
                        <a:pt x="233" y="53"/>
                      </a:cubicBezTo>
                      <a:cubicBezTo>
                        <a:pt x="145" y="2"/>
                        <a:pt x="145" y="2"/>
                        <a:pt x="145" y="2"/>
                      </a:cubicBezTo>
                      <a:cubicBezTo>
                        <a:pt x="142" y="0"/>
                        <a:pt x="138" y="0"/>
                        <a:pt x="135" y="2"/>
                      </a:cubicBezTo>
                      <a:cubicBezTo>
                        <a:pt x="5" y="77"/>
                        <a:pt x="5" y="77"/>
                        <a:pt x="5" y="77"/>
                      </a:cubicBezTo>
                      <a:cubicBezTo>
                        <a:pt x="4" y="78"/>
                        <a:pt x="2" y="79"/>
                        <a:pt x="1" y="81"/>
                      </a:cubicBezTo>
                      <a:cubicBezTo>
                        <a:pt x="1" y="82"/>
                        <a:pt x="0" y="84"/>
                        <a:pt x="0" y="86"/>
                      </a:cubicBezTo>
                      <a:cubicBezTo>
                        <a:pt x="0" y="280"/>
                        <a:pt x="0" y="280"/>
                        <a:pt x="0" y="280"/>
                      </a:cubicBezTo>
                      <a:cubicBezTo>
                        <a:pt x="0" y="284"/>
                        <a:pt x="2" y="287"/>
                        <a:pt x="5" y="289"/>
                      </a:cubicBezTo>
                      <a:cubicBezTo>
                        <a:pt x="93" y="341"/>
                        <a:pt x="93" y="341"/>
                        <a:pt x="93" y="341"/>
                      </a:cubicBezTo>
                      <a:cubicBezTo>
                        <a:pt x="95" y="341"/>
                        <a:pt x="96" y="342"/>
                        <a:pt x="98" y="342"/>
                      </a:cubicBezTo>
                      <a:cubicBezTo>
                        <a:pt x="100" y="342"/>
                        <a:pt x="102" y="341"/>
                        <a:pt x="103" y="341"/>
                      </a:cubicBezTo>
                      <a:cubicBezTo>
                        <a:pt x="234" y="265"/>
                        <a:pt x="234" y="265"/>
                        <a:pt x="234" y="265"/>
                      </a:cubicBezTo>
                      <a:cubicBezTo>
                        <a:pt x="236" y="264"/>
                        <a:pt x="239" y="260"/>
                        <a:pt x="239" y="257"/>
                      </a:cubicBezTo>
                      <a:cubicBezTo>
                        <a:pt x="238" y="62"/>
                        <a:pt x="238" y="62"/>
                        <a:pt x="238" y="62"/>
                      </a:cubicBezTo>
                      <a:cubicBezTo>
                        <a:pt x="238" y="61"/>
                        <a:pt x="238" y="59"/>
                        <a:pt x="237" y="57"/>
                      </a:cubicBezTo>
                      <a:close/>
                    </a:path>
                  </a:pathLst>
                </a:custGeom>
                <a:noFill/>
                <a:ln w="22225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39" name="Freeform 217"/>
                <p:cNvSpPr>
                  <a:spLocks/>
                </p:cNvSpPr>
                <p:nvPr/>
              </p:nvSpPr>
              <p:spPr bwMode="auto">
                <a:xfrm>
                  <a:off x="4498" y="1876"/>
                  <a:ext cx="231" cy="616"/>
                </a:xfrm>
                <a:custGeom>
                  <a:avLst/>
                  <a:gdLst/>
                  <a:ahLst/>
                  <a:cxnLst>
                    <a:cxn ang="0">
                      <a:pos x="98" y="261"/>
                    </a:cxn>
                    <a:cxn ang="0">
                      <a:pos x="98" y="58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0" y="199"/>
                    </a:cxn>
                    <a:cxn ang="0">
                      <a:pos x="5" y="208"/>
                    </a:cxn>
                    <a:cxn ang="0">
                      <a:pos x="93" y="260"/>
                    </a:cxn>
                    <a:cxn ang="0">
                      <a:pos x="98" y="261"/>
                    </a:cxn>
                  </a:cxnLst>
                  <a:rect l="0" t="0" r="r" b="b"/>
                  <a:pathLst>
                    <a:path w="98" h="261">
                      <a:moveTo>
                        <a:pt x="98" y="261"/>
                      </a:moveTo>
                      <a:cubicBezTo>
                        <a:pt x="98" y="58"/>
                        <a:pt x="98" y="58"/>
                        <a:pt x="98" y="58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0" y="4"/>
                        <a:pt x="0" y="6"/>
                      </a:cubicBezTo>
                      <a:cubicBezTo>
                        <a:pt x="0" y="199"/>
                        <a:pt x="0" y="199"/>
                        <a:pt x="0" y="199"/>
                      </a:cubicBezTo>
                      <a:cubicBezTo>
                        <a:pt x="0" y="203"/>
                        <a:pt x="2" y="206"/>
                        <a:pt x="5" y="208"/>
                      </a:cubicBezTo>
                      <a:cubicBezTo>
                        <a:pt x="93" y="260"/>
                        <a:pt x="93" y="260"/>
                        <a:pt x="93" y="260"/>
                      </a:cubicBezTo>
                      <a:cubicBezTo>
                        <a:pt x="94" y="260"/>
                        <a:pt x="96" y="261"/>
                        <a:pt x="98" y="26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0" name="Freeform 218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116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326">
                      <a:moveTo>
                        <a:pt x="0" y="0"/>
                      </a:moveTo>
                      <a:lnTo>
                        <a:pt x="200" y="116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1" name="Freeform 219"/>
                <p:cNvSpPr>
                  <a:spLocks/>
                </p:cNvSpPr>
                <p:nvPr/>
              </p:nvSpPr>
              <p:spPr bwMode="auto">
                <a:xfrm>
                  <a:off x="4510" y="1906"/>
                  <a:ext cx="200" cy="326"/>
                </a:xfrm>
                <a:custGeom>
                  <a:avLst/>
                  <a:gdLst/>
                  <a:ahLst/>
                  <a:cxnLst>
                    <a:cxn ang="0">
                      <a:pos x="4" y="3"/>
                    </a:cxn>
                    <a:cxn ang="0">
                      <a:pos x="4" y="206"/>
                    </a:cxn>
                    <a:cxn ang="0">
                      <a:pos x="200" y="319"/>
                    </a:cxn>
                    <a:cxn ang="0">
                      <a:pos x="200" y="326"/>
                    </a:cxn>
                    <a:cxn ang="0">
                      <a:pos x="0" y="210"/>
                    </a:cxn>
                    <a:cxn ang="0">
                      <a:pos x="0" y="0"/>
                    </a:cxn>
                    <a:cxn ang="0">
                      <a:pos x="4" y="3"/>
                    </a:cxn>
                  </a:cxnLst>
                  <a:rect l="0" t="0" r="r" b="b"/>
                  <a:pathLst>
                    <a:path w="200" h="326">
                      <a:moveTo>
                        <a:pt x="4" y="3"/>
                      </a:moveTo>
                      <a:lnTo>
                        <a:pt x="4" y="206"/>
                      </a:lnTo>
                      <a:lnTo>
                        <a:pt x="200" y="319"/>
                      </a:lnTo>
                      <a:lnTo>
                        <a:pt x="200" y="326"/>
                      </a:lnTo>
                      <a:lnTo>
                        <a:pt x="0" y="210"/>
                      </a:lnTo>
                      <a:lnTo>
                        <a:pt x="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2" name="Line 220"/>
                <p:cNvSpPr>
                  <a:spLocks noChangeShapeType="1"/>
                </p:cNvSpPr>
                <p:nvPr/>
              </p:nvSpPr>
              <p:spPr bwMode="auto">
                <a:xfrm>
                  <a:off x="4536" y="1975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3" name="Line 221"/>
                <p:cNvSpPr>
                  <a:spLocks noChangeShapeType="1"/>
                </p:cNvSpPr>
                <p:nvPr/>
              </p:nvSpPr>
              <p:spPr bwMode="auto">
                <a:xfrm>
                  <a:off x="4536" y="202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4" name="Line 222"/>
                <p:cNvSpPr>
                  <a:spLocks noChangeShapeType="1"/>
                </p:cNvSpPr>
                <p:nvPr/>
              </p:nvSpPr>
              <p:spPr bwMode="auto">
                <a:xfrm>
                  <a:off x="4536" y="2079"/>
                  <a:ext cx="160" cy="87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5" name="Freeform 223"/>
                <p:cNvSpPr>
                  <a:spLocks/>
                </p:cNvSpPr>
                <p:nvPr/>
              </p:nvSpPr>
              <p:spPr bwMode="auto">
                <a:xfrm>
                  <a:off x="4510" y="2140"/>
                  <a:ext cx="196" cy="13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0" y="4"/>
                    </a:cxn>
                    <a:cxn ang="0">
                      <a:pos x="4" y="12"/>
                    </a:cxn>
                    <a:cxn ang="0">
                      <a:pos x="79" y="54"/>
                    </a:cxn>
                    <a:cxn ang="0">
                      <a:pos x="83" y="52"/>
                    </a:cxn>
                    <a:cxn ang="0">
                      <a:pos x="79" y="44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83" h="55">
                      <a:moveTo>
                        <a:pt x="5" y="2"/>
                      </a:moveTo>
                      <a:cubicBezTo>
                        <a:pt x="2" y="0"/>
                        <a:pt x="0" y="1"/>
                        <a:pt x="0" y="4"/>
                      </a:cubicBezTo>
                      <a:cubicBezTo>
                        <a:pt x="0" y="7"/>
                        <a:pt x="2" y="10"/>
                        <a:pt x="4" y="12"/>
                      </a:cubicBezTo>
                      <a:cubicBezTo>
                        <a:pt x="79" y="54"/>
                        <a:pt x="79" y="54"/>
                        <a:pt x="79" y="54"/>
                      </a:cubicBezTo>
                      <a:cubicBezTo>
                        <a:pt x="81" y="55"/>
                        <a:pt x="83" y="54"/>
                        <a:pt x="83" y="52"/>
                      </a:cubicBezTo>
                      <a:cubicBezTo>
                        <a:pt x="83" y="49"/>
                        <a:pt x="81" y="45"/>
                        <a:pt x="79" y="44"/>
                      </a:cubicBezTo>
                      <a:lnTo>
                        <a:pt x="5" y="2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6" name="Freeform 224"/>
                <p:cNvSpPr>
                  <a:spLocks/>
                </p:cNvSpPr>
                <p:nvPr/>
              </p:nvSpPr>
              <p:spPr bwMode="auto">
                <a:xfrm>
                  <a:off x="4500" y="1684"/>
                  <a:ext cx="558" cy="329"/>
                </a:xfrm>
                <a:custGeom>
                  <a:avLst/>
                  <a:gdLst/>
                  <a:ahLst/>
                  <a:cxnLst>
                    <a:cxn ang="0">
                      <a:pos x="232" y="54"/>
                    </a:cxn>
                    <a:cxn ang="0">
                      <a:pos x="144" y="2"/>
                    </a:cxn>
                    <a:cxn ang="0">
                      <a:pos x="144" y="2"/>
                    </a:cxn>
                    <a:cxn ang="0">
                      <a:pos x="134" y="2"/>
                    </a:cxn>
                    <a:cxn ang="0">
                      <a:pos x="134" y="2"/>
                    </a:cxn>
                    <a:cxn ang="0">
                      <a:pos x="4" y="77"/>
                    </a:cxn>
                    <a:cxn ang="0">
                      <a:pos x="0" y="81"/>
                    </a:cxn>
                    <a:cxn ang="0">
                      <a:pos x="97" y="139"/>
                    </a:cxn>
                    <a:cxn ang="0">
                      <a:pos x="236" y="58"/>
                    </a:cxn>
                    <a:cxn ang="0">
                      <a:pos x="232" y="54"/>
                    </a:cxn>
                  </a:cxnLst>
                  <a:rect l="0" t="0" r="r" b="b"/>
                  <a:pathLst>
                    <a:path w="236" h="139">
                      <a:moveTo>
                        <a:pt x="232" y="54"/>
                      </a:move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4" y="2"/>
                        <a:pt x="144" y="2"/>
                        <a:pt x="144" y="2"/>
                      </a:cubicBezTo>
                      <a:cubicBezTo>
                        <a:pt x="141" y="0"/>
                        <a:pt x="137" y="0"/>
                        <a:pt x="134" y="2"/>
                      </a:cubicBezTo>
                      <a:cubicBezTo>
                        <a:pt x="134" y="2"/>
                        <a:pt x="134" y="2"/>
                        <a:pt x="134" y="2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3" y="78"/>
                        <a:pt x="1" y="79"/>
                        <a:pt x="0" y="81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236" y="58"/>
                        <a:pt x="236" y="58"/>
                        <a:pt x="236" y="58"/>
                      </a:cubicBezTo>
                      <a:cubicBezTo>
                        <a:pt x="235" y="56"/>
                        <a:pt x="234" y="55"/>
                        <a:pt x="232" y="5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7" name="Freeform 225"/>
                <p:cNvSpPr>
                  <a:spLocks/>
                </p:cNvSpPr>
                <p:nvPr/>
              </p:nvSpPr>
              <p:spPr bwMode="auto">
                <a:xfrm>
                  <a:off x="4729" y="1821"/>
                  <a:ext cx="331" cy="671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0" y="284"/>
                    </a:cxn>
                    <a:cxn ang="0">
                      <a:pos x="5" y="283"/>
                    </a:cxn>
                    <a:cxn ang="0">
                      <a:pos x="135" y="208"/>
                    </a:cxn>
                    <a:cxn ang="0">
                      <a:pos x="140" y="199"/>
                    </a:cxn>
                    <a:cxn ang="0">
                      <a:pos x="140" y="5"/>
                    </a:cxn>
                    <a:cxn ang="0">
                      <a:pos x="139" y="0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40" h="284">
                      <a:moveTo>
                        <a:pt x="0" y="81"/>
                      </a:moveTo>
                      <a:cubicBezTo>
                        <a:pt x="0" y="284"/>
                        <a:pt x="0" y="284"/>
                        <a:pt x="0" y="284"/>
                      </a:cubicBezTo>
                      <a:cubicBezTo>
                        <a:pt x="2" y="284"/>
                        <a:pt x="4" y="284"/>
                        <a:pt x="5" y="283"/>
                      </a:cubicBezTo>
                      <a:cubicBezTo>
                        <a:pt x="135" y="208"/>
                        <a:pt x="135" y="208"/>
                        <a:pt x="135" y="208"/>
                      </a:cubicBezTo>
                      <a:cubicBezTo>
                        <a:pt x="138" y="206"/>
                        <a:pt x="140" y="203"/>
                        <a:pt x="140" y="199"/>
                      </a:cubicBezTo>
                      <a:cubicBezTo>
                        <a:pt x="140" y="5"/>
                        <a:pt x="140" y="5"/>
                        <a:pt x="140" y="5"/>
                      </a:cubicBezTo>
                      <a:cubicBezTo>
                        <a:pt x="140" y="3"/>
                        <a:pt x="140" y="2"/>
                        <a:pt x="139" y="0"/>
                      </a:cubicBez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34" name="Group 316"/>
              <p:cNvGrpSpPr/>
              <p:nvPr/>
            </p:nvGrpSpPr>
            <p:grpSpPr>
              <a:xfrm>
                <a:off x="5056054" y="3471225"/>
                <a:ext cx="160276" cy="162323"/>
                <a:chOff x="4837651" y="3209111"/>
                <a:chExt cx="335974" cy="335974"/>
              </a:xfrm>
            </p:grpSpPr>
            <p:sp>
              <p:nvSpPr>
                <p:cNvPr id="335" name="Rounded Rectangle 799"/>
                <p:cNvSpPr/>
                <p:nvPr/>
              </p:nvSpPr>
              <p:spPr bwMode="auto">
                <a:xfrm>
                  <a:off x="4837651" y="3209111"/>
                  <a:ext cx="335974" cy="335974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336" name="Picture 2"/>
                <p:cNvPicPr>
                  <a:picLocks noChangeAspect="1" noChangeArrowheads="1"/>
                </p:cNvPicPr>
                <p:nvPr/>
              </p:nvPicPr>
              <p:blipFill>
                <a:blip r:embed="rId16" cstate="print"/>
                <a:srcRect/>
                <a:stretch>
                  <a:fillRect/>
                </a:stretch>
              </p:blipFill>
              <p:spPr bwMode="auto">
                <a:xfrm>
                  <a:off x="4862763" y="3225429"/>
                  <a:ext cx="285750" cy="2857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317" name="Group 646"/>
            <p:cNvGrpSpPr/>
            <p:nvPr/>
          </p:nvGrpSpPr>
          <p:grpSpPr>
            <a:xfrm>
              <a:off x="598772" y="4930324"/>
              <a:ext cx="258077" cy="374301"/>
              <a:chOff x="5343344" y="2064963"/>
              <a:chExt cx="344024" cy="498954"/>
            </a:xfrm>
          </p:grpSpPr>
          <p:grpSp>
            <p:nvGrpSpPr>
              <p:cNvPr id="318" name="Group 100"/>
              <p:cNvGrpSpPr/>
              <p:nvPr/>
            </p:nvGrpSpPr>
            <p:grpSpPr>
              <a:xfrm>
                <a:off x="5343344" y="2064963"/>
                <a:ext cx="344024" cy="498954"/>
                <a:chOff x="4501079" y="3254187"/>
                <a:chExt cx="344024" cy="498954"/>
              </a:xfrm>
            </p:grpSpPr>
            <p:grpSp>
              <p:nvGrpSpPr>
                <p:cNvPr id="320" name="Group 214"/>
                <p:cNvGrpSpPr>
                  <a:grpSpLocks noChangeAspect="1"/>
                </p:cNvGrpSpPr>
                <p:nvPr/>
              </p:nvGrpSpPr>
              <p:grpSpPr bwMode="auto">
                <a:xfrm>
                  <a:off x="4501079" y="3254187"/>
                  <a:ext cx="344024" cy="498954"/>
                  <a:chOff x="4493" y="1677"/>
                  <a:chExt cx="574" cy="822"/>
                </a:xfrm>
              </p:grpSpPr>
              <p:sp>
                <p:nvSpPr>
                  <p:cNvPr id="322" name="AutoShape 215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4493" y="1677"/>
                    <a:ext cx="574" cy="82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3" name="Freeform 216"/>
                  <p:cNvSpPr>
                    <a:spLocks/>
                  </p:cNvSpPr>
                  <p:nvPr/>
                </p:nvSpPr>
                <p:spPr bwMode="auto">
                  <a:xfrm>
                    <a:off x="4498" y="1684"/>
                    <a:ext cx="564" cy="808"/>
                  </a:xfrm>
                  <a:custGeom>
                    <a:avLst/>
                    <a:gdLst/>
                    <a:ahLst/>
                    <a:cxnLst>
                      <a:cxn ang="0">
                        <a:pos x="237" y="57"/>
                      </a:cxn>
                      <a:cxn ang="0">
                        <a:pos x="233" y="53"/>
                      </a:cxn>
                      <a:cxn ang="0">
                        <a:pos x="145" y="2"/>
                      </a:cxn>
                      <a:cxn ang="0">
                        <a:pos x="135" y="2"/>
                      </a:cxn>
                      <a:cxn ang="0">
                        <a:pos x="5" y="77"/>
                      </a:cxn>
                      <a:cxn ang="0">
                        <a:pos x="1" y="81"/>
                      </a:cxn>
                      <a:cxn ang="0">
                        <a:pos x="0" y="86"/>
                      </a:cxn>
                      <a:cxn ang="0">
                        <a:pos x="0" y="280"/>
                      </a:cxn>
                      <a:cxn ang="0">
                        <a:pos x="5" y="289"/>
                      </a:cxn>
                      <a:cxn ang="0">
                        <a:pos x="93" y="341"/>
                      </a:cxn>
                      <a:cxn ang="0">
                        <a:pos x="98" y="342"/>
                      </a:cxn>
                      <a:cxn ang="0">
                        <a:pos x="103" y="341"/>
                      </a:cxn>
                      <a:cxn ang="0">
                        <a:pos x="234" y="265"/>
                      </a:cxn>
                      <a:cxn ang="0">
                        <a:pos x="239" y="257"/>
                      </a:cxn>
                      <a:cxn ang="0">
                        <a:pos x="238" y="62"/>
                      </a:cxn>
                      <a:cxn ang="0">
                        <a:pos x="237" y="57"/>
                      </a:cxn>
                    </a:cxnLst>
                    <a:rect l="0" t="0" r="r" b="b"/>
                    <a:pathLst>
                      <a:path w="239" h="342">
                        <a:moveTo>
                          <a:pt x="237" y="57"/>
                        </a:moveTo>
                        <a:cubicBezTo>
                          <a:pt x="236" y="56"/>
                          <a:pt x="235" y="54"/>
                          <a:pt x="233" y="53"/>
                        </a:cubicBezTo>
                        <a:cubicBezTo>
                          <a:pt x="145" y="2"/>
                          <a:pt x="145" y="2"/>
                          <a:pt x="145" y="2"/>
                        </a:cubicBezTo>
                        <a:cubicBezTo>
                          <a:pt x="142" y="0"/>
                          <a:pt x="138" y="0"/>
                          <a:pt x="135" y="2"/>
                        </a:cubicBezTo>
                        <a:cubicBezTo>
                          <a:pt x="5" y="77"/>
                          <a:pt x="5" y="77"/>
                          <a:pt x="5" y="77"/>
                        </a:cubicBezTo>
                        <a:cubicBezTo>
                          <a:pt x="4" y="78"/>
                          <a:pt x="2" y="79"/>
                          <a:pt x="1" y="81"/>
                        </a:cubicBezTo>
                        <a:cubicBezTo>
                          <a:pt x="1" y="82"/>
                          <a:pt x="0" y="84"/>
                          <a:pt x="0" y="86"/>
                        </a:cubicBezTo>
                        <a:cubicBezTo>
                          <a:pt x="0" y="280"/>
                          <a:pt x="0" y="280"/>
                          <a:pt x="0" y="280"/>
                        </a:cubicBezTo>
                        <a:cubicBezTo>
                          <a:pt x="0" y="284"/>
                          <a:pt x="2" y="287"/>
                          <a:pt x="5" y="289"/>
                        </a:cubicBezTo>
                        <a:cubicBezTo>
                          <a:pt x="93" y="341"/>
                          <a:pt x="93" y="341"/>
                          <a:pt x="93" y="341"/>
                        </a:cubicBezTo>
                        <a:cubicBezTo>
                          <a:pt x="95" y="341"/>
                          <a:pt x="96" y="342"/>
                          <a:pt x="98" y="342"/>
                        </a:cubicBezTo>
                        <a:cubicBezTo>
                          <a:pt x="100" y="342"/>
                          <a:pt x="102" y="341"/>
                          <a:pt x="103" y="341"/>
                        </a:cubicBezTo>
                        <a:cubicBezTo>
                          <a:pt x="234" y="265"/>
                          <a:pt x="234" y="265"/>
                          <a:pt x="234" y="265"/>
                        </a:cubicBezTo>
                        <a:cubicBezTo>
                          <a:pt x="236" y="264"/>
                          <a:pt x="239" y="260"/>
                          <a:pt x="239" y="257"/>
                        </a:cubicBezTo>
                        <a:cubicBezTo>
                          <a:pt x="238" y="62"/>
                          <a:pt x="238" y="62"/>
                          <a:pt x="238" y="62"/>
                        </a:cubicBezTo>
                        <a:cubicBezTo>
                          <a:pt x="238" y="61"/>
                          <a:pt x="238" y="59"/>
                          <a:pt x="237" y="57"/>
                        </a:cubicBezTo>
                        <a:close/>
                      </a:path>
                    </a:pathLst>
                  </a:custGeom>
                  <a:noFill/>
                  <a:ln w="22225" cap="flat">
                    <a:solidFill>
                      <a:srgbClr val="333333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4" name="Freeform 217"/>
                  <p:cNvSpPr>
                    <a:spLocks/>
                  </p:cNvSpPr>
                  <p:nvPr/>
                </p:nvSpPr>
                <p:spPr bwMode="auto">
                  <a:xfrm>
                    <a:off x="4498" y="1876"/>
                    <a:ext cx="231" cy="616"/>
                  </a:xfrm>
                  <a:custGeom>
                    <a:avLst/>
                    <a:gdLst/>
                    <a:ahLst/>
                    <a:cxnLst>
                      <a:cxn ang="0">
                        <a:pos x="98" y="261"/>
                      </a:cxn>
                      <a:cxn ang="0">
                        <a:pos x="98" y="58"/>
                      </a:cxn>
                      <a:cxn ang="0">
                        <a:pos x="1" y="0"/>
                      </a:cxn>
                      <a:cxn ang="0">
                        <a:pos x="0" y="6"/>
                      </a:cxn>
                      <a:cxn ang="0">
                        <a:pos x="0" y="199"/>
                      </a:cxn>
                      <a:cxn ang="0">
                        <a:pos x="5" y="208"/>
                      </a:cxn>
                      <a:cxn ang="0">
                        <a:pos x="93" y="260"/>
                      </a:cxn>
                      <a:cxn ang="0">
                        <a:pos x="98" y="261"/>
                      </a:cxn>
                    </a:cxnLst>
                    <a:rect l="0" t="0" r="r" b="b"/>
                    <a:pathLst>
                      <a:path w="98" h="261">
                        <a:moveTo>
                          <a:pt x="98" y="261"/>
                        </a:moveTo>
                        <a:cubicBezTo>
                          <a:pt x="98" y="58"/>
                          <a:pt x="98" y="58"/>
                          <a:pt x="98" y="58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0" y="4"/>
                          <a:pt x="0" y="6"/>
                        </a:cubicBezTo>
                        <a:cubicBezTo>
                          <a:pt x="0" y="199"/>
                          <a:pt x="0" y="199"/>
                          <a:pt x="0" y="199"/>
                        </a:cubicBezTo>
                        <a:cubicBezTo>
                          <a:pt x="0" y="203"/>
                          <a:pt x="2" y="206"/>
                          <a:pt x="5" y="208"/>
                        </a:cubicBezTo>
                        <a:cubicBezTo>
                          <a:pt x="93" y="260"/>
                          <a:pt x="93" y="260"/>
                          <a:pt x="93" y="260"/>
                        </a:cubicBezTo>
                        <a:cubicBezTo>
                          <a:pt x="94" y="260"/>
                          <a:pt x="96" y="261"/>
                          <a:pt x="98" y="261"/>
                        </a:cubicBezTo>
                        <a:close/>
                      </a:path>
                    </a:pathLst>
                  </a:custGeom>
                  <a:solidFill>
                    <a:srgbClr val="CCCCCC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5" name="Freeform 218"/>
                  <p:cNvSpPr>
                    <a:spLocks/>
                  </p:cNvSpPr>
                  <p:nvPr/>
                </p:nvSpPr>
                <p:spPr bwMode="auto">
                  <a:xfrm>
                    <a:off x="4510" y="1906"/>
                    <a:ext cx="200" cy="32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0" y="116"/>
                      </a:cxn>
                      <a:cxn ang="0">
                        <a:pos x="200" y="326"/>
                      </a:cxn>
                      <a:cxn ang="0">
                        <a:pos x="0" y="2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0" h="326">
                        <a:moveTo>
                          <a:pt x="0" y="0"/>
                        </a:moveTo>
                        <a:lnTo>
                          <a:pt x="200" y="116"/>
                        </a:lnTo>
                        <a:lnTo>
                          <a:pt x="200" y="326"/>
                        </a:lnTo>
                        <a:lnTo>
                          <a:pt x="0" y="2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6" name="Freeform 219"/>
                  <p:cNvSpPr>
                    <a:spLocks/>
                  </p:cNvSpPr>
                  <p:nvPr/>
                </p:nvSpPr>
                <p:spPr bwMode="auto">
                  <a:xfrm>
                    <a:off x="4510" y="1906"/>
                    <a:ext cx="200" cy="326"/>
                  </a:xfrm>
                  <a:custGeom>
                    <a:avLst/>
                    <a:gdLst/>
                    <a:ahLst/>
                    <a:cxnLst>
                      <a:cxn ang="0">
                        <a:pos x="4" y="3"/>
                      </a:cxn>
                      <a:cxn ang="0">
                        <a:pos x="4" y="206"/>
                      </a:cxn>
                      <a:cxn ang="0">
                        <a:pos x="200" y="319"/>
                      </a:cxn>
                      <a:cxn ang="0">
                        <a:pos x="200" y="326"/>
                      </a:cxn>
                      <a:cxn ang="0">
                        <a:pos x="0" y="210"/>
                      </a:cxn>
                      <a:cxn ang="0">
                        <a:pos x="0" y="0"/>
                      </a:cxn>
                      <a:cxn ang="0">
                        <a:pos x="4" y="3"/>
                      </a:cxn>
                    </a:cxnLst>
                    <a:rect l="0" t="0" r="r" b="b"/>
                    <a:pathLst>
                      <a:path w="200" h="326">
                        <a:moveTo>
                          <a:pt x="4" y="3"/>
                        </a:moveTo>
                        <a:lnTo>
                          <a:pt x="4" y="206"/>
                        </a:lnTo>
                        <a:lnTo>
                          <a:pt x="200" y="319"/>
                        </a:lnTo>
                        <a:lnTo>
                          <a:pt x="200" y="326"/>
                        </a:lnTo>
                        <a:lnTo>
                          <a:pt x="0" y="210"/>
                        </a:lnTo>
                        <a:lnTo>
                          <a:pt x="0" y="0"/>
                        </a:lnTo>
                        <a:lnTo>
                          <a:pt x="4" y="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7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4536" y="1975"/>
                    <a:ext cx="160" cy="87"/>
                  </a:xfrm>
                  <a:prstGeom prst="line">
                    <a:avLst/>
                  </a:prstGeom>
                  <a:noFill/>
                  <a:ln w="11113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8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4536" y="2029"/>
                    <a:ext cx="160" cy="87"/>
                  </a:xfrm>
                  <a:prstGeom prst="line">
                    <a:avLst/>
                  </a:prstGeom>
                  <a:noFill/>
                  <a:ln w="11113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9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4536" y="2079"/>
                    <a:ext cx="160" cy="87"/>
                  </a:xfrm>
                  <a:prstGeom prst="line">
                    <a:avLst/>
                  </a:prstGeom>
                  <a:noFill/>
                  <a:ln w="11113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30" name="Freeform 223"/>
                  <p:cNvSpPr>
                    <a:spLocks/>
                  </p:cNvSpPr>
                  <p:nvPr/>
                </p:nvSpPr>
                <p:spPr bwMode="auto">
                  <a:xfrm>
                    <a:off x="4510" y="2140"/>
                    <a:ext cx="196" cy="130"/>
                  </a:xfrm>
                  <a:custGeom>
                    <a:avLst/>
                    <a:gdLst/>
                    <a:ahLst/>
                    <a:cxnLst>
                      <a:cxn ang="0">
                        <a:pos x="5" y="2"/>
                      </a:cxn>
                      <a:cxn ang="0">
                        <a:pos x="0" y="4"/>
                      </a:cxn>
                      <a:cxn ang="0">
                        <a:pos x="4" y="12"/>
                      </a:cxn>
                      <a:cxn ang="0">
                        <a:pos x="79" y="54"/>
                      </a:cxn>
                      <a:cxn ang="0">
                        <a:pos x="83" y="52"/>
                      </a:cxn>
                      <a:cxn ang="0">
                        <a:pos x="79" y="44"/>
                      </a:cxn>
                      <a:cxn ang="0">
                        <a:pos x="5" y="2"/>
                      </a:cxn>
                    </a:cxnLst>
                    <a:rect l="0" t="0" r="r" b="b"/>
                    <a:pathLst>
                      <a:path w="83" h="55">
                        <a:moveTo>
                          <a:pt x="5" y="2"/>
                        </a:moveTo>
                        <a:cubicBezTo>
                          <a:pt x="2" y="0"/>
                          <a:pt x="0" y="1"/>
                          <a:pt x="0" y="4"/>
                        </a:cubicBezTo>
                        <a:cubicBezTo>
                          <a:pt x="0" y="7"/>
                          <a:pt x="2" y="10"/>
                          <a:pt x="4" y="12"/>
                        </a:cubicBezTo>
                        <a:cubicBezTo>
                          <a:pt x="79" y="54"/>
                          <a:pt x="79" y="54"/>
                          <a:pt x="79" y="54"/>
                        </a:cubicBezTo>
                        <a:cubicBezTo>
                          <a:pt x="81" y="55"/>
                          <a:pt x="83" y="54"/>
                          <a:pt x="83" y="52"/>
                        </a:cubicBezTo>
                        <a:cubicBezTo>
                          <a:pt x="83" y="49"/>
                          <a:pt x="81" y="45"/>
                          <a:pt x="79" y="44"/>
                        </a:cubicBezTo>
                        <a:lnTo>
                          <a:pt x="5" y="2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31" name="Freeform 224"/>
                  <p:cNvSpPr>
                    <a:spLocks/>
                  </p:cNvSpPr>
                  <p:nvPr/>
                </p:nvSpPr>
                <p:spPr bwMode="auto">
                  <a:xfrm>
                    <a:off x="4500" y="1684"/>
                    <a:ext cx="558" cy="329"/>
                  </a:xfrm>
                  <a:custGeom>
                    <a:avLst/>
                    <a:gdLst/>
                    <a:ahLst/>
                    <a:cxnLst>
                      <a:cxn ang="0">
                        <a:pos x="232" y="54"/>
                      </a:cxn>
                      <a:cxn ang="0">
                        <a:pos x="144" y="2"/>
                      </a:cxn>
                      <a:cxn ang="0">
                        <a:pos x="144" y="2"/>
                      </a:cxn>
                      <a:cxn ang="0">
                        <a:pos x="134" y="2"/>
                      </a:cxn>
                      <a:cxn ang="0">
                        <a:pos x="134" y="2"/>
                      </a:cxn>
                      <a:cxn ang="0">
                        <a:pos x="4" y="77"/>
                      </a:cxn>
                      <a:cxn ang="0">
                        <a:pos x="0" y="81"/>
                      </a:cxn>
                      <a:cxn ang="0">
                        <a:pos x="97" y="139"/>
                      </a:cxn>
                      <a:cxn ang="0">
                        <a:pos x="236" y="58"/>
                      </a:cxn>
                      <a:cxn ang="0">
                        <a:pos x="232" y="54"/>
                      </a:cxn>
                    </a:cxnLst>
                    <a:rect l="0" t="0" r="r" b="b"/>
                    <a:pathLst>
                      <a:path w="236" h="139">
                        <a:moveTo>
                          <a:pt x="232" y="54"/>
                        </a:moveTo>
                        <a:cubicBezTo>
                          <a:pt x="144" y="2"/>
                          <a:pt x="144" y="2"/>
                          <a:pt x="144" y="2"/>
                        </a:cubicBezTo>
                        <a:cubicBezTo>
                          <a:pt x="144" y="2"/>
                          <a:pt x="144" y="2"/>
                          <a:pt x="144" y="2"/>
                        </a:cubicBezTo>
                        <a:cubicBezTo>
                          <a:pt x="141" y="0"/>
                          <a:pt x="137" y="0"/>
                          <a:pt x="134" y="2"/>
                        </a:cubicBezTo>
                        <a:cubicBezTo>
                          <a:pt x="134" y="2"/>
                          <a:pt x="134" y="2"/>
                          <a:pt x="134" y="2"/>
                        </a:cubicBezTo>
                        <a:cubicBezTo>
                          <a:pt x="4" y="77"/>
                          <a:pt x="4" y="77"/>
                          <a:pt x="4" y="77"/>
                        </a:cubicBezTo>
                        <a:cubicBezTo>
                          <a:pt x="3" y="78"/>
                          <a:pt x="1" y="79"/>
                          <a:pt x="0" y="81"/>
                        </a:cubicBezTo>
                        <a:cubicBezTo>
                          <a:pt x="97" y="139"/>
                          <a:pt x="97" y="139"/>
                          <a:pt x="97" y="139"/>
                        </a:cubicBezTo>
                        <a:cubicBezTo>
                          <a:pt x="236" y="58"/>
                          <a:pt x="236" y="58"/>
                          <a:pt x="236" y="58"/>
                        </a:cubicBezTo>
                        <a:cubicBezTo>
                          <a:pt x="235" y="56"/>
                          <a:pt x="234" y="55"/>
                          <a:pt x="232" y="54"/>
                        </a:cubicBezTo>
                        <a:close/>
                      </a:path>
                    </a:pathLst>
                  </a:custGeom>
                  <a:solidFill>
                    <a:srgbClr val="E3E3E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32" name="Freeform 225"/>
                  <p:cNvSpPr>
                    <a:spLocks/>
                  </p:cNvSpPr>
                  <p:nvPr/>
                </p:nvSpPr>
                <p:spPr bwMode="auto">
                  <a:xfrm>
                    <a:off x="4729" y="1821"/>
                    <a:ext cx="331" cy="671"/>
                  </a:xfrm>
                  <a:custGeom>
                    <a:avLst/>
                    <a:gdLst/>
                    <a:ahLst/>
                    <a:cxnLst>
                      <a:cxn ang="0">
                        <a:pos x="0" y="81"/>
                      </a:cxn>
                      <a:cxn ang="0">
                        <a:pos x="0" y="284"/>
                      </a:cxn>
                      <a:cxn ang="0">
                        <a:pos x="5" y="283"/>
                      </a:cxn>
                      <a:cxn ang="0">
                        <a:pos x="135" y="208"/>
                      </a:cxn>
                      <a:cxn ang="0">
                        <a:pos x="140" y="199"/>
                      </a:cxn>
                      <a:cxn ang="0">
                        <a:pos x="140" y="5"/>
                      </a:cxn>
                      <a:cxn ang="0">
                        <a:pos x="139" y="0"/>
                      </a:cxn>
                      <a:cxn ang="0">
                        <a:pos x="0" y="81"/>
                      </a:cxn>
                    </a:cxnLst>
                    <a:rect l="0" t="0" r="r" b="b"/>
                    <a:pathLst>
                      <a:path w="140" h="284">
                        <a:moveTo>
                          <a:pt x="0" y="81"/>
                        </a:moveTo>
                        <a:cubicBezTo>
                          <a:pt x="0" y="284"/>
                          <a:pt x="0" y="284"/>
                          <a:pt x="0" y="284"/>
                        </a:cubicBezTo>
                        <a:cubicBezTo>
                          <a:pt x="2" y="284"/>
                          <a:pt x="4" y="284"/>
                          <a:pt x="5" y="283"/>
                        </a:cubicBezTo>
                        <a:cubicBezTo>
                          <a:pt x="135" y="208"/>
                          <a:pt x="135" y="208"/>
                          <a:pt x="135" y="208"/>
                        </a:cubicBezTo>
                        <a:cubicBezTo>
                          <a:pt x="138" y="206"/>
                          <a:pt x="140" y="203"/>
                          <a:pt x="140" y="199"/>
                        </a:cubicBezTo>
                        <a:cubicBezTo>
                          <a:pt x="140" y="5"/>
                          <a:pt x="140" y="5"/>
                          <a:pt x="140" y="5"/>
                        </a:cubicBezTo>
                        <a:cubicBezTo>
                          <a:pt x="140" y="3"/>
                          <a:pt x="140" y="2"/>
                          <a:pt x="139" y="0"/>
                        </a:cubicBezTo>
                        <a:lnTo>
                          <a:pt x="0" y="81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 kern="1200" dirty="0"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321" name="Rounded Rectangle 23"/>
                <p:cNvSpPr/>
                <p:nvPr/>
              </p:nvSpPr>
              <p:spPr bwMode="auto">
                <a:xfrm>
                  <a:off x="4662845" y="3471226"/>
                  <a:ext cx="160276" cy="162323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 kern="1200" dirty="0">
                    <a:latin typeface="Arial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319" name="Picture 174" descr="linux"/>
              <p:cNvPicPr>
                <a:picLocks noChangeAspect="1" noChangeArrowheads="1"/>
              </p:cNvPicPr>
              <p:nvPr/>
            </p:nvPicPr>
            <p:blipFill>
              <a:blip r:embed="rId17" cstate="print">
                <a:clrChange>
                  <a:clrFrom>
                    <a:srgbClr val="FFFFFA"/>
                  </a:clrFrom>
                  <a:clrTo>
                    <a:srgbClr val="FFFFFA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504597" y="2263657"/>
                <a:ext cx="164112" cy="1933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424" name="Rounded Rectangle 908"/>
          <p:cNvSpPr/>
          <p:nvPr>
            <p:custDataLst>
              <p:tags r:id="rId3"/>
            </p:custDataLst>
          </p:nvPr>
        </p:nvSpPr>
        <p:spPr bwMode="auto">
          <a:xfrm>
            <a:off x="4801647" y="4088125"/>
            <a:ext cx="1912399" cy="236008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50800" dir="540000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prstMaterial="matte"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defRPr/>
            </a:pPr>
            <a:r>
              <a:rPr lang="ko-KR" altLang="en-US" sz="1100" b="1" kern="0" dirty="0" smtClean="0">
                <a:solidFill>
                  <a:schemeClr val="bg1"/>
                </a:solidFill>
                <a:latin typeface="+mn-lt"/>
              </a:rPr>
              <a:t>저장장치</a:t>
            </a:r>
            <a:r>
              <a:rPr lang="en-US" altLang="ko-KR" sz="1100" b="1" kern="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ko-KR" altLang="en-US" sz="1100" b="1" kern="0" dirty="0" smtClean="0">
                <a:solidFill>
                  <a:schemeClr val="bg1"/>
                </a:solidFill>
                <a:latin typeface="+mn-lt"/>
              </a:rPr>
              <a:t>중복제거</a:t>
            </a:r>
            <a:endParaRPr lang="en-IE" sz="1100" b="1" kern="0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25" name="Picture 10" descr="DiscSubSystem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flipH="1">
            <a:off x="6058308" y="3434580"/>
            <a:ext cx="473316" cy="595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6" name="Text Box 260"/>
          <p:cNvSpPr txBox="1">
            <a:spLocks noChangeArrowheads="1"/>
          </p:cNvSpPr>
          <p:nvPr/>
        </p:nvSpPr>
        <p:spPr bwMode="auto">
          <a:xfrm>
            <a:off x="5590959" y="3682392"/>
            <a:ext cx="432957" cy="3693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OST </a:t>
            </a:r>
            <a:r>
              <a:rPr lang="ko-KR" altLang="en-US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스토리지 또는 </a:t>
            </a:r>
            <a:r>
              <a:rPr lang="en-US" altLang="ko-KR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VTL</a:t>
            </a:r>
            <a:endParaRPr lang="en-US" sz="800" kern="1200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27" name="Text Box 260"/>
          <p:cNvSpPr txBox="1">
            <a:spLocks noChangeArrowheads="1"/>
          </p:cNvSpPr>
          <p:nvPr/>
        </p:nvSpPr>
        <p:spPr bwMode="auto">
          <a:xfrm>
            <a:off x="5619244" y="2628266"/>
            <a:ext cx="413499" cy="24622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카탈로그</a:t>
            </a:r>
            <a:r>
              <a:rPr lang="en-US" altLang="ko-KR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en-US" altLang="ko-KR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</a:br>
            <a:r>
              <a:rPr lang="ko-KR" altLang="en-US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데이터</a:t>
            </a:r>
            <a:endParaRPr lang="en-US" sz="800" kern="1200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28" name="Right Arrow 589"/>
          <p:cNvSpPr/>
          <p:nvPr/>
        </p:nvSpPr>
        <p:spPr bwMode="auto">
          <a:xfrm rot="2095150">
            <a:off x="5250702" y="3193252"/>
            <a:ext cx="908398" cy="248710"/>
          </a:xfrm>
          <a:prstGeom prst="rightArrow">
            <a:avLst>
              <a:gd name="adj1" fmla="val 50000"/>
              <a:gd name="adj2" fmla="val 33899"/>
            </a:avLst>
          </a:prstGeom>
          <a:gradFill flip="none" rotWithShape="1">
            <a:gsLst>
              <a:gs pos="1000">
                <a:schemeClr val="bg1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29" name="Text Box 260"/>
          <p:cNvSpPr txBox="1">
            <a:spLocks noChangeArrowheads="1"/>
          </p:cNvSpPr>
          <p:nvPr/>
        </p:nvSpPr>
        <p:spPr bwMode="auto">
          <a:xfrm rot="2047436">
            <a:off x="5513940" y="3317322"/>
            <a:ext cx="550408" cy="12311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8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백업 </a:t>
            </a:r>
            <a:r>
              <a:rPr lang="ko-KR" altLang="en-US" sz="800" kern="1200" dirty="0" err="1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스트림</a:t>
            </a:r>
            <a:endParaRPr lang="en-US" sz="800" kern="1200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433" name="그룹 432"/>
          <p:cNvGrpSpPr/>
          <p:nvPr/>
        </p:nvGrpSpPr>
        <p:grpSpPr>
          <a:xfrm>
            <a:off x="6301144" y="3716380"/>
            <a:ext cx="268386" cy="267976"/>
            <a:chOff x="1565141" y="3109042"/>
            <a:chExt cx="203509" cy="203198"/>
          </a:xfrm>
        </p:grpSpPr>
        <p:sp>
          <p:nvSpPr>
            <p:cNvPr id="434" name="Rounded Rectangle 134"/>
            <p:cNvSpPr/>
            <p:nvPr/>
          </p:nvSpPr>
          <p:spPr bwMode="auto">
            <a:xfrm>
              <a:off x="1568652" y="3109042"/>
              <a:ext cx="189831" cy="192187"/>
            </a:xfrm>
            <a:prstGeom prst="roundRect">
              <a:avLst/>
            </a:prstGeom>
            <a:solidFill>
              <a:srgbClr val="FFFFFF"/>
            </a:solidFill>
            <a:ln w="12700" cap="flat" cmpd="sng" algn="ctr">
              <a:solidFill>
                <a:srgbClr val="B1181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100" kern="0" dirty="0" err="1" smtClean="0">
                <a:solidFill>
                  <a:prstClr val="white"/>
                </a:solidFill>
              </a:endParaRPr>
            </a:p>
          </p:txBody>
        </p:sp>
        <p:pic>
          <p:nvPicPr>
            <p:cNvPr id="435" name="Picture 41" descr="process.png"/>
            <p:cNvPicPr preferRelativeResize="0">
              <a:picLocks noChangeAspect="1"/>
            </p:cNvPicPr>
            <p:nvPr/>
          </p:nvPicPr>
          <p:blipFill>
            <a:blip r:embed="rId19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141" y="3136536"/>
              <a:ext cx="203509" cy="175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36" name="그룹 435"/>
          <p:cNvGrpSpPr/>
          <p:nvPr/>
        </p:nvGrpSpPr>
        <p:grpSpPr>
          <a:xfrm>
            <a:off x="6301144" y="4917953"/>
            <a:ext cx="268386" cy="267976"/>
            <a:chOff x="1565141" y="3109042"/>
            <a:chExt cx="203509" cy="203198"/>
          </a:xfrm>
        </p:grpSpPr>
        <p:sp>
          <p:nvSpPr>
            <p:cNvPr id="437" name="Rounded Rectangle 134"/>
            <p:cNvSpPr/>
            <p:nvPr/>
          </p:nvSpPr>
          <p:spPr bwMode="auto">
            <a:xfrm>
              <a:off x="1568652" y="3109042"/>
              <a:ext cx="189831" cy="192187"/>
            </a:xfrm>
            <a:prstGeom prst="roundRect">
              <a:avLst/>
            </a:prstGeom>
            <a:solidFill>
              <a:srgbClr val="FFFFFF"/>
            </a:solidFill>
            <a:ln w="12700" cap="flat" cmpd="sng" algn="ctr">
              <a:solidFill>
                <a:srgbClr val="B1181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100" kern="0" dirty="0" err="1" smtClean="0">
                <a:solidFill>
                  <a:prstClr val="white"/>
                </a:solidFill>
              </a:endParaRPr>
            </a:p>
          </p:txBody>
        </p:sp>
        <p:pic>
          <p:nvPicPr>
            <p:cNvPr id="438" name="Picture 41" descr="process.png"/>
            <p:cNvPicPr preferRelativeResize="0">
              <a:picLocks noChangeAspect="1"/>
            </p:cNvPicPr>
            <p:nvPr/>
          </p:nvPicPr>
          <p:blipFill>
            <a:blip r:embed="rId19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141" y="3136536"/>
              <a:ext cx="203509" cy="175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3" name="Oval 497"/>
          <p:cNvSpPr>
            <a:spLocks noChangeAspect="1"/>
          </p:cNvSpPr>
          <p:nvPr/>
        </p:nvSpPr>
        <p:spPr bwMode="auto">
          <a:xfrm>
            <a:off x="6025181" y="2667825"/>
            <a:ext cx="538469" cy="509266"/>
          </a:xfrm>
          <a:prstGeom prst="ellipse">
            <a:avLst/>
          </a:prstGeom>
          <a:solidFill>
            <a:schemeClr val="accent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254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grpSp>
        <p:nvGrpSpPr>
          <p:cNvPr id="487" name="그룹 486"/>
          <p:cNvGrpSpPr/>
          <p:nvPr/>
        </p:nvGrpSpPr>
        <p:grpSpPr>
          <a:xfrm>
            <a:off x="8323893" y="1915986"/>
            <a:ext cx="218102" cy="217768"/>
            <a:chOff x="1565141" y="3109042"/>
            <a:chExt cx="203509" cy="203198"/>
          </a:xfrm>
        </p:grpSpPr>
        <p:sp>
          <p:nvSpPr>
            <p:cNvPr id="488" name="Rounded Rectangle 134"/>
            <p:cNvSpPr/>
            <p:nvPr/>
          </p:nvSpPr>
          <p:spPr bwMode="auto">
            <a:xfrm>
              <a:off x="1568652" y="3109042"/>
              <a:ext cx="189831" cy="192187"/>
            </a:xfrm>
            <a:prstGeom prst="roundRect">
              <a:avLst/>
            </a:prstGeom>
            <a:solidFill>
              <a:srgbClr val="FFFFFF"/>
            </a:solidFill>
            <a:ln w="12700" cap="flat" cmpd="sng" algn="ctr">
              <a:solidFill>
                <a:srgbClr val="B1181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100" kern="0" dirty="0" err="1" smtClean="0">
                <a:solidFill>
                  <a:prstClr val="white"/>
                </a:solidFill>
              </a:endParaRPr>
            </a:p>
          </p:txBody>
        </p:sp>
        <p:pic>
          <p:nvPicPr>
            <p:cNvPr id="489" name="Picture 41" descr="process.png"/>
            <p:cNvPicPr preferRelativeResize="0">
              <a:picLocks noChangeAspect="1"/>
            </p:cNvPicPr>
            <p:nvPr/>
          </p:nvPicPr>
          <p:blipFill>
            <a:blip r:embed="rId19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141" y="3136536"/>
              <a:ext cx="203509" cy="175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90" name="Text Box 260"/>
          <p:cNvSpPr txBox="1">
            <a:spLocks noChangeArrowheads="1"/>
          </p:cNvSpPr>
          <p:nvPr/>
        </p:nvSpPr>
        <p:spPr bwMode="auto">
          <a:xfrm>
            <a:off x="8571761" y="1947926"/>
            <a:ext cx="1061188" cy="15388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0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중복제거</a:t>
            </a:r>
            <a:r>
              <a:rPr lang="en-US" sz="1000" kern="1200" dirty="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ko-KR" altLang="en-US" sz="1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수행위치</a:t>
            </a:r>
            <a:endParaRPr lang="en-US" sz="1000" kern="1200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94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495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496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515" name="Oval 497"/>
          <p:cNvSpPr>
            <a:spLocks noChangeAspect="1"/>
          </p:cNvSpPr>
          <p:nvPr/>
        </p:nvSpPr>
        <p:spPr bwMode="auto">
          <a:xfrm>
            <a:off x="1922827" y="2782686"/>
            <a:ext cx="538469" cy="509266"/>
          </a:xfrm>
          <a:prstGeom prst="ellipse">
            <a:avLst/>
          </a:prstGeom>
          <a:solidFill>
            <a:schemeClr val="accent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254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530" name="Oval 497"/>
          <p:cNvSpPr>
            <a:spLocks noChangeAspect="1"/>
          </p:cNvSpPr>
          <p:nvPr/>
        </p:nvSpPr>
        <p:spPr bwMode="auto">
          <a:xfrm>
            <a:off x="4002410" y="2782686"/>
            <a:ext cx="538469" cy="509266"/>
          </a:xfrm>
          <a:prstGeom prst="ellipse">
            <a:avLst/>
          </a:prstGeom>
          <a:solidFill>
            <a:schemeClr val="accent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254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grpSp>
        <p:nvGrpSpPr>
          <p:cNvPr id="430" name="그룹 429"/>
          <p:cNvGrpSpPr/>
          <p:nvPr/>
        </p:nvGrpSpPr>
        <p:grpSpPr>
          <a:xfrm>
            <a:off x="1503099" y="2939659"/>
            <a:ext cx="203509" cy="203198"/>
            <a:chOff x="1565141" y="3109042"/>
            <a:chExt cx="203509" cy="203198"/>
          </a:xfrm>
        </p:grpSpPr>
        <p:sp>
          <p:nvSpPr>
            <p:cNvPr id="431" name="Rounded Rectangle 134"/>
            <p:cNvSpPr/>
            <p:nvPr/>
          </p:nvSpPr>
          <p:spPr bwMode="auto">
            <a:xfrm>
              <a:off x="1568652" y="3109042"/>
              <a:ext cx="189831" cy="192187"/>
            </a:xfrm>
            <a:prstGeom prst="roundRect">
              <a:avLst/>
            </a:prstGeom>
            <a:solidFill>
              <a:srgbClr val="FFFFFF"/>
            </a:solidFill>
            <a:ln w="12700" cap="flat" cmpd="sng" algn="ctr">
              <a:solidFill>
                <a:srgbClr val="B1181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100" kern="0" dirty="0" err="1" smtClean="0">
                <a:solidFill>
                  <a:prstClr val="white"/>
                </a:solidFill>
              </a:endParaRPr>
            </a:p>
          </p:txBody>
        </p:sp>
        <p:pic>
          <p:nvPicPr>
            <p:cNvPr id="432" name="Picture 41" descr="process.png"/>
            <p:cNvPicPr preferRelativeResize="0">
              <a:picLocks noChangeAspect="1"/>
            </p:cNvPicPr>
            <p:nvPr/>
          </p:nvPicPr>
          <p:blipFill>
            <a:blip r:embed="rId19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141" y="3136536"/>
              <a:ext cx="203509" cy="175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그룹 6"/>
          <p:cNvGrpSpPr/>
          <p:nvPr/>
        </p:nvGrpSpPr>
        <p:grpSpPr>
          <a:xfrm>
            <a:off x="2036781" y="2646492"/>
            <a:ext cx="332843" cy="585880"/>
            <a:chOff x="2036781" y="2646492"/>
            <a:chExt cx="332843" cy="585880"/>
          </a:xfrm>
        </p:grpSpPr>
        <p:grpSp>
          <p:nvGrpSpPr>
            <p:cNvPr id="2" name="그룹 1"/>
            <p:cNvGrpSpPr/>
            <p:nvPr/>
          </p:nvGrpSpPr>
          <p:grpSpPr>
            <a:xfrm>
              <a:off x="2036781" y="2646492"/>
              <a:ext cx="318599" cy="574522"/>
              <a:chOff x="2036781" y="2646492"/>
              <a:chExt cx="318599" cy="574522"/>
            </a:xfrm>
          </p:grpSpPr>
          <p:pic>
            <p:nvPicPr>
              <p:cNvPr id="527" name="Picture 3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6781" y="2646492"/>
                <a:ext cx="318599" cy="5745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18" name="Group 23"/>
              <p:cNvGrpSpPr/>
              <p:nvPr/>
            </p:nvGrpSpPr>
            <p:grpSpPr>
              <a:xfrm rot="16200000">
                <a:off x="1984679" y="2827098"/>
                <a:ext cx="306427" cy="60641"/>
                <a:chOff x="7692139" y="6415777"/>
                <a:chExt cx="1019173" cy="201695"/>
              </a:xfrm>
            </p:grpSpPr>
            <p:sp>
              <p:nvSpPr>
                <p:cNvPr id="519" name="Freeform 5"/>
                <p:cNvSpPr>
                  <a:spLocks/>
                </p:cNvSpPr>
                <p:nvPr/>
              </p:nvSpPr>
              <p:spPr bwMode="auto">
                <a:xfrm>
                  <a:off x="8027048" y="6429152"/>
                  <a:ext cx="157022" cy="188320"/>
                </a:xfrm>
                <a:custGeom>
                  <a:avLst/>
                  <a:gdLst>
                    <a:gd name="T0" fmla="*/ 43 w 248"/>
                    <a:gd name="T1" fmla="*/ 65 h 295"/>
                    <a:gd name="T2" fmla="*/ 64 w 248"/>
                    <a:gd name="T3" fmla="*/ 44 h 295"/>
                    <a:gd name="T4" fmla="*/ 158 w 248"/>
                    <a:gd name="T5" fmla="*/ 44 h 295"/>
                    <a:gd name="T6" fmla="*/ 192 w 248"/>
                    <a:gd name="T7" fmla="*/ 67 h 295"/>
                    <a:gd name="T8" fmla="*/ 171 w 248"/>
                    <a:gd name="T9" fmla="*/ 113 h 295"/>
                    <a:gd name="T10" fmla="*/ 98 w 248"/>
                    <a:gd name="T11" fmla="*/ 140 h 295"/>
                    <a:gd name="T12" fmla="*/ 67 w 248"/>
                    <a:gd name="T13" fmla="*/ 204 h 295"/>
                    <a:gd name="T14" fmla="*/ 94 w 248"/>
                    <a:gd name="T15" fmla="*/ 234 h 295"/>
                    <a:gd name="T16" fmla="*/ 230 w 248"/>
                    <a:gd name="T17" fmla="*/ 295 h 295"/>
                    <a:gd name="T18" fmla="*/ 230 w 248"/>
                    <a:gd name="T19" fmla="*/ 248 h 295"/>
                    <a:gd name="T20" fmla="*/ 111 w 248"/>
                    <a:gd name="T21" fmla="*/ 195 h 295"/>
                    <a:gd name="T22" fmla="*/ 107 w 248"/>
                    <a:gd name="T23" fmla="*/ 190 h 295"/>
                    <a:gd name="T24" fmla="*/ 112 w 248"/>
                    <a:gd name="T25" fmla="*/ 179 h 295"/>
                    <a:gd name="T26" fmla="*/ 186 w 248"/>
                    <a:gd name="T27" fmla="*/ 154 h 295"/>
                    <a:gd name="T28" fmla="*/ 232 w 248"/>
                    <a:gd name="T29" fmla="*/ 51 h 295"/>
                    <a:gd name="T30" fmla="*/ 158 w 248"/>
                    <a:gd name="T31" fmla="*/ 0 h 295"/>
                    <a:gd name="T32" fmla="*/ 64 w 248"/>
                    <a:gd name="T33" fmla="*/ 0 h 295"/>
                    <a:gd name="T34" fmla="*/ 0 w 248"/>
                    <a:gd name="T35" fmla="*/ 65 h 295"/>
                    <a:gd name="T36" fmla="*/ 0 w 248"/>
                    <a:gd name="T37" fmla="*/ 288 h 295"/>
                    <a:gd name="T38" fmla="*/ 43 w 248"/>
                    <a:gd name="T39" fmla="*/ 288 h 295"/>
                    <a:gd name="T40" fmla="*/ 43 w 248"/>
                    <a:gd name="T41" fmla="*/ 6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95">
                      <a:moveTo>
                        <a:pt x="43" y="65"/>
                      </a:moveTo>
                      <a:cubicBezTo>
                        <a:pt x="43" y="53"/>
                        <a:pt x="52" y="44"/>
                        <a:pt x="64" y="44"/>
                      </a:cubicBezTo>
                      <a:cubicBezTo>
                        <a:pt x="158" y="44"/>
                        <a:pt x="158" y="44"/>
                        <a:pt x="158" y="44"/>
                      </a:cubicBezTo>
                      <a:cubicBezTo>
                        <a:pt x="172" y="44"/>
                        <a:pt x="186" y="52"/>
                        <a:pt x="192" y="67"/>
                      </a:cubicBezTo>
                      <a:cubicBezTo>
                        <a:pt x="199" y="85"/>
                        <a:pt x="189" y="106"/>
                        <a:pt x="171" y="113"/>
                      </a:cubicBezTo>
                      <a:cubicBezTo>
                        <a:pt x="98" y="140"/>
                        <a:pt x="98" y="140"/>
                        <a:pt x="98" y="140"/>
                      </a:cubicBezTo>
                      <a:cubicBezTo>
                        <a:pt x="72" y="149"/>
                        <a:pt x="58" y="178"/>
                        <a:pt x="67" y="204"/>
                      </a:cubicBezTo>
                      <a:cubicBezTo>
                        <a:pt x="72" y="218"/>
                        <a:pt x="82" y="228"/>
                        <a:pt x="94" y="234"/>
                      </a:cubicBezTo>
                      <a:cubicBezTo>
                        <a:pt x="230" y="295"/>
                        <a:pt x="230" y="295"/>
                        <a:pt x="230" y="295"/>
                      </a:cubicBezTo>
                      <a:cubicBezTo>
                        <a:pt x="230" y="248"/>
                        <a:pt x="230" y="248"/>
                        <a:pt x="230" y="248"/>
                      </a:cubicBezTo>
                      <a:cubicBezTo>
                        <a:pt x="111" y="195"/>
                        <a:pt x="111" y="195"/>
                        <a:pt x="111" y="195"/>
                      </a:cubicBezTo>
                      <a:cubicBezTo>
                        <a:pt x="109" y="195"/>
                        <a:pt x="107" y="193"/>
                        <a:pt x="107" y="190"/>
                      </a:cubicBezTo>
                      <a:cubicBezTo>
                        <a:pt x="105" y="186"/>
                        <a:pt x="107" y="181"/>
                        <a:pt x="112" y="179"/>
                      </a:cubicBezTo>
                      <a:cubicBezTo>
                        <a:pt x="186" y="154"/>
                        <a:pt x="186" y="154"/>
                        <a:pt x="186" y="154"/>
                      </a:cubicBezTo>
                      <a:cubicBezTo>
                        <a:pt x="227" y="138"/>
                        <a:pt x="248" y="92"/>
                        <a:pt x="232" y="51"/>
                      </a:cubicBezTo>
                      <a:cubicBezTo>
                        <a:pt x="220" y="20"/>
                        <a:pt x="190" y="0"/>
                        <a:pt x="15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29" y="0"/>
                        <a:pt x="0" y="29"/>
                        <a:pt x="0" y="6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43" y="288"/>
                        <a:pt x="43" y="288"/>
                        <a:pt x="43" y="288"/>
                      </a:cubicBezTo>
                      <a:lnTo>
                        <a:pt x="43" y="65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20" name="Rectangle 6"/>
                <p:cNvSpPr>
                  <a:spLocks noChangeArrowheads="1"/>
                </p:cNvSpPr>
                <p:nvPr/>
              </p:nvSpPr>
              <p:spPr bwMode="auto">
                <a:xfrm>
                  <a:off x="8204935" y="6429152"/>
                  <a:ext cx="27018" cy="183773"/>
                </a:xfrm>
                <a:prstGeom prst="rect">
                  <a:avLst/>
                </a:pr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21" name="Freeform 7"/>
                <p:cNvSpPr>
                  <a:spLocks/>
                </p:cNvSpPr>
                <p:nvPr/>
              </p:nvSpPr>
              <p:spPr bwMode="auto">
                <a:xfrm>
                  <a:off x="7692139" y="6429152"/>
                  <a:ext cx="163977" cy="183773"/>
                </a:xfrm>
                <a:custGeom>
                  <a:avLst/>
                  <a:gdLst>
                    <a:gd name="T0" fmla="*/ 214 w 259"/>
                    <a:gd name="T1" fmla="*/ 0 h 288"/>
                    <a:gd name="T2" fmla="*/ 137 w 259"/>
                    <a:gd name="T3" fmla="*/ 240 h 288"/>
                    <a:gd name="T4" fmla="*/ 130 w 259"/>
                    <a:gd name="T5" fmla="*/ 245 h 288"/>
                    <a:gd name="T6" fmla="*/ 123 w 259"/>
                    <a:gd name="T7" fmla="*/ 240 h 288"/>
                    <a:gd name="T8" fmla="*/ 45 w 259"/>
                    <a:gd name="T9" fmla="*/ 0 h 288"/>
                    <a:gd name="T10" fmla="*/ 0 w 259"/>
                    <a:gd name="T11" fmla="*/ 0 h 288"/>
                    <a:gd name="T12" fmla="*/ 82 w 259"/>
                    <a:gd name="T13" fmla="*/ 254 h 288"/>
                    <a:gd name="T14" fmla="*/ 130 w 259"/>
                    <a:gd name="T15" fmla="*/ 288 h 288"/>
                    <a:gd name="T16" fmla="*/ 178 w 259"/>
                    <a:gd name="T17" fmla="*/ 254 h 288"/>
                    <a:gd name="T18" fmla="*/ 259 w 259"/>
                    <a:gd name="T19" fmla="*/ 0 h 288"/>
                    <a:gd name="T20" fmla="*/ 214 w 259"/>
                    <a:gd name="T21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214" y="0"/>
                      </a:moveTo>
                      <a:cubicBezTo>
                        <a:pt x="137" y="240"/>
                        <a:pt x="137" y="240"/>
                        <a:pt x="137" y="240"/>
                      </a:cubicBezTo>
                      <a:cubicBezTo>
                        <a:pt x="136" y="243"/>
                        <a:pt x="133" y="245"/>
                        <a:pt x="130" y="245"/>
                      </a:cubicBezTo>
                      <a:cubicBezTo>
                        <a:pt x="127" y="245"/>
                        <a:pt x="124" y="243"/>
                        <a:pt x="123" y="240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2" y="254"/>
                        <a:pt x="82" y="254"/>
                        <a:pt x="82" y="254"/>
                      </a:cubicBezTo>
                      <a:cubicBezTo>
                        <a:pt x="89" y="275"/>
                        <a:pt x="108" y="288"/>
                        <a:pt x="130" y="288"/>
                      </a:cubicBezTo>
                      <a:cubicBezTo>
                        <a:pt x="151" y="288"/>
                        <a:pt x="171" y="275"/>
                        <a:pt x="178" y="254"/>
                      </a:cubicBezTo>
                      <a:cubicBezTo>
                        <a:pt x="259" y="0"/>
                        <a:pt x="259" y="0"/>
                        <a:pt x="259" y="0"/>
                      </a:cubicBez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22" name="Freeform 8"/>
                <p:cNvSpPr>
                  <a:spLocks/>
                </p:cNvSpPr>
                <p:nvPr/>
              </p:nvSpPr>
              <p:spPr bwMode="auto">
                <a:xfrm>
                  <a:off x="8367575" y="6429152"/>
                  <a:ext cx="163977" cy="183773"/>
                </a:xfrm>
                <a:custGeom>
                  <a:avLst/>
                  <a:gdLst>
                    <a:gd name="T0" fmla="*/ 46 w 259"/>
                    <a:gd name="T1" fmla="*/ 288 h 288"/>
                    <a:gd name="T2" fmla="*/ 123 w 259"/>
                    <a:gd name="T3" fmla="*/ 49 h 288"/>
                    <a:gd name="T4" fmla="*/ 130 w 259"/>
                    <a:gd name="T5" fmla="*/ 44 h 288"/>
                    <a:gd name="T6" fmla="*/ 137 w 259"/>
                    <a:gd name="T7" fmla="*/ 49 h 288"/>
                    <a:gd name="T8" fmla="*/ 214 w 259"/>
                    <a:gd name="T9" fmla="*/ 288 h 288"/>
                    <a:gd name="T10" fmla="*/ 259 w 259"/>
                    <a:gd name="T11" fmla="*/ 288 h 288"/>
                    <a:gd name="T12" fmla="*/ 178 w 259"/>
                    <a:gd name="T13" fmla="*/ 35 h 288"/>
                    <a:gd name="T14" fmla="*/ 130 w 259"/>
                    <a:gd name="T15" fmla="*/ 0 h 288"/>
                    <a:gd name="T16" fmla="*/ 82 w 259"/>
                    <a:gd name="T17" fmla="*/ 35 h 288"/>
                    <a:gd name="T18" fmla="*/ 0 w 259"/>
                    <a:gd name="T19" fmla="*/ 288 h 288"/>
                    <a:gd name="T20" fmla="*/ 46 w 259"/>
                    <a:gd name="T21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46" y="288"/>
                      </a:moveTo>
                      <a:cubicBezTo>
                        <a:pt x="123" y="49"/>
                        <a:pt x="123" y="49"/>
                        <a:pt x="123" y="49"/>
                      </a:cubicBezTo>
                      <a:cubicBezTo>
                        <a:pt x="124" y="46"/>
                        <a:pt x="127" y="44"/>
                        <a:pt x="130" y="44"/>
                      </a:cubicBezTo>
                      <a:cubicBezTo>
                        <a:pt x="133" y="44"/>
                        <a:pt x="136" y="45"/>
                        <a:pt x="137" y="49"/>
                      </a:cubicBezTo>
                      <a:cubicBezTo>
                        <a:pt x="214" y="288"/>
                        <a:pt x="214" y="288"/>
                        <a:pt x="214" y="288"/>
                      </a:cubicBezTo>
                      <a:cubicBezTo>
                        <a:pt x="259" y="288"/>
                        <a:pt x="259" y="288"/>
                        <a:pt x="259" y="288"/>
                      </a:cubicBezTo>
                      <a:cubicBezTo>
                        <a:pt x="178" y="35"/>
                        <a:pt x="178" y="35"/>
                        <a:pt x="178" y="35"/>
                      </a:cubicBezTo>
                      <a:cubicBezTo>
                        <a:pt x="171" y="14"/>
                        <a:pt x="151" y="0"/>
                        <a:pt x="130" y="0"/>
                      </a:cubicBezTo>
                      <a:cubicBezTo>
                        <a:pt x="108" y="0"/>
                        <a:pt x="89" y="14"/>
                        <a:pt x="82" y="3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lnTo>
                        <a:pt x="46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23" name="Freeform 9"/>
                <p:cNvSpPr>
                  <a:spLocks/>
                </p:cNvSpPr>
                <p:nvPr/>
              </p:nvSpPr>
              <p:spPr bwMode="auto">
                <a:xfrm>
                  <a:off x="7866816" y="6429152"/>
                  <a:ext cx="131610" cy="183773"/>
                </a:xfrm>
                <a:custGeom>
                  <a:avLst/>
                  <a:gdLst>
                    <a:gd name="T0" fmla="*/ 72 w 208"/>
                    <a:gd name="T1" fmla="*/ 44 h 288"/>
                    <a:gd name="T2" fmla="*/ 208 w 208"/>
                    <a:gd name="T3" fmla="*/ 44 h 288"/>
                    <a:gd name="T4" fmla="*/ 208 w 208"/>
                    <a:gd name="T5" fmla="*/ 0 h 288"/>
                    <a:gd name="T6" fmla="*/ 72 w 208"/>
                    <a:gd name="T7" fmla="*/ 0 h 288"/>
                    <a:gd name="T8" fmla="*/ 0 w 208"/>
                    <a:gd name="T9" fmla="*/ 72 h 288"/>
                    <a:gd name="T10" fmla="*/ 0 w 208"/>
                    <a:gd name="T11" fmla="*/ 216 h 288"/>
                    <a:gd name="T12" fmla="*/ 72 w 208"/>
                    <a:gd name="T13" fmla="*/ 288 h 288"/>
                    <a:gd name="T14" fmla="*/ 208 w 208"/>
                    <a:gd name="T15" fmla="*/ 288 h 288"/>
                    <a:gd name="T16" fmla="*/ 208 w 208"/>
                    <a:gd name="T17" fmla="*/ 245 h 288"/>
                    <a:gd name="T18" fmla="*/ 72 w 208"/>
                    <a:gd name="T19" fmla="*/ 245 h 288"/>
                    <a:gd name="T20" fmla="*/ 43 w 208"/>
                    <a:gd name="T21" fmla="*/ 216 h 288"/>
                    <a:gd name="T22" fmla="*/ 43 w 208"/>
                    <a:gd name="T23" fmla="*/ 166 h 288"/>
                    <a:gd name="T24" fmla="*/ 180 w 208"/>
                    <a:gd name="T25" fmla="*/ 166 h 288"/>
                    <a:gd name="T26" fmla="*/ 180 w 208"/>
                    <a:gd name="T27" fmla="*/ 123 h 288"/>
                    <a:gd name="T28" fmla="*/ 43 w 208"/>
                    <a:gd name="T29" fmla="*/ 123 h 288"/>
                    <a:gd name="T30" fmla="*/ 43 w 208"/>
                    <a:gd name="T31" fmla="*/ 72 h 288"/>
                    <a:gd name="T32" fmla="*/ 72 w 208"/>
                    <a:gd name="T33" fmla="*/ 44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8" h="288">
                      <a:moveTo>
                        <a:pt x="72" y="44"/>
                      </a:moveTo>
                      <a:cubicBezTo>
                        <a:pt x="208" y="44"/>
                        <a:pt x="208" y="44"/>
                        <a:pt x="208" y="44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32" y="0"/>
                        <a:pt x="0" y="33"/>
                        <a:pt x="0" y="72"/>
                      </a:cubicBez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56"/>
                        <a:pt x="32" y="288"/>
                        <a:pt x="72" y="288"/>
                      </a:cubicBezTo>
                      <a:cubicBezTo>
                        <a:pt x="208" y="288"/>
                        <a:pt x="208" y="288"/>
                        <a:pt x="208" y="288"/>
                      </a:cubicBezTo>
                      <a:cubicBezTo>
                        <a:pt x="208" y="245"/>
                        <a:pt x="208" y="245"/>
                        <a:pt x="208" y="245"/>
                      </a:cubicBezTo>
                      <a:cubicBezTo>
                        <a:pt x="72" y="245"/>
                        <a:pt x="72" y="245"/>
                        <a:pt x="72" y="245"/>
                      </a:cubicBezTo>
                      <a:cubicBezTo>
                        <a:pt x="56" y="245"/>
                        <a:pt x="43" y="232"/>
                        <a:pt x="43" y="216"/>
                      </a:cubicBezTo>
                      <a:cubicBezTo>
                        <a:pt x="43" y="166"/>
                        <a:pt x="43" y="166"/>
                        <a:pt x="43" y="166"/>
                      </a:cubicBezTo>
                      <a:cubicBezTo>
                        <a:pt x="180" y="166"/>
                        <a:pt x="180" y="166"/>
                        <a:pt x="180" y="166"/>
                      </a:cubicBezTo>
                      <a:cubicBezTo>
                        <a:pt x="180" y="123"/>
                        <a:pt x="180" y="123"/>
                        <a:pt x="180" y="123"/>
                      </a:cubicBezTo>
                      <a:cubicBezTo>
                        <a:pt x="43" y="123"/>
                        <a:pt x="43" y="123"/>
                        <a:pt x="43" y="123"/>
                      </a:cubicBezTo>
                      <a:cubicBezTo>
                        <a:pt x="43" y="72"/>
                        <a:pt x="43" y="72"/>
                        <a:pt x="43" y="72"/>
                      </a:cubicBezTo>
                      <a:cubicBezTo>
                        <a:pt x="43" y="56"/>
                        <a:pt x="56" y="44"/>
                        <a:pt x="72" y="44"/>
                      </a:cubicBez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24" name="Freeform 10"/>
                <p:cNvSpPr>
                  <a:spLocks/>
                </p:cNvSpPr>
                <p:nvPr/>
              </p:nvSpPr>
              <p:spPr bwMode="auto">
                <a:xfrm>
                  <a:off x="8254958" y="6429152"/>
                  <a:ext cx="132947" cy="183773"/>
                </a:xfrm>
                <a:custGeom>
                  <a:avLst/>
                  <a:gdLst>
                    <a:gd name="T0" fmla="*/ 497 w 497"/>
                    <a:gd name="T1" fmla="*/ 0 h 687"/>
                    <a:gd name="T2" fmla="*/ 0 w 497"/>
                    <a:gd name="T3" fmla="*/ 0 h 687"/>
                    <a:gd name="T4" fmla="*/ 0 w 497"/>
                    <a:gd name="T5" fmla="*/ 105 h 687"/>
                    <a:gd name="T6" fmla="*/ 198 w 497"/>
                    <a:gd name="T7" fmla="*/ 105 h 687"/>
                    <a:gd name="T8" fmla="*/ 198 w 497"/>
                    <a:gd name="T9" fmla="*/ 687 h 687"/>
                    <a:gd name="T10" fmla="*/ 300 w 497"/>
                    <a:gd name="T11" fmla="*/ 687 h 687"/>
                    <a:gd name="T12" fmla="*/ 300 w 497"/>
                    <a:gd name="T13" fmla="*/ 105 h 687"/>
                    <a:gd name="T14" fmla="*/ 497 w 497"/>
                    <a:gd name="T15" fmla="*/ 105 h 687"/>
                    <a:gd name="T16" fmla="*/ 497 w 497"/>
                    <a:gd name="T17" fmla="*/ 0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7" h="687">
                      <a:moveTo>
                        <a:pt x="497" y="0"/>
                      </a:move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98" y="105"/>
                      </a:lnTo>
                      <a:lnTo>
                        <a:pt x="198" y="687"/>
                      </a:lnTo>
                      <a:lnTo>
                        <a:pt x="300" y="687"/>
                      </a:lnTo>
                      <a:lnTo>
                        <a:pt x="300" y="105"/>
                      </a:lnTo>
                      <a:lnTo>
                        <a:pt x="497" y="105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25" name="Freeform 11"/>
                <p:cNvSpPr>
                  <a:spLocks/>
                </p:cNvSpPr>
                <p:nvPr/>
              </p:nvSpPr>
              <p:spPr bwMode="auto">
                <a:xfrm>
                  <a:off x="8535297" y="6429152"/>
                  <a:ext cx="150602" cy="183773"/>
                </a:xfrm>
                <a:custGeom>
                  <a:avLst/>
                  <a:gdLst>
                    <a:gd name="T0" fmla="*/ 155 w 238"/>
                    <a:gd name="T1" fmla="*/ 288 h 288"/>
                    <a:gd name="T2" fmla="*/ 238 w 238"/>
                    <a:gd name="T3" fmla="*/ 206 h 288"/>
                    <a:gd name="T4" fmla="*/ 155 w 238"/>
                    <a:gd name="T5" fmla="*/ 123 h 288"/>
                    <a:gd name="T6" fmla="*/ 83 w 238"/>
                    <a:gd name="T7" fmla="*/ 123 h 288"/>
                    <a:gd name="T8" fmla="*/ 43 w 238"/>
                    <a:gd name="T9" fmla="*/ 83 h 288"/>
                    <a:gd name="T10" fmla="*/ 83 w 238"/>
                    <a:gd name="T11" fmla="*/ 44 h 288"/>
                    <a:gd name="T12" fmla="*/ 223 w 238"/>
                    <a:gd name="T13" fmla="*/ 44 h 288"/>
                    <a:gd name="T14" fmla="*/ 223 w 238"/>
                    <a:gd name="T15" fmla="*/ 0 h 288"/>
                    <a:gd name="T16" fmla="*/ 83 w 238"/>
                    <a:gd name="T17" fmla="*/ 0 h 288"/>
                    <a:gd name="T18" fmla="*/ 0 w 238"/>
                    <a:gd name="T19" fmla="*/ 83 h 288"/>
                    <a:gd name="T20" fmla="*/ 83 w 238"/>
                    <a:gd name="T21" fmla="*/ 166 h 288"/>
                    <a:gd name="T22" fmla="*/ 155 w 238"/>
                    <a:gd name="T23" fmla="*/ 166 h 288"/>
                    <a:gd name="T24" fmla="*/ 194 w 238"/>
                    <a:gd name="T25" fmla="*/ 206 h 288"/>
                    <a:gd name="T26" fmla="*/ 155 w 238"/>
                    <a:gd name="T27" fmla="*/ 245 h 288"/>
                    <a:gd name="T28" fmla="*/ 14 w 238"/>
                    <a:gd name="T29" fmla="*/ 245 h 288"/>
                    <a:gd name="T30" fmla="*/ 14 w 238"/>
                    <a:gd name="T31" fmla="*/ 288 h 288"/>
                    <a:gd name="T32" fmla="*/ 155 w 238"/>
                    <a:gd name="T33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8" h="288">
                      <a:moveTo>
                        <a:pt x="155" y="288"/>
                      </a:moveTo>
                      <a:cubicBezTo>
                        <a:pt x="201" y="288"/>
                        <a:pt x="238" y="251"/>
                        <a:pt x="238" y="206"/>
                      </a:cubicBezTo>
                      <a:cubicBezTo>
                        <a:pt x="238" y="160"/>
                        <a:pt x="201" y="123"/>
                        <a:pt x="155" y="123"/>
                      </a:cubicBezTo>
                      <a:cubicBezTo>
                        <a:pt x="83" y="123"/>
                        <a:pt x="83" y="123"/>
                        <a:pt x="83" y="123"/>
                      </a:cubicBezTo>
                      <a:cubicBezTo>
                        <a:pt x="61" y="123"/>
                        <a:pt x="43" y="105"/>
                        <a:pt x="43" y="83"/>
                      </a:cubicBezTo>
                      <a:cubicBezTo>
                        <a:pt x="43" y="61"/>
                        <a:pt x="61" y="44"/>
                        <a:pt x="83" y="44"/>
                      </a:cubicBezTo>
                      <a:cubicBezTo>
                        <a:pt x="223" y="44"/>
                        <a:pt x="223" y="44"/>
                        <a:pt x="223" y="44"/>
                      </a:cubicBezTo>
                      <a:cubicBezTo>
                        <a:pt x="223" y="0"/>
                        <a:pt x="223" y="0"/>
                        <a:pt x="223" y="0"/>
                      </a:cubicBez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37" y="0"/>
                        <a:pt x="0" y="37"/>
                        <a:pt x="0" y="83"/>
                      </a:cubicBezTo>
                      <a:cubicBezTo>
                        <a:pt x="0" y="129"/>
                        <a:pt x="37" y="166"/>
                        <a:pt x="83" y="166"/>
                      </a:cubicBezTo>
                      <a:cubicBezTo>
                        <a:pt x="155" y="166"/>
                        <a:pt x="155" y="166"/>
                        <a:pt x="155" y="166"/>
                      </a:cubicBezTo>
                      <a:cubicBezTo>
                        <a:pt x="177" y="166"/>
                        <a:pt x="194" y="184"/>
                        <a:pt x="194" y="206"/>
                      </a:cubicBezTo>
                      <a:cubicBezTo>
                        <a:pt x="194" y="227"/>
                        <a:pt x="177" y="245"/>
                        <a:pt x="155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88"/>
                        <a:pt x="14" y="288"/>
                        <a:pt x="14" y="288"/>
                      </a:cubicBezTo>
                      <a:lnTo>
                        <a:pt x="155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26" name="Freeform 12"/>
                <p:cNvSpPr>
                  <a:spLocks noEditPoints="1"/>
                </p:cNvSpPr>
                <p:nvPr/>
              </p:nvSpPr>
              <p:spPr bwMode="auto">
                <a:xfrm>
                  <a:off x="8685899" y="6415777"/>
                  <a:ext cx="25413" cy="13375"/>
                </a:xfrm>
                <a:custGeom>
                  <a:avLst/>
                  <a:gdLst>
                    <a:gd name="T0" fmla="*/ 24 w 95"/>
                    <a:gd name="T1" fmla="*/ 50 h 50"/>
                    <a:gd name="T2" fmla="*/ 14 w 95"/>
                    <a:gd name="T3" fmla="*/ 50 h 50"/>
                    <a:gd name="T4" fmla="*/ 14 w 95"/>
                    <a:gd name="T5" fmla="*/ 9 h 50"/>
                    <a:gd name="T6" fmla="*/ 0 w 95"/>
                    <a:gd name="T7" fmla="*/ 9 h 50"/>
                    <a:gd name="T8" fmla="*/ 0 w 95"/>
                    <a:gd name="T9" fmla="*/ 0 h 50"/>
                    <a:gd name="T10" fmla="*/ 38 w 95"/>
                    <a:gd name="T11" fmla="*/ 0 h 50"/>
                    <a:gd name="T12" fmla="*/ 38 w 95"/>
                    <a:gd name="T13" fmla="*/ 9 h 50"/>
                    <a:gd name="T14" fmla="*/ 24 w 95"/>
                    <a:gd name="T15" fmla="*/ 9 h 50"/>
                    <a:gd name="T16" fmla="*/ 24 w 95"/>
                    <a:gd name="T17" fmla="*/ 50 h 50"/>
                    <a:gd name="T18" fmla="*/ 69 w 95"/>
                    <a:gd name="T19" fmla="*/ 38 h 50"/>
                    <a:gd name="T20" fmla="*/ 73 w 95"/>
                    <a:gd name="T21" fmla="*/ 28 h 50"/>
                    <a:gd name="T22" fmla="*/ 85 w 95"/>
                    <a:gd name="T23" fmla="*/ 0 h 50"/>
                    <a:gd name="T24" fmla="*/ 95 w 95"/>
                    <a:gd name="T25" fmla="*/ 0 h 50"/>
                    <a:gd name="T26" fmla="*/ 95 w 95"/>
                    <a:gd name="T27" fmla="*/ 50 h 50"/>
                    <a:gd name="T28" fmla="*/ 85 w 95"/>
                    <a:gd name="T29" fmla="*/ 50 h 50"/>
                    <a:gd name="T30" fmla="*/ 85 w 95"/>
                    <a:gd name="T31" fmla="*/ 26 h 50"/>
                    <a:gd name="T32" fmla="*/ 85 w 95"/>
                    <a:gd name="T33" fmla="*/ 16 h 50"/>
                    <a:gd name="T34" fmla="*/ 83 w 95"/>
                    <a:gd name="T35" fmla="*/ 23 h 50"/>
                    <a:gd name="T36" fmla="*/ 73 w 95"/>
                    <a:gd name="T37" fmla="*/ 50 h 50"/>
                    <a:gd name="T38" fmla="*/ 66 w 95"/>
                    <a:gd name="T39" fmla="*/ 50 h 50"/>
                    <a:gd name="T40" fmla="*/ 57 w 95"/>
                    <a:gd name="T41" fmla="*/ 23 h 50"/>
                    <a:gd name="T42" fmla="*/ 54 w 95"/>
                    <a:gd name="T43" fmla="*/ 16 h 50"/>
                    <a:gd name="T44" fmla="*/ 54 w 95"/>
                    <a:gd name="T45" fmla="*/ 26 h 50"/>
                    <a:gd name="T46" fmla="*/ 54 w 95"/>
                    <a:gd name="T47" fmla="*/ 50 h 50"/>
                    <a:gd name="T48" fmla="*/ 45 w 95"/>
                    <a:gd name="T49" fmla="*/ 50 h 50"/>
                    <a:gd name="T50" fmla="*/ 45 w 95"/>
                    <a:gd name="T51" fmla="*/ 0 h 50"/>
                    <a:gd name="T52" fmla="*/ 54 w 95"/>
                    <a:gd name="T53" fmla="*/ 0 h 50"/>
                    <a:gd name="T54" fmla="*/ 66 w 95"/>
                    <a:gd name="T55" fmla="*/ 28 h 50"/>
                    <a:gd name="T56" fmla="*/ 69 w 95"/>
                    <a:gd name="T57" fmla="*/ 3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5" h="50">
                      <a:moveTo>
                        <a:pt x="24" y="50"/>
                      </a:moveTo>
                      <a:lnTo>
                        <a:pt x="14" y="50"/>
                      </a:lnTo>
                      <a:lnTo>
                        <a:pt x="14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8" y="0"/>
                      </a:lnTo>
                      <a:lnTo>
                        <a:pt x="38" y="9"/>
                      </a:lnTo>
                      <a:lnTo>
                        <a:pt x="24" y="9"/>
                      </a:lnTo>
                      <a:lnTo>
                        <a:pt x="24" y="50"/>
                      </a:lnTo>
                      <a:close/>
                      <a:moveTo>
                        <a:pt x="69" y="38"/>
                      </a:moveTo>
                      <a:lnTo>
                        <a:pt x="73" y="28"/>
                      </a:lnTo>
                      <a:lnTo>
                        <a:pt x="85" y="0"/>
                      </a:lnTo>
                      <a:lnTo>
                        <a:pt x="95" y="0"/>
                      </a:lnTo>
                      <a:lnTo>
                        <a:pt x="95" y="50"/>
                      </a:lnTo>
                      <a:lnTo>
                        <a:pt x="85" y="50"/>
                      </a:lnTo>
                      <a:lnTo>
                        <a:pt x="85" y="26"/>
                      </a:lnTo>
                      <a:lnTo>
                        <a:pt x="85" y="16"/>
                      </a:lnTo>
                      <a:lnTo>
                        <a:pt x="83" y="23"/>
                      </a:lnTo>
                      <a:lnTo>
                        <a:pt x="73" y="50"/>
                      </a:lnTo>
                      <a:lnTo>
                        <a:pt x="66" y="50"/>
                      </a:lnTo>
                      <a:lnTo>
                        <a:pt x="57" y="23"/>
                      </a:lnTo>
                      <a:lnTo>
                        <a:pt x="54" y="16"/>
                      </a:lnTo>
                      <a:lnTo>
                        <a:pt x="54" y="26"/>
                      </a:lnTo>
                      <a:lnTo>
                        <a:pt x="54" y="50"/>
                      </a:lnTo>
                      <a:lnTo>
                        <a:pt x="45" y="5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6" y="2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pic>
          <p:nvPicPr>
            <p:cNvPr id="555" name="그림 554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6261" y="3021733"/>
              <a:ext cx="193363" cy="210639"/>
            </a:xfrm>
            <a:prstGeom prst="rect">
              <a:avLst/>
            </a:prstGeom>
          </p:spPr>
        </p:pic>
      </p:grpSp>
      <p:grpSp>
        <p:nvGrpSpPr>
          <p:cNvPr id="556" name="그룹 555"/>
          <p:cNvGrpSpPr/>
          <p:nvPr/>
        </p:nvGrpSpPr>
        <p:grpSpPr>
          <a:xfrm>
            <a:off x="4114843" y="2646492"/>
            <a:ext cx="332843" cy="585880"/>
            <a:chOff x="2036781" y="2646492"/>
            <a:chExt cx="332843" cy="585880"/>
          </a:xfrm>
        </p:grpSpPr>
        <p:grpSp>
          <p:nvGrpSpPr>
            <p:cNvPr id="557" name="그룹 556"/>
            <p:cNvGrpSpPr/>
            <p:nvPr/>
          </p:nvGrpSpPr>
          <p:grpSpPr>
            <a:xfrm>
              <a:off x="2036781" y="2646492"/>
              <a:ext cx="318599" cy="574522"/>
              <a:chOff x="2036781" y="2646492"/>
              <a:chExt cx="318599" cy="574522"/>
            </a:xfrm>
          </p:grpSpPr>
          <p:pic>
            <p:nvPicPr>
              <p:cNvPr id="559" name="Picture 3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6781" y="2646492"/>
                <a:ext cx="318599" cy="5745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60" name="Group 23"/>
              <p:cNvGrpSpPr/>
              <p:nvPr/>
            </p:nvGrpSpPr>
            <p:grpSpPr>
              <a:xfrm rot="16200000">
                <a:off x="1984679" y="2827098"/>
                <a:ext cx="306427" cy="60641"/>
                <a:chOff x="7692139" y="6415777"/>
                <a:chExt cx="1019173" cy="201695"/>
              </a:xfrm>
            </p:grpSpPr>
            <p:sp>
              <p:nvSpPr>
                <p:cNvPr id="561" name="Freeform 5"/>
                <p:cNvSpPr>
                  <a:spLocks/>
                </p:cNvSpPr>
                <p:nvPr/>
              </p:nvSpPr>
              <p:spPr bwMode="auto">
                <a:xfrm>
                  <a:off x="8027048" y="6429152"/>
                  <a:ext cx="157022" cy="188320"/>
                </a:xfrm>
                <a:custGeom>
                  <a:avLst/>
                  <a:gdLst>
                    <a:gd name="T0" fmla="*/ 43 w 248"/>
                    <a:gd name="T1" fmla="*/ 65 h 295"/>
                    <a:gd name="T2" fmla="*/ 64 w 248"/>
                    <a:gd name="T3" fmla="*/ 44 h 295"/>
                    <a:gd name="T4" fmla="*/ 158 w 248"/>
                    <a:gd name="T5" fmla="*/ 44 h 295"/>
                    <a:gd name="T6" fmla="*/ 192 w 248"/>
                    <a:gd name="T7" fmla="*/ 67 h 295"/>
                    <a:gd name="T8" fmla="*/ 171 w 248"/>
                    <a:gd name="T9" fmla="*/ 113 h 295"/>
                    <a:gd name="T10" fmla="*/ 98 w 248"/>
                    <a:gd name="T11" fmla="*/ 140 h 295"/>
                    <a:gd name="T12" fmla="*/ 67 w 248"/>
                    <a:gd name="T13" fmla="*/ 204 h 295"/>
                    <a:gd name="T14" fmla="*/ 94 w 248"/>
                    <a:gd name="T15" fmla="*/ 234 h 295"/>
                    <a:gd name="T16" fmla="*/ 230 w 248"/>
                    <a:gd name="T17" fmla="*/ 295 h 295"/>
                    <a:gd name="T18" fmla="*/ 230 w 248"/>
                    <a:gd name="T19" fmla="*/ 248 h 295"/>
                    <a:gd name="T20" fmla="*/ 111 w 248"/>
                    <a:gd name="T21" fmla="*/ 195 h 295"/>
                    <a:gd name="T22" fmla="*/ 107 w 248"/>
                    <a:gd name="T23" fmla="*/ 190 h 295"/>
                    <a:gd name="T24" fmla="*/ 112 w 248"/>
                    <a:gd name="T25" fmla="*/ 179 h 295"/>
                    <a:gd name="T26" fmla="*/ 186 w 248"/>
                    <a:gd name="T27" fmla="*/ 154 h 295"/>
                    <a:gd name="T28" fmla="*/ 232 w 248"/>
                    <a:gd name="T29" fmla="*/ 51 h 295"/>
                    <a:gd name="T30" fmla="*/ 158 w 248"/>
                    <a:gd name="T31" fmla="*/ 0 h 295"/>
                    <a:gd name="T32" fmla="*/ 64 w 248"/>
                    <a:gd name="T33" fmla="*/ 0 h 295"/>
                    <a:gd name="T34" fmla="*/ 0 w 248"/>
                    <a:gd name="T35" fmla="*/ 65 h 295"/>
                    <a:gd name="T36" fmla="*/ 0 w 248"/>
                    <a:gd name="T37" fmla="*/ 288 h 295"/>
                    <a:gd name="T38" fmla="*/ 43 w 248"/>
                    <a:gd name="T39" fmla="*/ 288 h 295"/>
                    <a:gd name="T40" fmla="*/ 43 w 248"/>
                    <a:gd name="T41" fmla="*/ 6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95">
                      <a:moveTo>
                        <a:pt x="43" y="65"/>
                      </a:moveTo>
                      <a:cubicBezTo>
                        <a:pt x="43" y="53"/>
                        <a:pt x="52" y="44"/>
                        <a:pt x="64" y="44"/>
                      </a:cubicBezTo>
                      <a:cubicBezTo>
                        <a:pt x="158" y="44"/>
                        <a:pt x="158" y="44"/>
                        <a:pt x="158" y="44"/>
                      </a:cubicBezTo>
                      <a:cubicBezTo>
                        <a:pt x="172" y="44"/>
                        <a:pt x="186" y="52"/>
                        <a:pt x="192" y="67"/>
                      </a:cubicBezTo>
                      <a:cubicBezTo>
                        <a:pt x="199" y="85"/>
                        <a:pt x="189" y="106"/>
                        <a:pt x="171" y="113"/>
                      </a:cubicBezTo>
                      <a:cubicBezTo>
                        <a:pt x="98" y="140"/>
                        <a:pt x="98" y="140"/>
                        <a:pt x="98" y="140"/>
                      </a:cubicBezTo>
                      <a:cubicBezTo>
                        <a:pt x="72" y="149"/>
                        <a:pt x="58" y="178"/>
                        <a:pt x="67" y="204"/>
                      </a:cubicBezTo>
                      <a:cubicBezTo>
                        <a:pt x="72" y="218"/>
                        <a:pt x="82" y="228"/>
                        <a:pt x="94" y="234"/>
                      </a:cubicBezTo>
                      <a:cubicBezTo>
                        <a:pt x="230" y="295"/>
                        <a:pt x="230" y="295"/>
                        <a:pt x="230" y="295"/>
                      </a:cubicBezTo>
                      <a:cubicBezTo>
                        <a:pt x="230" y="248"/>
                        <a:pt x="230" y="248"/>
                        <a:pt x="230" y="248"/>
                      </a:cubicBezTo>
                      <a:cubicBezTo>
                        <a:pt x="111" y="195"/>
                        <a:pt x="111" y="195"/>
                        <a:pt x="111" y="195"/>
                      </a:cubicBezTo>
                      <a:cubicBezTo>
                        <a:pt x="109" y="195"/>
                        <a:pt x="107" y="193"/>
                        <a:pt x="107" y="190"/>
                      </a:cubicBezTo>
                      <a:cubicBezTo>
                        <a:pt x="105" y="186"/>
                        <a:pt x="107" y="181"/>
                        <a:pt x="112" y="179"/>
                      </a:cubicBezTo>
                      <a:cubicBezTo>
                        <a:pt x="186" y="154"/>
                        <a:pt x="186" y="154"/>
                        <a:pt x="186" y="154"/>
                      </a:cubicBezTo>
                      <a:cubicBezTo>
                        <a:pt x="227" y="138"/>
                        <a:pt x="248" y="92"/>
                        <a:pt x="232" y="51"/>
                      </a:cubicBezTo>
                      <a:cubicBezTo>
                        <a:pt x="220" y="20"/>
                        <a:pt x="190" y="0"/>
                        <a:pt x="15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29" y="0"/>
                        <a:pt x="0" y="29"/>
                        <a:pt x="0" y="6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43" y="288"/>
                        <a:pt x="43" y="288"/>
                        <a:pt x="43" y="288"/>
                      </a:cubicBezTo>
                      <a:lnTo>
                        <a:pt x="43" y="65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62" name="Rectangle 6"/>
                <p:cNvSpPr>
                  <a:spLocks noChangeArrowheads="1"/>
                </p:cNvSpPr>
                <p:nvPr/>
              </p:nvSpPr>
              <p:spPr bwMode="auto">
                <a:xfrm>
                  <a:off x="8204935" y="6429152"/>
                  <a:ext cx="27018" cy="183773"/>
                </a:xfrm>
                <a:prstGeom prst="rect">
                  <a:avLst/>
                </a:pr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63" name="Freeform 7"/>
                <p:cNvSpPr>
                  <a:spLocks/>
                </p:cNvSpPr>
                <p:nvPr/>
              </p:nvSpPr>
              <p:spPr bwMode="auto">
                <a:xfrm>
                  <a:off x="7692139" y="6429152"/>
                  <a:ext cx="163977" cy="183773"/>
                </a:xfrm>
                <a:custGeom>
                  <a:avLst/>
                  <a:gdLst>
                    <a:gd name="T0" fmla="*/ 214 w 259"/>
                    <a:gd name="T1" fmla="*/ 0 h 288"/>
                    <a:gd name="T2" fmla="*/ 137 w 259"/>
                    <a:gd name="T3" fmla="*/ 240 h 288"/>
                    <a:gd name="T4" fmla="*/ 130 w 259"/>
                    <a:gd name="T5" fmla="*/ 245 h 288"/>
                    <a:gd name="T6" fmla="*/ 123 w 259"/>
                    <a:gd name="T7" fmla="*/ 240 h 288"/>
                    <a:gd name="T8" fmla="*/ 45 w 259"/>
                    <a:gd name="T9" fmla="*/ 0 h 288"/>
                    <a:gd name="T10" fmla="*/ 0 w 259"/>
                    <a:gd name="T11" fmla="*/ 0 h 288"/>
                    <a:gd name="T12" fmla="*/ 82 w 259"/>
                    <a:gd name="T13" fmla="*/ 254 h 288"/>
                    <a:gd name="T14" fmla="*/ 130 w 259"/>
                    <a:gd name="T15" fmla="*/ 288 h 288"/>
                    <a:gd name="T16" fmla="*/ 178 w 259"/>
                    <a:gd name="T17" fmla="*/ 254 h 288"/>
                    <a:gd name="T18" fmla="*/ 259 w 259"/>
                    <a:gd name="T19" fmla="*/ 0 h 288"/>
                    <a:gd name="T20" fmla="*/ 214 w 259"/>
                    <a:gd name="T21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214" y="0"/>
                      </a:moveTo>
                      <a:cubicBezTo>
                        <a:pt x="137" y="240"/>
                        <a:pt x="137" y="240"/>
                        <a:pt x="137" y="240"/>
                      </a:cubicBezTo>
                      <a:cubicBezTo>
                        <a:pt x="136" y="243"/>
                        <a:pt x="133" y="245"/>
                        <a:pt x="130" y="245"/>
                      </a:cubicBezTo>
                      <a:cubicBezTo>
                        <a:pt x="127" y="245"/>
                        <a:pt x="124" y="243"/>
                        <a:pt x="123" y="240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2" y="254"/>
                        <a:pt x="82" y="254"/>
                        <a:pt x="82" y="254"/>
                      </a:cubicBezTo>
                      <a:cubicBezTo>
                        <a:pt x="89" y="275"/>
                        <a:pt x="108" y="288"/>
                        <a:pt x="130" y="288"/>
                      </a:cubicBezTo>
                      <a:cubicBezTo>
                        <a:pt x="151" y="288"/>
                        <a:pt x="171" y="275"/>
                        <a:pt x="178" y="254"/>
                      </a:cubicBezTo>
                      <a:cubicBezTo>
                        <a:pt x="259" y="0"/>
                        <a:pt x="259" y="0"/>
                        <a:pt x="259" y="0"/>
                      </a:cubicBez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64" name="Freeform 8"/>
                <p:cNvSpPr>
                  <a:spLocks/>
                </p:cNvSpPr>
                <p:nvPr/>
              </p:nvSpPr>
              <p:spPr bwMode="auto">
                <a:xfrm>
                  <a:off x="8367575" y="6429152"/>
                  <a:ext cx="163977" cy="183773"/>
                </a:xfrm>
                <a:custGeom>
                  <a:avLst/>
                  <a:gdLst>
                    <a:gd name="T0" fmla="*/ 46 w 259"/>
                    <a:gd name="T1" fmla="*/ 288 h 288"/>
                    <a:gd name="T2" fmla="*/ 123 w 259"/>
                    <a:gd name="T3" fmla="*/ 49 h 288"/>
                    <a:gd name="T4" fmla="*/ 130 w 259"/>
                    <a:gd name="T5" fmla="*/ 44 h 288"/>
                    <a:gd name="T6" fmla="*/ 137 w 259"/>
                    <a:gd name="T7" fmla="*/ 49 h 288"/>
                    <a:gd name="T8" fmla="*/ 214 w 259"/>
                    <a:gd name="T9" fmla="*/ 288 h 288"/>
                    <a:gd name="T10" fmla="*/ 259 w 259"/>
                    <a:gd name="T11" fmla="*/ 288 h 288"/>
                    <a:gd name="T12" fmla="*/ 178 w 259"/>
                    <a:gd name="T13" fmla="*/ 35 h 288"/>
                    <a:gd name="T14" fmla="*/ 130 w 259"/>
                    <a:gd name="T15" fmla="*/ 0 h 288"/>
                    <a:gd name="T16" fmla="*/ 82 w 259"/>
                    <a:gd name="T17" fmla="*/ 35 h 288"/>
                    <a:gd name="T18" fmla="*/ 0 w 259"/>
                    <a:gd name="T19" fmla="*/ 288 h 288"/>
                    <a:gd name="T20" fmla="*/ 46 w 259"/>
                    <a:gd name="T21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46" y="288"/>
                      </a:moveTo>
                      <a:cubicBezTo>
                        <a:pt x="123" y="49"/>
                        <a:pt x="123" y="49"/>
                        <a:pt x="123" y="49"/>
                      </a:cubicBezTo>
                      <a:cubicBezTo>
                        <a:pt x="124" y="46"/>
                        <a:pt x="127" y="44"/>
                        <a:pt x="130" y="44"/>
                      </a:cubicBezTo>
                      <a:cubicBezTo>
                        <a:pt x="133" y="44"/>
                        <a:pt x="136" y="45"/>
                        <a:pt x="137" y="49"/>
                      </a:cubicBezTo>
                      <a:cubicBezTo>
                        <a:pt x="214" y="288"/>
                        <a:pt x="214" y="288"/>
                        <a:pt x="214" y="288"/>
                      </a:cubicBezTo>
                      <a:cubicBezTo>
                        <a:pt x="259" y="288"/>
                        <a:pt x="259" y="288"/>
                        <a:pt x="259" y="288"/>
                      </a:cubicBezTo>
                      <a:cubicBezTo>
                        <a:pt x="178" y="35"/>
                        <a:pt x="178" y="35"/>
                        <a:pt x="178" y="35"/>
                      </a:cubicBezTo>
                      <a:cubicBezTo>
                        <a:pt x="171" y="14"/>
                        <a:pt x="151" y="0"/>
                        <a:pt x="130" y="0"/>
                      </a:cubicBezTo>
                      <a:cubicBezTo>
                        <a:pt x="108" y="0"/>
                        <a:pt x="89" y="14"/>
                        <a:pt x="82" y="3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lnTo>
                        <a:pt x="46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65" name="Freeform 9"/>
                <p:cNvSpPr>
                  <a:spLocks/>
                </p:cNvSpPr>
                <p:nvPr/>
              </p:nvSpPr>
              <p:spPr bwMode="auto">
                <a:xfrm>
                  <a:off x="7866816" y="6429152"/>
                  <a:ext cx="131610" cy="183773"/>
                </a:xfrm>
                <a:custGeom>
                  <a:avLst/>
                  <a:gdLst>
                    <a:gd name="T0" fmla="*/ 72 w 208"/>
                    <a:gd name="T1" fmla="*/ 44 h 288"/>
                    <a:gd name="T2" fmla="*/ 208 w 208"/>
                    <a:gd name="T3" fmla="*/ 44 h 288"/>
                    <a:gd name="T4" fmla="*/ 208 w 208"/>
                    <a:gd name="T5" fmla="*/ 0 h 288"/>
                    <a:gd name="T6" fmla="*/ 72 w 208"/>
                    <a:gd name="T7" fmla="*/ 0 h 288"/>
                    <a:gd name="T8" fmla="*/ 0 w 208"/>
                    <a:gd name="T9" fmla="*/ 72 h 288"/>
                    <a:gd name="T10" fmla="*/ 0 w 208"/>
                    <a:gd name="T11" fmla="*/ 216 h 288"/>
                    <a:gd name="T12" fmla="*/ 72 w 208"/>
                    <a:gd name="T13" fmla="*/ 288 h 288"/>
                    <a:gd name="T14" fmla="*/ 208 w 208"/>
                    <a:gd name="T15" fmla="*/ 288 h 288"/>
                    <a:gd name="T16" fmla="*/ 208 w 208"/>
                    <a:gd name="T17" fmla="*/ 245 h 288"/>
                    <a:gd name="T18" fmla="*/ 72 w 208"/>
                    <a:gd name="T19" fmla="*/ 245 h 288"/>
                    <a:gd name="T20" fmla="*/ 43 w 208"/>
                    <a:gd name="T21" fmla="*/ 216 h 288"/>
                    <a:gd name="T22" fmla="*/ 43 w 208"/>
                    <a:gd name="T23" fmla="*/ 166 h 288"/>
                    <a:gd name="T24" fmla="*/ 180 w 208"/>
                    <a:gd name="T25" fmla="*/ 166 h 288"/>
                    <a:gd name="T26" fmla="*/ 180 w 208"/>
                    <a:gd name="T27" fmla="*/ 123 h 288"/>
                    <a:gd name="T28" fmla="*/ 43 w 208"/>
                    <a:gd name="T29" fmla="*/ 123 h 288"/>
                    <a:gd name="T30" fmla="*/ 43 w 208"/>
                    <a:gd name="T31" fmla="*/ 72 h 288"/>
                    <a:gd name="T32" fmla="*/ 72 w 208"/>
                    <a:gd name="T33" fmla="*/ 44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8" h="288">
                      <a:moveTo>
                        <a:pt x="72" y="44"/>
                      </a:moveTo>
                      <a:cubicBezTo>
                        <a:pt x="208" y="44"/>
                        <a:pt x="208" y="44"/>
                        <a:pt x="208" y="44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32" y="0"/>
                        <a:pt x="0" y="33"/>
                        <a:pt x="0" y="72"/>
                      </a:cubicBez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56"/>
                        <a:pt x="32" y="288"/>
                        <a:pt x="72" y="288"/>
                      </a:cubicBezTo>
                      <a:cubicBezTo>
                        <a:pt x="208" y="288"/>
                        <a:pt x="208" y="288"/>
                        <a:pt x="208" y="288"/>
                      </a:cubicBezTo>
                      <a:cubicBezTo>
                        <a:pt x="208" y="245"/>
                        <a:pt x="208" y="245"/>
                        <a:pt x="208" y="245"/>
                      </a:cubicBezTo>
                      <a:cubicBezTo>
                        <a:pt x="72" y="245"/>
                        <a:pt x="72" y="245"/>
                        <a:pt x="72" y="245"/>
                      </a:cubicBezTo>
                      <a:cubicBezTo>
                        <a:pt x="56" y="245"/>
                        <a:pt x="43" y="232"/>
                        <a:pt x="43" y="216"/>
                      </a:cubicBezTo>
                      <a:cubicBezTo>
                        <a:pt x="43" y="166"/>
                        <a:pt x="43" y="166"/>
                        <a:pt x="43" y="166"/>
                      </a:cubicBezTo>
                      <a:cubicBezTo>
                        <a:pt x="180" y="166"/>
                        <a:pt x="180" y="166"/>
                        <a:pt x="180" y="166"/>
                      </a:cubicBezTo>
                      <a:cubicBezTo>
                        <a:pt x="180" y="123"/>
                        <a:pt x="180" y="123"/>
                        <a:pt x="180" y="123"/>
                      </a:cubicBezTo>
                      <a:cubicBezTo>
                        <a:pt x="43" y="123"/>
                        <a:pt x="43" y="123"/>
                        <a:pt x="43" y="123"/>
                      </a:cubicBezTo>
                      <a:cubicBezTo>
                        <a:pt x="43" y="72"/>
                        <a:pt x="43" y="72"/>
                        <a:pt x="43" y="72"/>
                      </a:cubicBezTo>
                      <a:cubicBezTo>
                        <a:pt x="43" y="56"/>
                        <a:pt x="56" y="44"/>
                        <a:pt x="72" y="44"/>
                      </a:cubicBez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66" name="Freeform 10"/>
                <p:cNvSpPr>
                  <a:spLocks/>
                </p:cNvSpPr>
                <p:nvPr/>
              </p:nvSpPr>
              <p:spPr bwMode="auto">
                <a:xfrm>
                  <a:off x="8254958" y="6429152"/>
                  <a:ext cx="132947" cy="183773"/>
                </a:xfrm>
                <a:custGeom>
                  <a:avLst/>
                  <a:gdLst>
                    <a:gd name="T0" fmla="*/ 497 w 497"/>
                    <a:gd name="T1" fmla="*/ 0 h 687"/>
                    <a:gd name="T2" fmla="*/ 0 w 497"/>
                    <a:gd name="T3" fmla="*/ 0 h 687"/>
                    <a:gd name="T4" fmla="*/ 0 w 497"/>
                    <a:gd name="T5" fmla="*/ 105 h 687"/>
                    <a:gd name="T6" fmla="*/ 198 w 497"/>
                    <a:gd name="T7" fmla="*/ 105 h 687"/>
                    <a:gd name="T8" fmla="*/ 198 w 497"/>
                    <a:gd name="T9" fmla="*/ 687 h 687"/>
                    <a:gd name="T10" fmla="*/ 300 w 497"/>
                    <a:gd name="T11" fmla="*/ 687 h 687"/>
                    <a:gd name="T12" fmla="*/ 300 w 497"/>
                    <a:gd name="T13" fmla="*/ 105 h 687"/>
                    <a:gd name="T14" fmla="*/ 497 w 497"/>
                    <a:gd name="T15" fmla="*/ 105 h 687"/>
                    <a:gd name="T16" fmla="*/ 497 w 497"/>
                    <a:gd name="T17" fmla="*/ 0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7" h="687">
                      <a:moveTo>
                        <a:pt x="497" y="0"/>
                      </a:move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98" y="105"/>
                      </a:lnTo>
                      <a:lnTo>
                        <a:pt x="198" y="687"/>
                      </a:lnTo>
                      <a:lnTo>
                        <a:pt x="300" y="687"/>
                      </a:lnTo>
                      <a:lnTo>
                        <a:pt x="300" y="105"/>
                      </a:lnTo>
                      <a:lnTo>
                        <a:pt x="497" y="105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67" name="Freeform 11"/>
                <p:cNvSpPr>
                  <a:spLocks/>
                </p:cNvSpPr>
                <p:nvPr/>
              </p:nvSpPr>
              <p:spPr bwMode="auto">
                <a:xfrm>
                  <a:off x="8535297" y="6429152"/>
                  <a:ext cx="150602" cy="183773"/>
                </a:xfrm>
                <a:custGeom>
                  <a:avLst/>
                  <a:gdLst>
                    <a:gd name="T0" fmla="*/ 155 w 238"/>
                    <a:gd name="T1" fmla="*/ 288 h 288"/>
                    <a:gd name="T2" fmla="*/ 238 w 238"/>
                    <a:gd name="T3" fmla="*/ 206 h 288"/>
                    <a:gd name="T4" fmla="*/ 155 w 238"/>
                    <a:gd name="T5" fmla="*/ 123 h 288"/>
                    <a:gd name="T6" fmla="*/ 83 w 238"/>
                    <a:gd name="T7" fmla="*/ 123 h 288"/>
                    <a:gd name="T8" fmla="*/ 43 w 238"/>
                    <a:gd name="T9" fmla="*/ 83 h 288"/>
                    <a:gd name="T10" fmla="*/ 83 w 238"/>
                    <a:gd name="T11" fmla="*/ 44 h 288"/>
                    <a:gd name="T12" fmla="*/ 223 w 238"/>
                    <a:gd name="T13" fmla="*/ 44 h 288"/>
                    <a:gd name="T14" fmla="*/ 223 w 238"/>
                    <a:gd name="T15" fmla="*/ 0 h 288"/>
                    <a:gd name="T16" fmla="*/ 83 w 238"/>
                    <a:gd name="T17" fmla="*/ 0 h 288"/>
                    <a:gd name="T18" fmla="*/ 0 w 238"/>
                    <a:gd name="T19" fmla="*/ 83 h 288"/>
                    <a:gd name="T20" fmla="*/ 83 w 238"/>
                    <a:gd name="T21" fmla="*/ 166 h 288"/>
                    <a:gd name="T22" fmla="*/ 155 w 238"/>
                    <a:gd name="T23" fmla="*/ 166 h 288"/>
                    <a:gd name="T24" fmla="*/ 194 w 238"/>
                    <a:gd name="T25" fmla="*/ 206 h 288"/>
                    <a:gd name="T26" fmla="*/ 155 w 238"/>
                    <a:gd name="T27" fmla="*/ 245 h 288"/>
                    <a:gd name="T28" fmla="*/ 14 w 238"/>
                    <a:gd name="T29" fmla="*/ 245 h 288"/>
                    <a:gd name="T30" fmla="*/ 14 w 238"/>
                    <a:gd name="T31" fmla="*/ 288 h 288"/>
                    <a:gd name="T32" fmla="*/ 155 w 238"/>
                    <a:gd name="T33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8" h="288">
                      <a:moveTo>
                        <a:pt x="155" y="288"/>
                      </a:moveTo>
                      <a:cubicBezTo>
                        <a:pt x="201" y="288"/>
                        <a:pt x="238" y="251"/>
                        <a:pt x="238" y="206"/>
                      </a:cubicBezTo>
                      <a:cubicBezTo>
                        <a:pt x="238" y="160"/>
                        <a:pt x="201" y="123"/>
                        <a:pt x="155" y="123"/>
                      </a:cubicBezTo>
                      <a:cubicBezTo>
                        <a:pt x="83" y="123"/>
                        <a:pt x="83" y="123"/>
                        <a:pt x="83" y="123"/>
                      </a:cubicBezTo>
                      <a:cubicBezTo>
                        <a:pt x="61" y="123"/>
                        <a:pt x="43" y="105"/>
                        <a:pt x="43" y="83"/>
                      </a:cubicBezTo>
                      <a:cubicBezTo>
                        <a:pt x="43" y="61"/>
                        <a:pt x="61" y="44"/>
                        <a:pt x="83" y="44"/>
                      </a:cubicBezTo>
                      <a:cubicBezTo>
                        <a:pt x="223" y="44"/>
                        <a:pt x="223" y="44"/>
                        <a:pt x="223" y="44"/>
                      </a:cubicBezTo>
                      <a:cubicBezTo>
                        <a:pt x="223" y="0"/>
                        <a:pt x="223" y="0"/>
                        <a:pt x="223" y="0"/>
                      </a:cubicBez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37" y="0"/>
                        <a:pt x="0" y="37"/>
                        <a:pt x="0" y="83"/>
                      </a:cubicBezTo>
                      <a:cubicBezTo>
                        <a:pt x="0" y="129"/>
                        <a:pt x="37" y="166"/>
                        <a:pt x="83" y="166"/>
                      </a:cubicBezTo>
                      <a:cubicBezTo>
                        <a:pt x="155" y="166"/>
                        <a:pt x="155" y="166"/>
                        <a:pt x="155" y="166"/>
                      </a:cubicBezTo>
                      <a:cubicBezTo>
                        <a:pt x="177" y="166"/>
                        <a:pt x="194" y="184"/>
                        <a:pt x="194" y="206"/>
                      </a:cubicBezTo>
                      <a:cubicBezTo>
                        <a:pt x="194" y="227"/>
                        <a:pt x="177" y="245"/>
                        <a:pt x="155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88"/>
                        <a:pt x="14" y="288"/>
                        <a:pt x="14" y="288"/>
                      </a:cubicBezTo>
                      <a:lnTo>
                        <a:pt x="155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68" name="Freeform 12"/>
                <p:cNvSpPr>
                  <a:spLocks noEditPoints="1"/>
                </p:cNvSpPr>
                <p:nvPr/>
              </p:nvSpPr>
              <p:spPr bwMode="auto">
                <a:xfrm>
                  <a:off x="8685899" y="6415777"/>
                  <a:ext cx="25413" cy="13375"/>
                </a:xfrm>
                <a:custGeom>
                  <a:avLst/>
                  <a:gdLst>
                    <a:gd name="T0" fmla="*/ 24 w 95"/>
                    <a:gd name="T1" fmla="*/ 50 h 50"/>
                    <a:gd name="T2" fmla="*/ 14 w 95"/>
                    <a:gd name="T3" fmla="*/ 50 h 50"/>
                    <a:gd name="T4" fmla="*/ 14 w 95"/>
                    <a:gd name="T5" fmla="*/ 9 h 50"/>
                    <a:gd name="T6" fmla="*/ 0 w 95"/>
                    <a:gd name="T7" fmla="*/ 9 h 50"/>
                    <a:gd name="T8" fmla="*/ 0 w 95"/>
                    <a:gd name="T9" fmla="*/ 0 h 50"/>
                    <a:gd name="T10" fmla="*/ 38 w 95"/>
                    <a:gd name="T11" fmla="*/ 0 h 50"/>
                    <a:gd name="T12" fmla="*/ 38 w 95"/>
                    <a:gd name="T13" fmla="*/ 9 h 50"/>
                    <a:gd name="T14" fmla="*/ 24 w 95"/>
                    <a:gd name="T15" fmla="*/ 9 h 50"/>
                    <a:gd name="T16" fmla="*/ 24 w 95"/>
                    <a:gd name="T17" fmla="*/ 50 h 50"/>
                    <a:gd name="T18" fmla="*/ 69 w 95"/>
                    <a:gd name="T19" fmla="*/ 38 h 50"/>
                    <a:gd name="T20" fmla="*/ 73 w 95"/>
                    <a:gd name="T21" fmla="*/ 28 h 50"/>
                    <a:gd name="T22" fmla="*/ 85 w 95"/>
                    <a:gd name="T23" fmla="*/ 0 h 50"/>
                    <a:gd name="T24" fmla="*/ 95 w 95"/>
                    <a:gd name="T25" fmla="*/ 0 h 50"/>
                    <a:gd name="T26" fmla="*/ 95 w 95"/>
                    <a:gd name="T27" fmla="*/ 50 h 50"/>
                    <a:gd name="T28" fmla="*/ 85 w 95"/>
                    <a:gd name="T29" fmla="*/ 50 h 50"/>
                    <a:gd name="T30" fmla="*/ 85 w 95"/>
                    <a:gd name="T31" fmla="*/ 26 h 50"/>
                    <a:gd name="T32" fmla="*/ 85 w 95"/>
                    <a:gd name="T33" fmla="*/ 16 h 50"/>
                    <a:gd name="T34" fmla="*/ 83 w 95"/>
                    <a:gd name="T35" fmla="*/ 23 h 50"/>
                    <a:gd name="T36" fmla="*/ 73 w 95"/>
                    <a:gd name="T37" fmla="*/ 50 h 50"/>
                    <a:gd name="T38" fmla="*/ 66 w 95"/>
                    <a:gd name="T39" fmla="*/ 50 h 50"/>
                    <a:gd name="T40" fmla="*/ 57 w 95"/>
                    <a:gd name="T41" fmla="*/ 23 h 50"/>
                    <a:gd name="T42" fmla="*/ 54 w 95"/>
                    <a:gd name="T43" fmla="*/ 16 h 50"/>
                    <a:gd name="T44" fmla="*/ 54 w 95"/>
                    <a:gd name="T45" fmla="*/ 26 h 50"/>
                    <a:gd name="T46" fmla="*/ 54 w 95"/>
                    <a:gd name="T47" fmla="*/ 50 h 50"/>
                    <a:gd name="T48" fmla="*/ 45 w 95"/>
                    <a:gd name="T49" fmla="*/ 50 h 50"/>
                    <a:gd name="T50" fmla="*/ 45 w 95"/>
                    <a:gd name="T51" fmla="*/ 0 h 50"/>
                    <a:gd name="T52" fmla="*/ 54 w 95"/>
                    <a:gd name="T53" fmla="*/ 0 h 50"/>
                    <a:gd name="T54" fmla="*/ 66 w 95"/>
                    <a:gd name="T55" fmla="*/ 28 h 50"/>
                    <a:gd name="T56" fmla="*/ 69 w 95"/>
                    <a:gd name="T57" fmla="*/ 3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5" h="50">
                      <a:moveTo>
                        <a:pt x="24" y="50"/>
                      </a:moveTo>
                      <a:lnTo>
                        <a:pt x="14" y="50"/>
                      </a:lnTo>
                      <a:lnTo>
                        <a:pt x="14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8" y="0"/>
                      </a:lnTo>
                      <a:lnTo>
                        <a:pt x="38" y="9"/>
                      </a:lnTo>
                      <a:lnTo>
                        <a:pt x="24" y="9"/>
                      </a:lnTo>
                      <a:lnTo>
                        <a:pt x="24" y="50"/>
                      </a:lnTo>
                      <a:close/>
                      <a:moveTo>
                        <a:pt x="69" y="38"/>
                      </a:moveTo>
                      <a:lnTo>
                        <a:pt x="73" y="28"/>
                      </a:lnTo>
                      <a:lnTo>
                        <a:pt x="85" y="0"/>
                      </a:lnTo>
                      <a:lnTo>
                        <a:pt x="95" y="0"/>
                      </a:lnTo>
                      <a:lnTo>
                        <a:pt x="95" y="50"/>
                      </a:lnTo>
                      <a:lnTo>
                        <a:pt x="85" y="50"/>
                      </a:lnTo>
                      <a:lnTo>
                        <a:pt x="85" y="26"/>
                      </a:lnTo>
                      <a:lnTo>
                        <a:pt x="85" y="16"/>
                      </a:lnTo>
                      <a:lnTo>
                        <a:pt x="83" y="23"/>
                      </a:lnTo>
                      <a:lnTo>
                        <a:pt x="73" y="50"/>
                      </a:lnTo>
                      <a:lnTo>
                        <a:pt x="66" y="50"/>
                      </a:lnTo>
                      <a:lnTo>
                        <a:pt x="57" y="23"/>
                      </a:lnTo>
                      <a:lnTo>
                        <a:pt x="54" y="16"/>
                      </a:lnTo>
                      <a:lnTo>
                        <a:pt x="54" y="26"/>
                      </a:lnTo>
                      <a:lnTo>
                        <a:pt x="54" y="50"/>
                      </a:lnTo>
                      <a:lnTo>
                        <a:pt x="45" y="5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6" y="2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pic>
          <p:nvPicPr>
            <p:cNvPr id="558" name="그림 557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6261" y="3021733"/>
              <a:ext cx="193363" cy="210639"/>
            </a:xfrm>
            <a:prstGeom prst="rect">
              <a:avLst/>
            </a:prstGeom>
          </p:spPr>
        </p:pic>
      </p:grpSp>
      <p:grpSp>
        <p:nvGrpSpPr>
          <p:cNvPr id="503" name="그룹 502"/>
          <p:cNvGrpSpPr/>
          <p:nvPr/>
        </p:nvGrpSpPr>
        <p:grpSpPr>
          <a:xfrm>
            <a:off x="4258941" y="2939659"/>
            <a:ext cx="203509" cy="203198"/>
            <a:chOff x="1565141" y="3109042"/>
            <a:chExt cx="203509" cy="203198"/>
          </a:xfrm>
        </p:grpSpPr>
        <p:sp>
          <p:nvSpPr>
            <p:cNvPr id="504" name="Rounded Rectangle 134"/>
            <p:cNvSpPr/>
            <p:nvPr/>
          </p:nvSpPr>
          <p:spPr bwMode="auto">
            <a:xfrm>
              <a:off x="1568652" y="3109042"/>
              <a:ext cx="189831" cy="192187"/>
            </a:xfrm>
            <a:prstGeom prst="roundRect">
              <a:avLst/>
            </a:prstGeom>
            <a:solidFill>
              <a:srgbClr val="FFFFFF"/>
            </a:solidFill>
            <a:ln w="12700" cap="flat" cmpd="sng" algn="ctr">
              <a:solidFill>
                <a:srgbClr val="B1181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100" kern="0" dirty="0" err="1" smtClean="0">
                <a:solidFill>
                  <a:prstClr val="white"/>
                </a:solidFill>
              </a:endParaRPr>
            </a:p>
          </p:txBody>
        </p:sp>
        <p:pic>
          <p:nvPicPr>
            <p:cNvPr id="505" name="Picture 41" descr="process.png"/>
            <p:cNvPicPr preferRelativeResize="0">
              <a:picLocks noChangeAspect="1"/>
            </p:cNvPicPr>
            <p:nvPr/>
          </p:nvPicPr>
          <p:blipFill>
            <a:blip r:embed="rId19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141" y="3136536"/>
              <a:ext cx="203509" cy="175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9" name="그룹 568"/>
          <p:cNvGrpSpPr/>
          <p:nvPr/>
        </p:nvGrpSpPr>
        <p:grpSpPr>
          <a:xfrm>
            <a:off x="6144181" y="2534902"/>
            <a:ext cx="332843" cy="585880"/>
            <a:chOff x="2036781" y="2646492"/>
            <a:chExt cx="332843" cy="585880"/>
          </a:xfrm>
        </p:grpSpPr>
        <p:grpSp>
          <p:nvGrpSpPr>
            <p:cNvPr id="570" name="그룹 569"/>
            <p:cNvGrpSpPr/>
            <p:nvPr/>
          </p:nvGrpSpPr>
          <p:grpSpPr>
            <a:xfrm>
              <a:off x="2036781" y="2646492"/>
              <a:ext cx="318599" cy="574522"/>
              <a:chOff x="2036781" y="2646492"/>
              <a:chExt cx="318599" cy="574522"/>
            </a:xfrm>
          </p:grpSpPr>
          <p:pic>
            <p:nvPicPr>
              <p:cNvPr id="572" name="Picture 3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6781" y="2646492"/>
                <a:ext cx="318599" cy="5745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73" name="Group 23"/>
              <p:cNvGrpSpPr/>
              <p:nvPr/>
            </p:nvGrpSpPr>
            <p:grpSpPr>
              <a:xfrm rot="16200000">
                <a:off x="1984679" y="2827098"/>
                <a:ext cx="306427" cy="60641"/>
                <a:chOff x="7692139" y="6415777"/>
                <a:chExt cx="1019173" cy="201695"/>
              </a:xfrm>
            </p:grpSpPr>
            <p:sp>
              <p:nvSpPr>
                <p:cNvPr id="574" name="Freeform 5"/>
                <p:cNvSpPr>
                  <a:spLocks/>
                </p:cNvSpPr>
                <p:nvPr/>
              </p:nvSpPr>
              <p:spPr bwMode="auto">
                <a:xfrm>
                  <a:off x="8027048" y="6429152"/>
                  <a:ext cx="157022" cy="188320"/>
                </a:xfrm>
                <a:custGeom>
                  <a:avLst/>
                  <a:gdLst>
                    <a:gd name="T0" fmla="*/ 43 w 248"/>
                    <a:gd name="T1" fmla="*/ 65 h 295"/>
                    <a:gd name="T2" fmla="*/ 64 w 248"/>
                    <a:gd name="T3" fmla="*/ 44 h 295"/>
                    <a:gd name="T4" fmla="*/ 158 w 248"/>
                    <a:gd name="T5" fmla="*/ 44 h 295"/>
                    <a:gd name="T6" fmla="*/ 192 w 248"/>
                    <a:gd name="T7" fmla="*/ 67 h 295"/>
                    <a:gd name="T8" fmla="*/ 171 w 248"/>
                    <a:gd name="T9" fmla="*/ 113 h 295"/>
                    <a:gd name="T10" fmla="*/ 98 w 248"/>
                    <a:gd name="T11" fmla="*/ 140 h 295"/>
                    <a:gd name="T12" fmla="*/ 67 w 248"/>
                    <a:gd name="T13" fmla="*/ 204 h 295"/>
                    <a:gd name="T14" fmla="*/ 94 w 248"/>
                    <a:gd name="T15" fmla="*/ 234 h 295"/>
                    <a:gd name="T16" fmla="*/ 230 w 248"/>
                    <a:gd name="T17" fmla="*/ 295 h 295"/>
                    <a:gd name="T18" fmla="*/ 230 w 248"/>
                    <a:gd name="T19" fmla="*/ 248 h 295"/>
                    <a:gd name="T20" fmla="*/ 111 w 248"/>
                    <a:gd name="T21" fmla="*/ 195 h 295"/>
                    <a:gd name="T22" fmla="*/ 107 w 248"/>
                    <a:gd name="T23" fmla="*/ 190 h 295"/>
                    <a:gd name="T24" fmla="*/ 112 w 248"/>
                    <a:gd name="T25" fmla="*/ 179 h 295"/>
                    <a:gd name="T26" fmla="*/ 186 w 248"/>
                    <a:gd name="T27" fmla="*/ 154 h 295"/>
                    <a:gd name="T28" fmla="*/ 232 w 248"/>
                    <a:gd name="T29" fmla="*/ 51 h 295"/>
                    <a:gd name="T30" fmla="*/ 158 w 248"/>
                    <a:gd name="T31" fmla="*/ 0 h 295"/>
                    <a:gd name="T32" fmla="*/ 64 w 248"/>
                    <a:gd name="T33" fmla="*/ 0 h 295"/>
                    <a:gd name="T34" fmla="*/ 0 w 248"/>
                    <a:gd name="T35" fmla="*/ 65 h 295"/>
                    <a:gd name="T36" fmla="*/ 0 w 248"/>
                    <a:gd name="T37" fmla="*/ 288 h 295"/>
                    <a:gd name="T38" fmla="*/ 43 w 248"/>
                    <a:gd name="T39" fmla="*/ 288 h 295"/>
                    <a:gd name="T40" fmla="*/ 43 w 248"/>
                    <a:gd name="T41" fmla="*/ 6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95">
                      <a:moveTo>
                        <a:pt x="43" y="65"/>
                      </a:moveTo>
                      <a:cubicBezTo>
                        <a:pt x="43" y="53"/>
                        <a:pt x="52" y="44"/>
                        <a:pt x="64" y="44"/>
                      </a:cubicBezTo>
                      <a:cubicBezTo>
                        <a:pt x="158" y="44"/>
                        <a:pt x="158" y="44"/>
                        <a:pt x="158" y="44"/>
                      </a:cubicBezTo>
                      <a:cubicBezTo>
                        <a:pt x="172" y="44"/>
                        <a:pt x="186" y="52"/>
                        <a:pt x="192" y="67"/>
                      </a:cubicBezTo>
                      <a:cubicBezTo>
                        <a:pt x="199" y="85"/>
                        <a:pt x="189" y="106"/>
                        <a:pt x="171" y="113"/>
                      </a:cubicBezTo>
                      <a:cubicBezTo>
                        <a:pt x="98" y="140"/>
                        <a:pt x="98" y="140"/>
                        <a:pt x="98" y="140"/>
                      </a:cubicBezTo>
                      <a:cubicBezTo>
                        <a:pt x="72" y="149"/>
                        <a:pt x="58" y="178"/>
                        <a:pt x="67" y="204"/>
                      </a:cubicBezTo>
                      <a:cubicBezTo>
                        <a:pt x="72" y="218"/>
                        <a:pt x="82" y="228"/>
                        <a:pt x="94" y="234"/>
                      </a:cubicBezTo>
                      <a:cubicBezTo>
                        <a:pt x="230" y="295"/>
                        <a:pt x="230" y="295"/>
                        <a:pt x="230" y="295"/>
                      </a:cubicBezTo>
                      <a:cubicBezTo>
                        <a:pt x="230" y="248"/>
                        <a:pt x="230" y="248"/>
                        <a:pt x="230" y="248"/>
                      </a:cubicBezTo>
                      <a:cubicBezTo>
                        <a:pt x="111" y="195"/>
                        <a:pt x="111" y="195"/>
                        <a:pt x="111" y="195"/>
                      </a:cubicBezTo>
                      <a:cubicBezTo>
                        <a:pt x="109" y="195"/>
                        <a:pt x="107" y="193"/>
                        <a:pt x="107" y="190"/>
                      </a:cubicBezTo>
                      <a:cubicBezTo>
                        <a:pt x="105" y="186"/>
                        <a:pt x="107" y="181"/>
                        <a:pt x="112" y="179"/>
                      </a:cubicBezTo>
                      <a:cubicBezTo>
                        <a:pt x="186" y="154"/>
                        <a:pt x="186" y="154"/>
                        <a:pt x="186" y="154"/>
                      </a:cubicBezTo>
                      <a:cubicBezTo>
                        <a:pt x="227" y="138"/>
                        <a:pt x="248" y="92"/>
                        <a:pt x="232" y="51"/>
                      </a:cubicBezTo>
                      <a:cubicBezTo>
                        <a:pt x="220" y="20"/>
                        <a:pt x="190" y="0"/>
                        <a:pt x="15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29" y="0"/>
                        <a:pt x="0" y="29"/>
                        <a:pt x="0" y="6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43" y="288"/>
                        <a:pt x="43" y="288"/>
                        <a:pt x="43" y="288"/>
                      </a:cubicBezTo>
                      <a:lnTo>
                        <a:pt x="43" y="65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75" name="Rectangle 6"/>
                <p:cNvSpPr>
                  <a:spLocks noChangeArrowheads="1"/>
                </p:cNvSpPr>
                <p:nvPr/>
              </p:nvSpPr>
              <p:spPr bwMode="auto">
                <a:xfrm>
                  <a:off x="8204935" y="6429152"/>
                  <a:ext cx="27018" cy="183773"/>
                </a:xfrm>
                <a:prstGeom prst="rect">
                  <a:avLst/>
                </a:pr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76" name="Freeform 7"/>
                <p:cNvSpPr>
                  <a:spLocks/>
                </p:cNvSpPr>
                <p:nvPr/>
              </p:nvSpPr>
              <p:spPr bwMode="auto">
                <a:xfrm>
                  <a:off x="7692139" y="6429152"/>
                  <a:ext cx="163977" cy="183773"/>
                </a:xfrm>
                <a:custGeom>
                  <a:avLst/>
                  <a:gdLst>
                    <a:gd name="T0" fmla="*/ 214 w 259"/>
                    <a:gd name="T1" fmla="*/ 0 h 288"/>
                    <a:gd name="T2" fmla="*/ 137 w 259"/>
                    <a:gd name="T3" fmla="*/ 240 h 288"/>
                    <a:gd name="T4" fmla="*/ 130 w 259"/>
                    <a:gd name="T5" fmla="*/ 245 h 288"/>
                    <a:gd name="T6" fmla="*/ 123 w 259"/>
                    <a:gd name="T7" fmla="*/ 240 h 288"/>
                    <a:gd name="T8" fmla="*/ 45 w 259"/>
                    <a:gd name="T9" fmla="*/ 0 h 288"/>
                    <a:gd name="T10" fmla="*/ 0 w 259"/>
                    <a:gd name="T11" fmla="*/ 0 h 288"/>
                    <a:gd name="T12" fmla="*/ 82 w 259"/>
                    <a:gd name="T13" fmla="*/ 254 h 288"/>
                    <a:gd name="T14" fmla="*/ 130 w 259"/>
                    <a:gd name="T15" fmla="*/ 288 h 288"/>
                    <a:gd name="T16" fmla="*/ 178 w 259"/>
                    <a:gd name="T17" fmla="*/ 254 h 288"/>
                    <a:gd name="T18" fmla="*/ 259 w 259"/>
                    <a:gd name="T19" fmla="*/ 0 h 288"/>
                    <a:gd name="T20" fmla="*/ 214 w 259"/>
                    <a:gd name="T21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214" y="0"/>
                      </a:moveTo>
                      <a:cubicBezTo>
                        <a:pt x="137" y="240"/>
                        <a:pt x="137" y="240"/>
                        <a:pt x="137" y="240"/>
                      </a:cubicBezTo>
                      <a:cubicBezTo>
                        <a:pt x="136" y="243"/>
                        <a:pt x="133" y="245"/>
                        <a:pt x="130" y="245"/>
                      </a:cubicBezTo>
                      <a:cubicBezTo>
                        <a:pt x="127" y="245"/>
                        <a:pt x="124" y="243"/>
                        <a:pt x="123" y="240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2" y="254"/>
                        <a:pt x="82" y="254"/>
                        <a:pt x="82" y="254"/>
                      </a:cubicBezTo>
                      <a:cubicBezTo>
                        <a:pt x="89" y="275"/>
                        <a:pt x="108" y="288"/>
                        <a:pt x="130" y="288"/>
                      </a:cubicBezTo>
                      <a:cubicBezTo>
                        <a:pt x="151" y="288"/>
                        <a:pt x="171" y="275"/>
                        <a:pt x="178" y="254"/>
                      </a:cubicBezTo>
                      <a:cubicBezTo>
                        <a:pt x="259" y="0"/>
                        <a:pt x="259" y="0"/>
                        <a:pt x="259" y="0"/>
                      </a:cubicBez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77" name="Freeform 8"/>
                <p:cNvSpPr>
                  <a:spLocks/>
                </p:cNvSpPr>
                <p:nvPr/>
              </p:nvSpPr>
              <p:spPr bwMode="auto">
                <a:xfrm>
                  <a:off x="8367575" y="6429152"/>
                  <a:ext cx="163977" cy="183773"/>
                </a:xfrm>
                <a:custGeom>
                  <a:avLst/>
                  <a:gdLst>
                    <a:gd name="T0" fmla="*/ 46 w 259"/>
                    <a:gd name="T1" fmla="*/ 288 h 288"/>
                    <a:gd name="T2" fmla="*/ 123 w 259"/>
                    <a:gd name="T3" fmla="*/ 49 h 288"/>
                    <a:gd name="T4" fmla="*/ 130 w 259"/>
                    <a:gd name="T5" fmla="*/ 44 h 288"/>
                    <a:gd name="T6" fmla="*/ 137 w 259"/>
                    <a:gd name="T7" fmla="*/ 49 h 288"/>
                    <a:gd name="T8" fmla="*/ 214 w 259"/>
                    <a:gd name="T9" fmla="*/ 288 h 288"/>
                    <a:gd name="T10" fmla="*/ 259 w 259"/>
                    <a:gd name="T11" fmla="*/ 288 h 288"/>
                    <a:gd name="T12" fmla="*/ 178 w 259"/>
                    <a:gd name="T13" fmla="*/ 35 h 288"/>
                    <a:gd name="T14" fmla="*/ 130 w 259"/>
                    <a:gd name="T15" fmla="*/ 0 h 288"/>
                    <a:gd name="T16" fmla="*/ 82 w 259"/>
                    <a:gd name="T17" fmla="*/ 35 h 288"/>
                    <a:gd name="T18" fmla="*/ 0 w 259"/>
                    <a:gd name="T19" fmla="*/ 288 h 288"/>
                    <a:gd name="T20" fmla="*/ 46 w 259"/>
                    <a:gd name="T21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46" y="288"/>
                      </a:moveTo>
                      <a:cubicBezTo>
                        <a:pt x="123" y="49"/>
                        <a:pt x="123" y="49"/>
                        <a:pt x="123" y="49"/>
                      </a:cubicBezTo>
                      <a:cubicBezTo>
                        <a:pt x="124" y="46"/>
                        <a:pt x="127" y="44"/>
                        <a:pt x="130" y="44"/>
                      </a:cubicBezTo>
                      <a:cubicBezTo>
                        <a:pt x="133" y="44"/>
                        <a:pt x="136" y="45"/>
                        <a:pt x="137" y="49"/>
                      </a:cubicBezTo>
                      <a:cubicBezTo>
                        <a:pt x="214" y="288"/>
                        <a:pt x="214" y="288"/>
                        <a:pt x="214" y="288"/>
                      </a:cubicBezTo>
                      <a:cubicBezTo>
                        <a:pt x="259" y="288"/>
                        <a:pt x="259" y="288"/>
                        <a:pt x="259" y="288"/>
                      </a:cubicBezTo>
                      <a:cubicBezTo>
                        <a:pt x="178" y="35"/>
                        <a:pt x="178" y="35"/>
                        <a:pt x="178" y="35"/>
                      </a:cubicBezTo>
                      <a:cubicBezTo>
                        <a:pt x="171" y="14"/>
                        <a:pt x="151" y="0"/>
                        <a:pt x="130" y="0"/>
                      </a:cubicBezTo>
                      <a:cubicBezTo>
                        <a:pt x="108" y="0"/>
                        <a:pt x="89" y="14"/>
                        <a:pt x="82" y="3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lnTo>
                        <a:pt x="46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78" name="Freeform 9"/>
                <p:cNvSpPr>
                  <a:spLocks/>
                </p:cNvSpPr>
                <p:nvPr/>
              </p:nvSpPr>
              <p:spPr bwMode="auto">
                <a:xfrm>
                  <a:off x="7866816" y="6429152"/>
                  <a:ext cx="131610" cy="183773"/>
                </a:xfrm>
                <a:custGeom>
                  <a:avLst/>
                  <a:gdLst>
                    <a:gd name="T0" fmla="*/ 72 w 208"/>
                    <a:gd name="T1" fmla="*/ 44 h 288"/>
                    <a:gd name="T2" fmla="*/ 208 w 208"/>
                    <a:gd name="T3" fmla="*/ 44 h 288"/>
                    <a:gd name="T4" fmla="*/ 208 w 208"/>
                    <a:gd name="T5" fmla="*/ 0 h 288"/>
                    <a:gd name="T6" fmla="*/ 72 w 208"/>
                    <a:gd name="T7" fmla="*/ 0 h 288"/>
                    <a:gd name="T8" fmla="*/ 0 w 208"/>
                    <a:gd name="T9" fmla="*/ 72 h 288"/>
                    <a:gd name="T10" fmla="*/ 0 w 208"/>
                    <a:gd name="T11" fmla="*/ 216 h 288"/>
                    <a:gd name="T12" fmla="*/ 72 w 208"/>
                    <a:gd name="T13" fmla="*/ 288 h 288"/>
                    <a:gd name="T14" fmla="*/ 208 w 208"/>
                    <a:gd name="T15" fmla="*/ 288 h 288"/>
                    <a:gd name="T16" fmla="*/ 208 w 208"/>
                    <a:gd name="T17" fmla="*/ 245 h 288"/>
                    <a:gd name="T18" fmla="*/ 72 w 208"/>
                    <a:gd name="T19" fmla="*/ 245 h 288"/>
                    <a:gd name="T20" fmla="*/ 43 w 208"/>
                    <a:gd name="T21" fmla="*/ 216 h 288"/>
                    <a:gd name="T22" fmla="*/ 43 w 208"/>
                    <a:gd name="T23" fmla="*/ 166 h 288"/>
                    <a:gd name="T24" fmla="*/ 180 w 208"/>
                    <a:gd name="T25" fmla="*/ 166 h 288"/>
                    <a:gd name="T26" fmla="*/ 180 w 208"/>
                    <a:gd name="T27" fmla="*/ 123 h 288"/>
                    <a:gd name="T28" fmla="*/ 43 w 208"/>
                    <a:gd name="T29" fmla="*/ 123 h 288"/>
                    <a:gd name="T30" fmla="*/ 43 w 208"/>
                    <a:gd name="T31" fmla="*/ 72 h 288"/>
                    <a:gd name="T32" fmla="*/ 72 w 208"/>
                    <a:gd name="T33" fmla="*/ 44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8" h="288">
                      <a:moveTo>
                        <a:pt x="72" y="44"/>
                      </a:moveTo>
                      <a:cubicBezTo>
                        <a:pt x="208" y="44"/>
                        <a:pt x="208" y="44"/>
                        <a:pt x="208" y="44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32" y="0"/>
                        <a:pt x="0" y="33"/>
                        <a:pt x="0" y="72"/>
                      </a:cubicBez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56"/>
                        <a:pt x="32" y="288"/>
                        <a:pt x="72" y="288"/>
                      </a:cubicBezTo>
                      <a:cubicBezTo>
                        <a:pt x="208" y="288"/>
                        <a:pt x="208" y="288"/>
                        <a:pt x="208" y="288"/>
                      </a:cubicBezTo>
                      <a:cubicBezTo>
                        <a:pt x="208" y="245"/>
                        <a:pt x="208" y="245"/>
                        <a:pt x="208" y="245"/>
                      </a:cubicBezTo>
                      <a:cubicBezTo>
                        <a:pt x="72" y="245"/>
                        <a:pt x="72" y="245"/>
                        <a:pt x="72" y="245"/>
                      </a:cubicBezTo>
                      <a:cubicBezTo>
                        <a:pt x="56" y="245"/>
                        <a:pt x="43" y="232"/>
                        <a:pt x="43" y="216"/>
                      </a:cubicBezTo>
                      <a:cubicBezTo>
                        <a:pt x="43" y="166"/>
                        <a:pt x="43" y="166"/>
                        <a:pt x="43" y="166"/>
                      </a:cubicBezTo>
                      <a:cubicBezTo>
                        <a:pt x="180" y="166"/>
                        <a:pt x="180" y="166"/>
                        <a:pt x="180" y="166"/>
                      </a:cubicBezTo>
                      <a:cubicBezTo>
                        <a:pt x="180" y="123"/>
                        <a:pt x="180" y="123"/>
                        <a:pt x="180" y="123"/>
                      </a:cubicBezTo>
                      <a:cubicBezTo>
                        <a:pt x="43" y="123"/>
                        <a:pt x="43" y="123"/>
                        <a:pt x="43" y="123"/>
                      </a:cubicBezTo>
                      <a:cubicBezTo>
                        <a:pt x="43" y="72"/>
                        <a:pt x="43" y="72"/>
                        <a:pt x="43" y="72"/>
                      </a:cubicBezTo>
                      <a:cubicBezTo>
                        <a:pt x="43" y="56"/>
                        <a:pt x="56" y="44"/>
                        <a:pt x="72" y="44"/>
                      </a:cubicBez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79" name="Freeform 10"/>
                <p:cNvSpPr>
                  <a:spLocks/>
                </p:cNvSpPr>
                <p:nvPr/>
              </p:nvSpPr>
              <p:spPr bwMode="auto">
                <a:xfrm>
                  <a:off x="8254958" y="6429152"/>
                  <a:ext cx="132947" cy="183773"/>
                </a:xfrm>
                <a:custGeom>
                  <a:avLst/>
                  <a:gdLst>
                    <a:gd name="T0" fmla="*/ 497 w 497"/>
                    <a:gd name="T1" fmla="*/ 0 h 687"/>
                    <a:gd name="T2" fmla="*/ 0 w 497"/>
                    <a:gd name="T3" fmla="*/ 0 h 687"/>
                    <a:gd name="T4" fmla="*/ 0 w 497"/>
                    <a:gd name="T5" fmla="*/ 105 h 687"/>
                    <a:gd name="T6" fmla="*/ 198 w 497"/>
                    <a:gd name="T7" fmla="*/ 105 h 687"/>
                    <a:gd name="T8" fmla="*/ 198 w 497"/>
                    <a:gd name="T9" fmla="*/ 687 h 687"/>
                    <a:gd name="T10" fmla="*/ 300 w 497"/>
                    <a:gd name="T11" fmla="*/ 687 h 687"/>
                    <a:gd name="T12" fmla="*/ 300 w 497"/>
                    <a:gd name="T13" fmla="*/ 105 h 687"/>
                    <a:gd name="T14" fmla="*/ 497 w 497"/>
                    <a:gd name="T15" fmla="*/ 105 h 687"/>
                    <a:gd name="T16" fmla="*/ 497 w 497"/>
                    <a:gd name="T17" fmla="*/ 0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7" h="687">
                      <a:moveTo>
                        <a:pt x="497" y="0"/>
                      </a:move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98" y="105"/>
                      </a:lnTo>
                      <a:lnTo>
                        <a:pt x="198" y="687"/>
                      </a:lnTo>
                      <a:lnTo>
                        <a:pt x="300" y="687"/>
                      </a:lnTo>
                      <a:lnTo>
                        <a:pt x="300" y="105"/>
                      </a:lnTo>
                      <a:lnTo>
                        <a:pt x="497" y="105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80" name="Freeform 11"/>
                <p:cNvSpPr>
                  <a:spLocks/>
                </p:cNvSpPr>
                <p:nvPr/>
              </p:nvSpPr>
              <p:spPr bwMode="auto">
                <a:xfrm>
                  <a:off x="8535297" y="6429152"/>
                  <a:ext cx="150602" cy="183773"/>
                </a:xfrm>
                <a:custGeom>
                  <a:avLst/>
                  <a:gdLst>
                    <a:gd name="T0" fmla="*/ 155 w 238"/>
                    <a:gd name="T1" fmla="*/ 288 h 288"/>
                    <a:gd name="T2" fmla="*/ 238 w 238"/>
                    <a:gd name="T3" fmla="*/ 206 h 288"/>
                    <a:gd name="T4" fmla="*/ 155 w 238"/>
                    <a:gd name="T5" fmla="*/ 123 h 288"/>
                    <a:gd name="T6" fmla="*/ 83 w 238"/>
                    <a:gd name="T7" fmla="*/ 123 h 288"/>
                    <a:gd name="T8" fmla="*/ 43 w 238"/>
                    <a:gd name="T9" fmla="*/ 83 h 288"/>
                    <a:gd name="T10" fmla="*/ 83 w 238"/>
                    <a:gd name="T11" fmla="*/ 44 h 288"/>
                    <a:gd name="T12" fmla="*/ 223 w 238"/>
                    <a:gd name="T13" fmla="*/ 44 h 288"/>
                    <a:gd name="T14" fmla="*/ 223 w 238"/>
                    <a:gd name="T15" fmla="*/ 0 h 288"/>
                    <a:gd name="T16" fmla="*/ 83 w 238"/>
                    <a:gd name="T17" fmla="*/ 0 h 288"/>
                    <a:gd name="T18" fmla="*/ 0 w 238"/>
                    <a:gd name="T19" fmla="*/ 83 h 288"/>
                    <a:gd name="T20" fmla="*/ 83 w 238"/>
                    <a:gd name="T21" fmla="*/ 166 h 288"/>
                    <a:gd name="T22" fmla="*/ 155 w 238"/>
                    <a:gd name="T23" fmla="*/ 166 h 288"/>
                    <a:gd name="T24" fmla="*/ 194 w 238"/>
                    <a:gd name="T25" fmla="*/ 206 h 288"/>
                    <a:gd name="T26" fmla="*/ 155 w 238"/>
                    <a:gd name="T27" fmla="*/ 245 h 288"/>
                    <a:gd name="T28" fmla="*/ 14 w 238"/>
                    <a:gd name="T29" fmla="*/ 245 h 288"/>
                    <a:gd name="T30" fmla="*/ 14 w 238"/>
                    <a:gd name="T31" fmla="*/ 288 h 288"/>
                    <a:gd name="T32" fmla="*/ 155 w 238"/>
                    <a:gd name="T33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8" h="288">
                      <a:moveTo>
                        <a:pt x="155" y="288"/>
                      </a:moveTo>
                      <a:cubicBezTo>
                        <a:pt x="201" y="288"/>
                        <a:pt x="238" y="251"/>
                        <a:pt x="238" y="206"/>
                      </a:cubicBezTo>
                      <a:cubicBezTo>
                        <a:pt x="238" y="160"/>
                        <a:pt x="201" y="123"/>
                        <a:pt x="155" y="123"/>
                      </a:cubicBezTo>
                      <a:cubicBezTo>
                        <a:pt x="83" y="123"/>
                        <a:pt x="83" y="123"/>
                        <a:pt x="83" y="123"/>
                      </a:cubicBezTo>
                      <a:cubicBezTo>
                        <a:pt x="61" y="123"/>
                        <a:pt x="43" y="105"/>
                        <a:pt x="43" y="83"/>
                      </a:cubicBezTo>
                      <a:cubicBezTo>
                        <a:pt x="43" y="61"/>
                        <a:pt x="61" y="44"/>
                        <a:pt x="83" y="44"/>
                      </a:cubicBezTo>
                      <a:cubicBezTo>
                        <a:pt x="223" y="44"/>
                        <a:pt x="223" y="44"/>
                        <a:pt x="223" y="44"/>
                      </a:cubicBezTo>
                      <a:cubicBezTo>
                        <a:pt x="223" y="0"/>
                        <a:pt x="223" y="0"/>
                        <a:pt x="223" y="0"/>
                      </a:cubicBez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37" y="0"/>
                        <a:pt x="0" y="37"/>
                        <a:pt x="0" y="83"/>
                      </a:cubicBezTo>
                      <a:cubicBezTo>
                        <a:pt x="0" y="129"/>
                        <a:pt x="37" y="166"/>
                        <a:pt x="83" y="166"/>
                      </a:cubicBezTo>
                      <a:cubicBezTo>
                        <a:pt x="155" y="166"/>
                        <a:pt x="155" y="166"/>
                        <a:pt x="155" y="166"/>
                      </a:cubicBezTo>
                      <a:cubicBezTo>
                        <a:pt x="177" y="166"/>
                        <a:pt x="194" y="184"/>
                        <a:pt x="194" y="206"/>
                      </a:cubicBezTo>
                      <a:cubicBezTo>
                        <a:pt x="194" y="227"/>
                        <a:pt x="177" y="245"/>
                        <a:pt x="155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88"/>
                        <a:pt x="14" y="288"/>
                        <a:pt x="14" y="288"/>
                      </a:cubicBezTo>
                      <a:lnTo>
                        <a:pt x="155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81" name="Freeform 12"/>
                <p:cNvSpPr>
                  <a:spLocks noEditPoints="1"/>
                </p:cNvSpPr>
                <p:nvPr/>
              </p:nvSpPr>
              <p:spPr bwMode="auto">
                <a:xfrm>
                  <a:off x="8685899" y="6415777"/>
                  <a:ext cx="25413" cy="13375"/>
                </a:xfrm>
                <a:custGeom>
                  <a:avLst/>
                  <a:gdLst>
                    <a:gd name="T0" fmla="*/ 24 w 95"/>
                    <a:gd name="T1" fmla="*/ 50 h 50"/>
                    <a:gd name="T2" fmla="*/ 14 w 95"/>
                    <a:gd name="T3" fmla="*/ 50 h 50"/>
                    <a:gd name="T4" fmla="*/ 14 w 95"/>
                    <a:gd name="T5" fmla="*/ 9 h 50"/>
                    <a:gd name="T6" fmla="*/ 0 w 95"/>
                    <a:gd name="T7" fmla="*/ 9 h 50"/>
                    <a:gd name="T8" fmla="*/ 0 w 95"/>
                    <a:gd name="T9" fmla="*/ 0 h 50"/>
                    <a:gd name="T10" fmla="*/ 38 w 95"/>
                    <a:gd name="T11" fmla="*/ 0 h 50"/>
                    <a:gd name="T12" fmla="*/ 38 w 95"/>
                    <a:gd name="T13" fmla="*/ 9 h 50"/>
                    <a:gd name="T14" fmla="*/ 24 w 95"/>
                    <a:gd name="T15" fmla="*/ 9 h 50"/>
                    <a:gd name="T16" fmla="*/ 24 w 95"/>
                    <a:gd name="T17" fmla="*/ 50 h 50"/>
                    <a:gd name="T18" fmla="*/ 69 w 95"/>
                    <a:gd name="T19" fmla="*/ 38 h 50"/>
                    <a:gd name="T20" fmla="*/ 73 w 95"/>
                    <a:gd name="T21" fmla="*/ 28 h 50"/>
                    <a:gd name="T22" fmla="*/ 85 w 95"/>
                    <a:gd name="T23" fmla="*/ 0 h 50"/>
                    <a:gd name="T24" fmla="*/ 95 w 95"/>
                    <a:gd name="T25" fmla="*/ 0 h 50"/>
                    <a:gd name="T26" fmla="*/ 95 w 95"/>
                    <a:gd name="T27" fmla="*/ 50 h 50"/>
                    <a:gd name="T28" fmla="*/ 85 w 95"/>
                    <a:gd name="T29" fmla="*/ 50 h 50"/>
                    <a:gd name="T30" fmla="*/ 85 w 95"/>
                    <a:gd name="T31" fmla="*/ 26 h 50"/>
                    <a:gd name="T32" fmla="*/ 85 w 95"/>
                    <a:gd name="T33" fmla="*/ 16 h 50"/>
                    <a:gd name="T34" fmla="*/ 83 w 95"/>
                    <a:gd name="T35" fmla="*/ 23 h 50"/>
                    <a:gd name="T36" fmla="*/ 73 w 95"/>
                    <a:gd name="T37" fmla="*/ 50 h 50"/>
                    <a:gd name="T38" fmla="*/ 66 w 95"/>
                    <a:gd name="T39" fmla="*/ 50 h 50"/>
                    <a:gd name="T40" fmla="*/ 57 w 95"/>
                    <a:gd name="T41" fmla="*/ 23 h 50"/>
                    <a:gd name="T42" fmla="*/ 54 w 95"/>
                    <a:gd name="T43" fmla="*/ 16 h 50"/>
                    <a:gd name="T44" fmla="*/ 54 w 95"/>
                    <a:gd name="T45" fmla="*/ 26 h 50"/>
                    <a:gd name="T46" fmla="*/ 54 w 95"/>
                    <a:gd name="T47" fmla="*/ 50 h 50"/>
                    <a:gd name="T48" fmla="*/ 45 w 95"/>
                    <a:gd name="T49" fmla="*/ 50 h 50"/>
                    <a:gd name="T50" fmla="*/ 45 w 95"/>
                    <a:gd name="T51" fmla="*/ 0 h 50"/>
                    <a:gd name="T52" fmla="*/ 54 w 95"/>
                    <a:gd name="T53" fmla="*/ 0 h 50"/>
                    <a:gd name="T54" fmla="*/ 66 w 95"/>
                    <a:gd name="T55" fmla="*/ 28 h 50"/>
                    <a:gd name="T56" fmla="*/ 69 w 95"/>
                    <a:gd name="T57" fmla="*/ 3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5" h="50">
                      <a:moveTo>
                        <a:pt x="24" y="50"/>
                      </a:moveTo>
                      <a:lnTo>
                        <a:pt x="14" y="50"/>
                      </a:lnTo>
                      <a:lnTo>
                        <a:pt x="14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8" y="0"/>
                      </a:lnTo>
                      <a:lnTo>
                        <a:pt x="38" y="9"/>
                      </a:lnTo>
                      <a:lnTo>
                        <a:pt x="24" y="9"/>
                      </a:lnTo>
                      <a:lnTo>
                        <a:pt x="24" y="50"/>
                      </a:lnTo>
                      <a:close/>
                      <a:moveTo>
                        <a:pt x="69" y="38"/>
                      </a:moveTo>
                      <a:lnTo>
                        <a:pt x="73" y="28"/>
                      </a:lnTo>
                      <a:lnTo>
                        <a:pt x="85" y="0"/>
                      </a:lnTo>
                      <a:lnTo>
                        <a:pt x="95" y="0"/>
                      </a:lnTo>
                      <a:lnTo>
                        <a:pt x="95" y="50"/>
                      </a:lnTo>
                      <a:lnTo>
                        <a:pt x="85" y="50"/>
                      </a:lnTo>
                      <a:lnTo>
                        <a:pt x="85" y="26"/>
                      </a:lnTo>
                      <a:lnTo>
                        <a:pt x="85" y="16"/>
                      </a:lnTo>
                      <a:lnTo>
                        <a:pt x="83" y="23"/>
                      </a:lnTo>
                      <a:lnTo>
                        <a:pt x="73" y="50"/>
                      </a:lnTo>
                      <a:lnTo>
                        <a:pt x="66" y="50"/>
                      </a:lnTo>
                      <a:lnTo>
                        <a:pt x="57" y="23"/>
                      </a:lnTo>
                      <a:lnTo>
                        <a:pt x="54" y="16"/>
                      </a:lnTo>
                      <a:lnTo>
                        <a:pt x="54" y="26"/>
                      </a:lnTo>
                      <a:lnTo>
                        <a:pt x="54" y="50"/>
                      </a:lnTo>
                      <a:lnTo>
                        <a:pt x="45" y="5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6" y="2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pic>
          <p:nvPicPr>
            <p:cNvPr id="571" name="그림 570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6261" y="3021733"/>
              <a:ext cx="193363" cy="2106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9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3" name="그룹 462"/>
          <p:cNvGrpSpPr/>
          <p:nvPr/>
        </p:nvGrpSpPr>
        <p:grpSpPr>
          <a:xfrm>
            <a:off x="749631" y="1984539"/>
            <a:ext cx="8428299" cy="1214511"/>
            <a:chOff x="749631" y="1984539"/>
            <a:chExt cx="8428299" cy="1214511"/>
          </a:xfrm>
        </p:grpSpPr>
        <p:grpSp>
          <p:nvGrpSpPr>
            <p:cNvPr id="464" name="그룹 463"/>
            <p:cNvGrpSpPr/>
            <p:nvPr/>
          </p:nvGrpSpPr>
          <p:grpSpPr>
            <a:xfrm>
              <a:off x="749631" y="1984539"/>
              <a:ext cx="8428299" cy="1214511"/>
              <a:chOff x="749631" y="1984539"/>
              <a:chExt cx="8428299" cy="1214511"/>
            </a:xfrm>
          </p:grpSpPr>
          <p:pic>
            <p:nvPicPr>
              <p:cNvPr id="471" name="Picture 90" descr="템플릿-02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6829673" y="1984539"/>
                <a:ext cx="2348257" cy="12145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72" name="Picture 91" descr="템플릿-02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749631" y="1984539"/>
                <a:ext cx="2348257" cy="12145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65" name="그룹 464"/>
            <p:cNvGrpSpPr/>
            <p:nvPr/>
          </p:nvGrpSpPr>
          <p:grpSpPr>
            <a:xfrm>
              <a:off x="1136576" y="2354988"/>
              <a:ext cx="7632848" cy="473613"/>
              <a:chOff x="1136576" y="2345181"/>
              <a:chExt cx="7632848" cy="473613"/>
            </a:xfrm>
          </p:grpSpPr>
          <p:sp>
            <p:nvSpPr>
              <p:cNvPr id="466" name="Freeform 54"/>
              <p:cNvSpPr>
                <a:spLocks/>
              </p:cNvSpPr>
              <p:nvPr/>
            </p:nvSpPr>
            <p:spPr bwMode="gray">
              <a:xfrm>
                <a:off x="1136576" y="2348625"/>
                <a:ext cx="177800" cy="466725"/>
              </a:xfrm>
              <a:custGeom>
                <a:avLst/>
                <a:gdLst>
                  <a:gd name="T0" fmla="*/ 90 w 90"/>
                  <a:gd name="T1" fmla="*/ 0 h 771"/>
                  <a:gd name="T2" fmla="*/ 0 w 90"/>
                  <a:gd name="T3" fmla="*/ 0 h 771"/>
                  <a:gd name="T4" fmla="*/ 0 w 90"/>
                  <a:gd name="T5" fmla="*/ 771 h 771"/>
                  <a:gd name="T6" fmla="*/ 90 w 90"/>
                  <a:gd name="T7" fmla="*/ 771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0" h="771">
                    <a:moveTo>
                      <a:pt x="90" y="0"/>
                    </a:moveTo>
                    <a:lnTo>
                      <a:pt x="0" y="0"/>
                    </a:lnTo>
                    <a:lnTo>
                      <a:pt x="0" y="771"/>
                    </a:lnTo>
                    <a:lnTo>
                      <a:pt x="90" y="771"/>
                    </a:lnTo>
                  </a:path>
                </a:pathLst>
              </a:custGeom>
              <a:noFill/>
              <a:ln w="57150" cap="flat" cmpd="sng">
                <a:solidFill>
                  <a:srgbClr val="FC3401"/>
                </a:solidFill>
                <a:prstDash val="solid"/>
                <a:miter lim="800000"/>
                <a:headEnd type="none" w="med" len="med"/>
                <a:tailEnd type="none" w="sm" len="sm"/>
              </a:ln>
              <a:effectLst>
                <a:glow rad="38100">
                  <a:schemeClr val="accent6"/>
                </a:glo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67" name="Freeform 55"/>
              <p:cNvSpPr>
                <a:spLocks/>
              </p:cNvSpPr>
              <p:nvPr/>
            </p:nvSpPr>
            <p:spPr bwMode="gray">
              <a:xfrm flipH="1">
                <a:off x="8591624" y="2348625"/>
                <a:ext cx="177800" cy="466725"/>
              </a:xfrm>
              <a:custGeom>
                <a:avLst/>
                <a:gdLst>
                  <a:gd name="T0" fmla="*/ 90 w 90"/>
                  <a:gd name="T1" fmla="*/ 0 h 771"/>
                  <a:gd name="T2" fmla="*/ 0 w 90"/>
                  <a:gd name="T3" fmla="*/ 0 h 771"/>
                  <a:gd name="T4" fmla="*/ 0 w 90"/>
                  <a:gd name="T5" fmla="*/ 771 h 771"/>
                  <a:gd name="T6" fmla="*/ 90 w 90"/>
                  <a:gd name="T7" fmla="*/ 771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0" h="771">
                    <a:moveTo>
                      <a:pt x="90" y="0"/>
                    </a:moveTo>
                    <a:lnTo>
                      <a:pt x="0" y="0"/>
                    </a:lnTo>
                    <a:lnTo>
                      <a:pt x="0" y="771"/>
                    </a:lnTo>
                    <a:lnTo>
                      <a:pt x="90" y="771"/>
                    </a:lnTo>
                  </a:path>
                </a:pathLst>
              </a:custGeom>
              <a:noFill/>
              <a:ln w="57150" cap="flat" cmpd="sng">
                <a:solidFill>
                  <a:srgbClr val="FC3401"/>
                </a:solidFill>
                <a:prstDash val="solid"/>
                <a:miter lim="800000"/>
                <a:headEnd type="none" w="med" len="med"/>
                <a:tailEnd type="none" w="sm" len="sm"/>
              </a:ln>
              <a:effectLst>
                <a:glow rad="38100">
                  <a:schemeClr val="accent6"/>
                </a:glo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grpSp>
            <p:nvGrpSpPr>
              <p:cNvPr id="468" name="그룹 467"/>
              <p:cNvGrpSpPr/>
              <p:nvPr/>
            </p:nvGrpSpPr>
            <p:grpSpPr>
              <a:xfrm>
                <a:off x="2631852" y="2345181"/>
                <a:ext cx="4642296" cy="473613"/>
                <a:chOff x="2631852" y="2338818"/>
                <a:chExt cx="4642296" cy="473613"/>
              </a:xfrm>
            </p:grpSpPr>
            <p:sp>
              <p:nvSpPr>
                <p:cNvPr id="469" name="직사각형 468"/>
                <p:cNvSpPr/>
                <p:nvPr/>
              </p:nvSpPr>
              <p:spPr>
                <a:xfrm>
                  <a:off x="2631852" y="2535432"/>
                  <a:ext cx="4642296" cy="276999"/>
                </a:xfrm>
                <a:prstGeom prst="rect">
                  <a:avLst/>
                </a:prstGeom>
              </p:spPr>
              <p:txBody>
                <a:bodyPr wrap="none" lIns="0" tIns="0" rIns="0" bIns="0" anchor="ctr">
                  <a:spAutoFit/>
                </a:bodyPr>
                <a:lstStyle/>
                <a:p>
                  <a:pPr lvl="0" algn="ctr">
                    <a:buClrTx/>
                    <a:buSzTx/>
                  </a:pPr>
                  <a:r>
                    <a:rPr lang="ko-KR" altLang="en-US" b="1" dirty="0" smtClean="0">
                      <a:solidFill>
                        <a:schemeClr val="accent3"/>
                      </a:solidFill>
                    </a:rPr>
                    <a:t>기존 </a:t>
                  </a:r>
                  <a:r>
                    <a:rPr lang="en-US" altLang="ko-KR" b="1" dirty="0" smtClean="0">
                      <a:solidFill>
                        <a:schemeClr val="accent3"/>
                      </a:solidFill>
                    </a:rPr>
                    <a:t>Full </a:t>
                  </a:r>
                  <a:r>
                    <a:rPr lang="ko-KR" altLang="en-US" b="1" dirty="0" smtClean="0">
                      <a:solidFill>
                        <a:schemeClr val="accent3"/>
                      </a:solidFill>
                    </a:rPr>
                    <a:t>백업</a:t>
                  </a:r>
                  <a:r>
                    <a:rPr lang="en-US" altLang="ko-KR" b="1" dirty="0" smtClean="0">
                      <a:solidFill>
                        <a:schemeClr val="accent3"/>
                      </a:solidFill>
                    </a:rPr>
                    <a:t> </a:t>
                  </a:r>
                  <a:r>
                    <a:rPr lang="ko-KR" altLang="en-US" b="1" dirty="0">
                      <a:solidFill>
                        <a:schemeClr val="accent3"/>
                      </a:solidFill>
                    </a:rPr>
                    <a:t>대비 최소 </a:t>
                  </a:r>
                  <a:r>
                    <a:rPr lang="en-US" altLang="ko-KR" b="1" dirty="0">
                      <a:solidFill>
                        <a:schemeClr val="accent3"/>
                      </a:solidFill>
                    </a:rPr>
                    <a:t>10</a:t>
                  </a:r>
                  <a:r>
                    <a:rPr lang="ko-KR" altLang="en-US" b="1" dirty="0">
                      <a:solidFill>
                        <a:schemeClr val="accent3"/>
                      </a:solidFill>
                    </a:rPr>
                    <a:t>배 이상 빠른 백업</a:t>
                  </a:r>
                </a:p>
              </p:txBody>
            </p:sp>
            <p:sp>
              <p:nvSpPr>
                <p:cNvPr id="470" name="직사각형 469"/>
                <p:cNvSpPr/>
                <p:nvPr/>
              </p:nvSpPr>
              <p:spPr>
                <a:xfrm>
                  <a:off x="2665161" y="2338818"/>
                  <a:ext cx="4575676" cy="184666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 lvl="0" algn="ctr">
                    <a:buClrTx/>
                    <a:buSzTx/>
                  </a:pPr>
                  <a:r>
                    <a:rPr lang="ko-KR" altLang="en-US" sz="1200" b="1" dirty="0">
                      <a:solidFill>
                        <a:schemeClr val="tx2"/>
                      </a:solidFill>
                    </a:rPr>
                    <a:t>파일시스템</a:t>
                  </a:r>
                  <a:r>
                    <a:rPr lang="en-US" altLang="ko-KR" sz="1200" b="1" dirty="0">
                      <a:solidFill>
                        <a:schemeClr val="tx2"/>
                      </a:solidFill>
                    </a:rPr>
                    <a:t>, NAS, OS </a:t>
                  </a:r>
                  <a:r>
                    <a:rPr lang="ko-KR" altLang="en-US" sz="1200" b="1" dirty="0">
                      <a:solidFill>
                        <a:schemeClr val="tx2"/>
                      </a:solidFill>
                    </a:rPr>
                    <a:t>백업은 </a:t>
                  </a:r>
                  <a:r>
                    <a:rPr lang="en-US" altLang="ko-KR" sz="1200" b="1" dirty="0">
                      <a:solidFill>
                        <a:schemeClr val="tx2"/>
                      </a:solidFill>
                    </a:rPr>
                    <a:t>NetBackup Accelerator</a:t>
                  </a:r>
                  <a:r>
                    <a:rPr lang="ko-KR" altLang="en-US" sz="1200" b="1" dirty="0">
                      <a:solidFill>
                        <a:schemeClr val="tx2"/>
                      </a:solidFill>
                    </a:rPr>
                    <a:t>를 적용하여 </a:t>
                  </a:r>
                </a:p>
              </p:txBody>
            </p:sp>
          </p:grpSp>
        </p:grpSp>
      </p:grpSp>
      <p:sp>
        <p:nvSpPr>
          <p:cNvPr id="20" name="제목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주요 기술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12</a:t>
            </a:fld>
            <a:endParaRPr lang="en-US" altLang="ko-KR" dirty="0"/>
          </a:p>
        </p:txBody>
      </p:sp>
      <p:sp>
        <p:nvSpPr>
          <p:cNvPr id="21" name="내용 개체 틀 2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ko-KR" altLang="en-US" dirty="0"/>
              <a:t>변경된 데이터의 변경된 </a:t>
            </a:r>
            <a:r>
              <a:rPr lang="ko-KR" altLang="en-US" dirty="0" err="1"/>
              <a:t>블록만을</a:t>
            </a:r>
            <a:r>
              <a:rPr lang="ko-KR" altLang="en-US" dirty="0"/>
              <a:t> 백업하여 별도의 스케줄이 필요 없이 </a:t>
            </a:r>
            <a:r>
              <a:rPr lang="ko-KR" altLang="en-US" dirty="0" smtClean="0"/>
              <a:t>어플라이언스</a:t>
            </a:r>
            <a:r>
              <a:rPr lang="en-US" altLang="ko-KR" dirty="0" smtClean="0"/>
              <a:t> </a:t>
            </a:r>
            <a:r>
              <a:rPr lang="ko-KR" altLang="en-US" dirty="0"/>
              <a:t>내부에서 빠르게 새로운 전체 </a:t>
            </a:r>
            <a:r>
              <a:rPr lang="ko-KR" altLang="en-US" dirty="0" err="1"/>
              <a:t>백업본을</a:t>
            </a:r>
            <a:r>
              <a:rPr lang="ko-KR" altLang="en-US" dirty="0"/>
              <a:t> 생성할 수 있는 </a:t>
            </a:r>
            <a:r>
              <a:rPr lang="en-US" altLang="ko-KR" dirty="0"/>
              <a:t>Accelerator </a:t>
            </a:r>
            <a:r>
              <a:rPr lang="ko-KR" altLang="en-US" dirty="0"/>
              <a:t>기술을 제공하기 때문에 파일 시스템 및 </a:t>
            </a:r>
            <a:r>
              <a:rPr lang="ko-KR" altLang="en-US" dirty="0" smtClean="0"/>
              <a:t>가상 환경의 </a:t>
            </a:r>
            <a:r>
              <a:rPr lang="ko-KR" altLang="en-US" dirty="0"/>
              <a:t>전체 백업 시간을 대폭 감소시킬 수 있고</a:t>
            </a:r>
            <a:r>
              <a:rPr lang="en-US" altLang="ko-KR" dirty="0"/>
              <a:t>, </a:t>
            </a:r>
            <a:r>
              <a:rPr lang="ko-KR" altLang="en-US" dirty="0"/>
              <a:t>안정적으로 백업 사본을 유지할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/>
              <a:t>NetBackup Accelerator</a:t>
            </a:r>
            <a:endParaRPr lang="ko-KR" altLang="en-US" dirty="0"/>
          </a:p>
        </p:txBody>
      </p:sp>
      <p:pic>
        <p:nvPicPr>
          <p:cNvPr id="47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95" y="3139795"/>
            <a:ext cx="3794055" cy="2480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4" name="AutoShape 421"/>
          <p:cNvSpPr>
            <a:spLocks noChangeArrowheads="1"/>
          </p:cNvSpPr>
          <p:nvPr/>
        </p:nvSpPr>
        <p:spPr bwMode="auto">
          <a:xfrm>
            <a:off x="6321152" y="3068960"/>
            <a:ext cx="2880320" cy="266130"/>
          </a:xfrm>
          <a:prstGeom prst="roundRect">
            <a:avLst>
              <a:gd name="adj" fmla="val 50000"/>
            </a:avLst>
          </a:prstGeom>
          <a:solidFill>
            <a:srgbClr val="898989"/>
          </a:solidFill>
          <a:ln w="6350" algn="ctr">
            <a:solidFill>
              <a:sysClr val="window" lastClr="FFFFFF"/>
            </a:solidFill>
            <a:miter lim="800000"/>
            <a:headEnd/>
            <a:tailEnd/>
          </a:ln>
          <a:ex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Accelerator </a:t>
            </a:r>
            <a:r>
              <a:rPr kumimoji="0" lang="ko-KR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백업 실제 </a:t>
            </a:r>
            <a:r>
              <a:rPr kumimoji="0" lang="ko-KR" altLang="en-US" sz="1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고객사</a:t>
            </a:r>
            <a:r>
              <a:rPr kumimoji="0" lang="ko-KR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적용사례</a:t>
            </a:r>
          </a:p>
        </p:txBody>
      </p:sp>
      <p:sp>
        <p:nvSpPr>
          <p:cNvPr id="476" name="Rectangle 128"/>
          <p:cNvSpPr/>
          <p:nvPr/>
        </p:nvSpPr>
        <p:spPr bwMode="auto">
          <a:xfrm>
            <a:off x="495753" y="2996952"/>
            <a:ext cx="5000597" cy="1995075"/>
          </a:xfrm>
          <a:prstGeom prst="rect">
            <a:avLst/>
          </a:prstGeom>
          <a:noFill/>
          <a:ln w="41275" algn="ctr">
            <a:solidFill>
              <a:srgbClr val="89898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820308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-2500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77" name="TextBox 476"/>
          <p:cNvSpPr txBox="1"/>
          <p:nvPr/>
        </p:nvSpPr>
        <p:spPr bwMode="ltGray">
          <a:xfrm>
            <a:off x="488504" y="5073711"/>
            <a:ext cx="2415134" cy="546693"/>
          </a:xfrm>
          <a:prstGeom prst="rect">
            <a:avLst/>
          </a:prstGeom>
          <a:solidFill>
            <a:schemeClr val="accent1"/>
          </a:solidFill>
          <a:ln w="6350" algn="ctr">
            <a:solidFill>
              <a:srgbClr val="B4CBDE"/>
            </a:solidFill>
            <a:round/>
            <a:headEnd/>
            <a:tailEnd/>
          </a:ln>
          <a:effectLst/>
        </p:spPr>
        <p:txBody>
          <a:bodyPr wrap="none" lIns="0" tIns="72000" rIns="0" bIns="0" anchor="t" anchorCtr="0"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indent="0" algn="ctr" defTabSz="1092200">
              <a:lnSpc>
                <a:spcPct val="110000"/>
              </a:lnSpc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388" algn="l"/>
              </a:tabLst>
              <a:defRPr sz="900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algn="ctr" defTabSz="10922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388" algn="l"/>
              </a:tabLst>
              <a:defRPr/>
            </a:pPr>
            <a:r>
              <a:rPr kumimoji="0" lang="ko-KR" altLang="en-US" sz="90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</a:rPr>
              <a:t>최대 </a:t>
            </a:r>
            <a:r>
              <a:rPr kumimoji="0" lang="en-US" altLang="ko-KR" sz="90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</a:rPr>
              <a:t>x100 </a:t>
            </a:r>
            <a:r>
              <a:rPr kumimoji="0" lang="ko-KR" altLang="en-US" sz="90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</a:rPr>
              <a:t>빠른 백업</a:t>
            </a:r>
            <a:endParaRPr kumimoji="0" lang="en-US" sz="90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478" name="직사각형 334"/>
          <p:cNvSpPr/>
          <p:nvPr/>
        </p:nvSpPr>
        <p:spPr>
          <a:xfrm>
            <a:off x="893997" y="5373216"/>
            <a:ext cx="160620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10318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Track Log</a:t>
            </a:r>
            <a:r>
              <a:rPr kumimoji="0" lang="ko-KR" altLang="en-US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를 통해 변경된 블록만 전송하여</a:t>
            </a:r>
            <a:r>
              <a:rPr kumimoji="0" lang="en-US" altLang="ko-KR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/>
            </a:r>
            <a:br>
              <a:rPr kumimoji="0" lang="en-US" altLang="ko-KR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</a:br>
            <a:r>
              <a:rPr kumimoji="0" lang="ko-KR" altLang="en-US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전체 백업 성능을 향상</a:t>
            </a:r>
            <a:endParaRPr kumimoji="0" lang="en-US" altLang="ko-KR" sz="7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79" name="TextBox 478"/>
          <p:cNvSpPr txBox="1"/>
          <p:nvPr/>
        </p:nvSpPr>
        <p:spPr bwMode="ltGray">
          <a:xfrm>
            <a:off x="3081216" y="5073711"/>
            <a:ext cx="2415134" cy="546693"/>
          </a:xfrm>
          <a:prstGeom prst="rect">
            <a:avLst/>
          </a:prstGeom>
          <a:solidFill>
            <a:schemeClr val="accent3"/>
          </a:solidFill>
          <a:ln w="6350" algn="ctr">
            <a:solidFill>
              <a:srgbClr val="B4CBDE"/>
            </a:solidFill>
            <a:round/>
            <a:headEnd/>
            <a:tailEnd/>
          </a:ln>
          <a:effectLst/>
        </p:spPr>
        <p:txBody>
          <a:bodyPr wrap="none" lIns="0" tIns="72000" rIns="0" bIns="0" anchor="t" anchorCtr="0"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indent="0" algn="ctr" defTabSz="1092200">
              <a:lnSpc>
                <a:spcPct val="110000"/>
              </a:lnSpc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388" algn="l"/>
              </a:tabLst>
              <a:defRPr sz="900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algn="ctr" defTabSz="10922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388" algn="l"/>
              </a:tabLst>
              <a:defRPr/>
            </a:pPr>
            <a:r>
              <a: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</a:rPr>
              <a:t>고속의 전체</a:t>
            </a:r>
            <a:r>
              <a:rPr kumimoji="0" lang="en-US" altLang="ko-KR" sz="9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</a:rPr>
              <a:t>(Full)</a:t>
            </a:r>
            <a:r>
              <a: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</a:rPr>
              <a:t> 백업</a:t>
            </a: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480" name="직사각형 336"/>
          <p:cNvSpPr/>
          <p:nvPr/>
        </p:nvSpPr>
        <p:spPr>
          <a:xfrm>
            <a:off x="3112406" y="5360061"/>
            <a:ext cx="235481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10318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미디어 서버는 이전 백업에 변경된 블록을 결합하여 </a:t>
            </a:r>
            <a:endParaRPr kumimoji="0" lang="en-US" altLang="ko-KR" sz="7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algn="ctr" defTabSz="10318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내부적으로 새로운 </a:t>
            </a:r>
            <a:r>
              <a:rPr kumimoji="0" lang="en-US" altLang="ko-KR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Optimized synthetic full </a:t>
            </a:r>
            <a:r>
              <a:rPr kumimoji="0" lang="ko-KR" altLang="en-US" sz="7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백업본을</a:t>
            </a:r>
            <a:r>
              <a:rPr kumimoji="0" lang="ko-KR" altLang="en-US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생성</a:t>
            </a:r>
            <a:endParaRPr kumimoji="0" lang="en-US" altLang="ko-KR" sz="7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81" name="Rounded Rectangle 122"/>
          <p:cNvSpPr>
            <a:spLocks/>
          </p:cNvSpPr>
          <p:nvPr/>
        </p:nvSpPr>
        <p:spPr>
          <a:xfrm>
            <a:off x="4671237" y="3303133"/>
            <a:ext cx="663324" cy="623022"/>
          </a:xfrm>
          <a:prstGeom prst="roundRect">
            <a:avLst>
              <a:gd name="adj" fmla="val 5832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82" name="Rounded Rectangle 126"/>
          <p:cNvSpPr>
            <a:spLocks/>
          </p:cNvSpPr>
          <p:nvPr/>
        </p:nvSpPr>
        <p:spPr>
          <a:xfrm>
            <a:off x="667892" y="3119325"/>
            <a:ext cx="1615030" cy="842899"/>
          </a:xfrm>
          <a:prstGeom prst="roundRect">
            <a:avLst>
              <a:gd name="adj" fmla="val 2962"/>
            </a:avLst>
          </a:prstGeom>
          <a:noFill/>
          <a:ln w="19050" cap="flat" cmpd="sng" algn="ctr">
            <a:solidFill>
              <a:srgbClr val="000000">
                <a:lumMod val="50000"/>
                <a:lumOff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83" name="Rounded Rectangle 128"/>
          <p:cNvSpPr>
            <a:spLocks/>
          </p:cNvSpPr>
          <p:nvPr/>
        </p:nvSpPr>
        <p:spPr>
          <a:xfrm>
            <a:off x="1540432" y="3303132"/>
            <a:ext cx="695953" cy="623021"/>
          </a:xfrm>
          <a:prstGeom prst="roundRect">
            <a:avLst>
              <a:gd name="adj" fmla="val 5832"/>
            </a:avLst>
          </a:prstGeom>
          <a:solidFill>
            <a:sysClr val="window" lastClr="FFFFFF">
              <a:lumMod val="75000"/>
            </a:sysClr>
          </a:solidFill>
          <a:ln>
            <a:noFill/>
          </a:ln>
        </p:spPr>
        <p:txBody>
          <a:bodyPr wrap="none" lIns="87417" tIns="0" rIns="87417" bIns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20308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48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860" y="3363705"/>
            <a:ext cx="306758" cy="51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5" name="Rounded Rectangle 134"/>
          <p:cNvSpPr>
            <a:spLocks/>
          </p:cNvSpPr>
          <p:nvPr/>
        </p:nvSpPr>
        <p:spPr>
          <a:xfrm>
            <a:off x="3799536" y="3119325"/>
            <a:ext cx="1584681" cy="842899"/>
          </a:xfrm>
          <a:prstGeom prst="roundRect">
            <a:avLst>
              <a:gd name="adj" fmla="val 2962"/>
            </a:avLst>
          </a:prstGeom>
          <a:noFill/>
          <a:ln w="19050" cap="flat" cmpd="sng" algn="ctr">
            <a:solidFill>
              <a:srgbClr val="000000">
                <a:lumMod val="50000"/>
                <a:lumOff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86" name="Rounded Rectangle 135"/>
          <p:cNvSpPr/>
          <p:nvPr/>
        </p:nvSpPr>
        <p:spPr>
          <a:xfrm rot="5400000">
            <a:off x="1164044" y="3566143"/>
            <a:ext cx="490263" cy="1482569"/>
          </a:xfrm>
          <a:prstGeom prst="roundRect">
            <a:avLst>
              <a:gd name="adj" fmla="val 9520"/>
            </a:avLst>
          </a:prstGeom>
          <a:solidFill>
            <a:sysClr val="window" lastClr="FFFFFF">
              <a:lumMod val="75000"/>
            </a:sysClr>
          </a:solidFill>
          <a:ln>
            <a:noFill/>
          </a:ln>
        </p:spPr>
        <p:txBody>
          <a:bodyPr wrap="none" lIns="87417" tIns="0" rIns="87417" bIns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20308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87" name="Rounded Rectangle 136"/>
          <p:cNvSpPr/>
          <p:nvPr/>
        </p:nvSpPr>
        <p:spPr>
          <a:xfrm rot="5400000">
            <a:off x="4338430" y="3556431"/>
            <a:ext cx="490263" cy="1501997"/>
          </a:xfrm>
          <a:prstGeom prst="round2SameRect">
            <a:avLst>
              <a:gd name="adj1" fmla="val 11616"/>
              <a:gd name="adj2" fmla="val 0"/>
            </a:avLst>
          </a:prstGeom>
          <a:solidFill>
            <a:sysClr val="window" lastClr="FFFFFF">
              <a:lumMod val="75000"/>
            </a:sysClr>
          </a:solidFill>
          <a:ln w="3175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488" name="Group 137"/>
          <p:cNvGrpSpPr>
            <a:grpSpLocks noChangeAspect="1"/>
          </p:cNvGrpSpPr>
          <p:nvPr/>
        </p:nvGrpSpPr>
        <p:grpSpPr>
          <a:xfrm>
            <a:off x="1519562" y="4226900"/>
            <a:ext cx="556793" cy="250392"/>
            <a:chOff x="1619252" y="6861949"/>
            <a:chExt cx="1069848" cy="521208"/>
          </a:xfrm>
        </p:grpSpPr>
        <p:sp>
          <p:nvSpPr>
            <p:cNvPr id="639" name="Rounded Rectangle 138"/>
            <p:cNvSpPr>
              <a:spLocks noChangeAspect="1"/>
            </p:cNvSpPr>
            <p:nvPr/>
          </p:nvSpPr>
          <p:spPr>
            <a:xfrm>
              <a:off x="161925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40" name="Rounded Rectangle 139"/>
            <p:cNvSpPr>
              <a:spLocks noChangeAspect="1"/>
            </p:cNvSpPr>
            <p:nvPr/>
          </p:nvSpPr>
          <p:spPr>
            <a:xfrm>
              <a:off x="175641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41" name="Rounded Rectangle 140"/>
            <p:cNvSpPr>
              <a:spLocks noChangeAspect="1"/>
            </p:cNvSpPr>
            <p:nvPr/>
          </p:nvSpPr>
          <p:spPr>
            <a:xfrm>
              <a:off x="189357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42" name="Rounded Rectangle 141"/>
            <p:cNvSpPr>
              <a:spLocks noChangeAspect="1"/>
            </p:cNvSpPr>
            <p:nvPr/>
          </p:nvSpPr>
          <p:spPr>
            <a:xfrm>
              <a:off x="203073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43" name="Rounded Rectangle 142"/>
            <p:cNvSpPr>
              <a:spLocks noChangeAspect="1"/>
            </p:cNvSpPr>
            <p:nvPr/>
          </p:nvSpPr>
          <p:spPr>
            <a:xfrm>
              <a:off x="2167892" y="686194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44" name="Rounded Rectangle 143"/>
            <p:cNvSpPr>
              <a:spLocks noChangeAspect="1"/>
            </p:cNvSpPr>
            <p:nvPr/>
          </p:nvSpPr>
          <p:spPr>
            <a:xfrm>
              <a:off x="230505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45" name="Rounded Rectangle 144"/>
            <p:cNvSpPr>
              <a:spLocks noChangeAspect="1"/>
            </p:cNvSpPr>
            <p:nvPr/>
          </p:nvSpPr>
          <p:spPr>
            <a:xfrm>
              <a:off x="244221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46" name="Rounded Rectangle 145"/>
            <p:cNvSpPr>
              <a:spLocks noChangeAspect="1"/>
            </p:cNvSpPr>
            <p:nvPr/>
          </p:nvSpPr>
          <p:spPr>
            <a:xfrm>
              <a:off x="2579372" y="686194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47" name="Rounded Rectangle 146"/>
            <p:cNvSpPr>
              <a:spLocks noChangeAspect="1"/>
            </p:cNvSpPr>
            <p:nvPr/>
          </p:nvSpPr>
          <p:spPr>
            <a:xfrm>
              <a:off x="161925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48" name="Rounded Rectangle 147"/>
            <p:cNvSpPr>
              <a:spLocks noChangeAspect="1"/>
            </p:cNvSpPr>
            <p:nvPr/>
          </p:nvSpPr>
          <p:spPr>
            <a:xfrm>
              <a:off x="175641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49" name="Rounded Rectangle 148"/>
            <p:cNvSpPr>
              <a:spLocks noChangeAspect="1"/>
            </p:cNvSpPr>
            <p:nvPr/>
          </p:nvSpPr>
          <p:spPr>
            <a:xfrm>
              <a:off x="189357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0" name="Rounded Rectangle 149"/>
            <p:cNvSpPr>
              <a:spLocks noChangeAspect="1"/>
            </p:cNvSpPr>
            <p:nvPr/>
          </p:nvSpPr>
          <p:spPr>
            <a:xfrm>
              <a:off x="203073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9BBB59">
                    <a:lumMod val="60000"/>
                    <a:lumOff val="40000"/>
                  </a:srgbClr>
                </a:gs>
                <a:gs pos="80000">
                  <a:srgbClr val="006600"/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1" name="Rounded Rectangle 150"/>
            <p:cNvSpPr>
              <a:spLocks noChangeAspect="1"/>
            </p:cNvSpPr>
            <p:nvPr/>
          </p:nvSpPr>
          <p:spPr>
            <a:xfrm>
              <a:off x="216789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2" name="Rounded Rectangle 151"/>
            <p:cNvSpPr>
              <a:spLocks noChangeAspect="1"/>
            </p:cNvSpPr>
            <p:nvPr/>
          </p:nvSpPr>
          <p:spPr>
            <a:xfrm>
              <a:off x="230505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3" name="Rounded Rectangle 152"/>
            <p:cNvSpPr>
              <a:spLocks noChangeAspect="1"/>
            </p:cNvSpPr>
            <p:nvPr/>
          </p:nvSpPr>
          <p:spPr>
            <a:xfrm>
              <a:off x="244221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4" name="Rounded Rectangle 153"/>
            <p:cNvSpPr>
              <a:spLocks noChangeAspect="1"/>
            </p:cNvSpPr>
            <p:nvPr/>
          </p:nvSpPr>
          <p:spPr>
            <a:xfrm>
              <a:off x="2579372" y="699910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5" name="Rounded Rectangle 154"/>
            <p:cNvSpPr>
              <a:spLocks noChangeAspect="1"/>
            </p:cNvSpPr>
            <p:nvPr/>
          </p:nvSpPr>
          <p:spPr>
            <a:xfrm>
              <a:off x="161925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6" name="Rounded Rectangle 155"/>
            <p:cNvSpPr>
              <a:spLocks noChangeAspect="1"/>
            </p:cNvSpPr>
            <p:nvPr/>
          </p:nvSpPr>
          <p:spPr>
            <a:xfrm>
              <a:off x="175641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7" name="Rounded Rectangle 156"/>
            <p:cNvSpPr>
              <a:spLocks noChangeAspect="1"/>
            </p:cNvSpPr>
            <p:nvPr/>
          </p:nvSpPr>
          <p:spPr>
            <a:xfrm>
              <a:off x="189357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9BBB59">
                    <a:lumMod val="60000"/>
                    <a:lumOff val="40000"/>
                  </a:srgbClr>
                </a:gs>
                <a:gs pos="80000">
                  <a:srgbClr val="006600"/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8" name="Rounded Rectangle 157"/>
            <p:cNvSpPr>
              <a:spLocks noChangeAspect="1"/>
            </p:cNvSpPr>
            <p:nvPr/>
          </p:nvSpPr>
          <p:spPr>
            <a:xfrm>
              <a:off x="203073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9" name="Rounded Rectangle 158"/>
            <p:cNvSpPr>
              <a:spLocks noChangeAspect="1"/>
            </p:cNvSpPr>
            <p:nvPr/>
          </p:nvSpPr>
          <p:spPr>
            <a:xfrm>
              <a:off x="216789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0" name="Rounded Rectangle 159"/>
            <p:cNvSpPr>
              <a:spLocks noChangeAspect="1"/>
            </p:cNvSpPr>
            <p:nvPr/>
          </p:nvSpPr>
          <p:spPr>
            <a:xfrm>
              <a:off x="2305052" y="713626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1" name="Rounded Rectangle 160"/>
            <p:cNvSpPr>
              <a:spLocks noChangeAspect="1"/>
            </p:cNvSpPr>
            <p:nvPr/>
          </p:nvSpPr>
          <p:spPr>
            <a:xfrm>
              <a:off x="2442212" y="713626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2" name="Rounded Rectangle 161"/>
            <p:cNvSpPr>
              <a:spLocks noChangeAspect="1"/>
            </p:cNvSpPr>
            <p:nvPr/>
          </p:nvSpPr>
          <p:spPr>
            <a:xfrm>
              <a:off x="2579372" y="713626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3" name="Rounded Rectangle 162"/>
            <p:cNvSpPr>
              <a:spLocks noChangeAspect="1"/>
            </p:cNvSpPr>
            <p:nvPr/>
          </p:nvSpPr>
          <p:spPr>
            <a:xfrm>
              <a:off x="161925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4" name="Rounded Rectangle 163"/>
            <p:cNvSpPr>
              <a:spLocks noChangeAspect="1"/>
            </p:cNvSpPr>
            <p:nvPr/>
          </p:nvSpPr>
          <p:spPr>
            <a:xfrm>
              <a:off x="175641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5" name="Rounded Rectangle 164"/>
            <p:cNvSpPr>
              <a:spLocks noChangeAspect="1"/>
            </p:cNvSpPr>
            <p:nvPr/>
          </p:nvSpPr>
          <p:spPr>
            <a:xfrm>
              <a:off x="189357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6" name="Rounded Rectangle 165"/>
            <p:cNvSpPr>
              <a:spLocks noChangeAspect="1"/>
            </p:cNvSpPr>
            <p:nvPr/>
          </p:nvSpPr>
          <p:spPr>
            <a:xfrm>
              <a:off x="203073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7" name="Rounded Rectangle 166"/>
            <p:cNvSpPr>
              <a:spLocks noChangeAspect="1"/>
            </p:cNvSpPr>
            <p:nvPr/>
          </p:nvSpPr>
          <p:spPr>
            <a:xfrm>
              <a:off x="2167892" y="727342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8" name="Rounded Rectangle 167"/>
            <p:cNvSpPr>
              <a:spLocks noChangeAspect="1"/>
            </p:cNvSpPr>
            <p:nvPr/>
          </p:nvSpPr>
          <p:spPr>
            <a:xfrm>
              <a:off x="230505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9BBB59">
                    <a:lumMod val="60000"/>
                    <a:lumOff val="40000"/>
                  </a:srgbClr>
                </a:gs>
                <a:gs pos="80000">
                  <a:srgbClr val="006600"/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9" name="Rounded Rectangle 168"/>
            <p:cNvSpPr>
              <a:spLocks noChangeAspect="1"/>
            </p:cNvSpPr>
            <p:nvPr/>
          </p:nvSpPr>
          <p:spPr>
            <a:xfrm>
              <a:off x="2442212" y="727342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70" name="Rounded Rectangle 169"/>
            <p:cNvSpPr>
              <a:spLocks noChangeAspect="1"/>
            </p:cNvSpPr>
            <p:nvPr/>
          </p:nvSpPr>
          <p:spPr>
            <a:xfrm>
              <a:off x="2579372" y="727342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89" name="Group 170"/>
          <p:cNvGrpSpPr>
            <a:grpSpLocks noChangeAspect="1"/>
          </p:cNvGrpSpPr>
          <p:nvPr/>
        </p:nvGrpSpPr>
        <p:grpSpPr>
          <a:xfrm>
            <a:off x="4692409" y="4224681"/>
            <a:ext cx="556793" cy="250392"/>
            <a:chOff x="1619252" y="6861949"/>
            <a:chExt cx="1069848" cy="521208"/>
          </a:xfrm>
        </p:grpSpPr>
        <p:sp>
          <p:nvSpPr>
            <p:cNvPr id="607" name="Rounded Rectangle 171"/>
            <p:cNvSpPr>
              <a:spLocks noChangeAspect="1"/>
            </p:cNvSpPr>
            <p:nvPr/>
          </p:nvSpPr>
          <p:spPr>
            <a:xfrm>
              <a:off x="161925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08" name="Rounded Rectangle 172"/>
            <p:cNvSpPr>
              <a:spLocks noChangeAspect="1"/>
            </p:cNvSpPr>
            <p:nvPr/>
          </p:nvSpPr>
          <p:spPr>
            <a:xfrm>
              <a:off x="175641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09" name="Rounded Rectangle 174"/>
            <p:cNvSpPr>
              <a:spLocks noChangeAspect="1"/>
            </p:cNvSpPr>
            <p:nvPr/>
          </p:nvSpPr>
          <p:spPr>
            <a:xfrm>
              <a:off x="189357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0" name="Rounded Rectangle 175"/>
            <p:cNvSpPr>
              <a:spLocks noChangeAspect="1"/>
            </p:cNvSpPr>
            <p:nvPr/>
          </p:nvSpPr>
          <p:spPr>
            <a:xfrm>
              <a:off x="203073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1" name="Rounded Rectangle 176"/>
            <p:cNvSpPr>
              <a:spLocks noChangeAspect="1"/>
            </p:cNvSpPr>
            <p:nvPr/>
          </p:nvSpPr>
          <p:spPr>
            <a:xfrm>
              <a:off x="2167892" y="686194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2" name="Rounded Rectangle 177"/>
            <p:cNvSpPr>
              <a:spLocks noChangeAspect="1"/>
            </p:cNvSpPr>
            <p:nvPr/>
          </p:nvSpPr>
          <p:spPr>
            <a:xfrm>
              <a:off x="230505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3" name="Rounded Rectangle 178"/>
            <p:cNvSpPr>
              <a:spLocks noChangeAspect="1"/>
            </p:cNvSpPr>
            <p:nvPr/>
          </p:nvSpPr>
          <p:spPr>
            <a:xfrm>
              <a:off x="244221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4" name="Rounded Rectangle 179"/>
            <p:cNvSpPr>
              <a:spLocks noChangeAspect="1"/>
            </p:cNvSpPr>
            <p:nvPr/>
          </p:nvSpPr>
          <p:spPr>
            <a:xfrm>
              <a:off x="2579372" y="686194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5" name="Rounded Rectangle 180"/>
            <p:cNvSpPr>
              <a:spLocks noChangeAspect="1"/>
            </p:cNvSpPr>
            <p:nvPr/>
          </p:nvSpPr>
          <p:spPr>
            <a:xfrm>
              <a:off x="161925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6" name="Rounded Rectangle 181"/>
            <p:cNvSpPr>
              <a:spLocks noChangeAspect="1"/>
            </p:cNvSpPr>
            <p:nvPr/>
          </p:nvSpPr>
          <p:spPr>
            <a:xfrm>
              <a:off x="175641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7" name="Rounded Rectangle 182"/>
            <p:cNvSpPr>
              <a:spLocks noChangeAspect="1"/>
            </p:cNvSpPr>
            <p:nvPr/>
          </p:nvSpPr>
          <p:spPr>
            <a:xfrm>
              <a:off x="189357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8" name="Rounded Rectangle 183"/>
            <p:cNvSpPr>
              <a:spLocks noChangeAspect="1"/>
            </p:cNvSpPr>
            <p:nvPr/>
          </p:nvSpPr>
          <p:spPr>
            <a:xfrm>
              <a:off x="203073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9BBB59">
                    <a:lumMod val="60000"/>
                    <a:lumOff val="40000"/>
                  </a:srgbClr>
                </a:gs>
                <a:gs pos="80000">
                  <a:srgbClr val="006600"/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9" name="Rounded Rectangle 184"/>
            <p:cNvSpPr>
              <a:spLocks noChangeAspect="1"/>
            </p:cNvSpPr>
            <p:nvPr/>
          </p:nvSpPr>
          <p:spPr>
            <a:xfrm>
              <a:off x="216789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0" name="Rounded Rectangle 185"/>
            <p:cNvSpPr>
              <a:spLocks noChangeAspect="1"/>
            </p:cNvSpPr>
            <p:nvPr/>
          </p:nvSpPr>
          <p:spPr>
            <a:xfrm>
              <a:off x="230505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1" name="Rounded Rectangle 186"/>
            <p:cNvSpPr>
              <a:spLocks noChangeAspect="1"/>
            </p:cNvSpPr>
            <p:nvPr/>
          </p:nvSpPr>
          <p:spPr>
            <a:xfrm>
              <a:off x="244221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2" name="Rounded Rectangle 187"/>
            <p:cNvSpPr>
              <a:spLocks noChangeAspect="1"/>
            </p:cNvSpPr>
            <p:nvPr/>
          </p:nvSpPr>
          <p:spPr>
            <a:xfrm>
              <a:off x="2579372" y="699910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3" name="Rounded Rectangle 188"/>
            <p:cNvSpPr>
              <a:spLocks noChangeAspect="1"/>
            </p:cNvSpPr>
            <p:nvPr/>
          </p:nvSpPr>
          <p:spPr>
            <a:xfrm>
              <a:off x="161925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4" name="Rounded Rectangle 189"/>
            <p:cNvSpPr>
              <a:spLocks noChangeAspect="1"/>
            </p:cNvSpPr>
            <p:nvPr/>
          </p:nvSpPr>
          <p:spPr>
            <a:xfrm>
              <a:off x="175641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5" name="Rounded Rectangle 190"/>
            <p:cNvSpPr>
              <a:spLocks noChangeAspect="1"/>
            </p:cNvSpPr>
            <p:nvPr/>
          </p:nvSpPr>
          <p:spPr>
            <a:xfrm>
              <a:off x="189357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9BBB59">
                    <a:lumMod val="60000"/>
                    <a:lumOff val="40000"/>
                  </a:srgbClr>
                </a:gs>
                <a:gs pos="80000">
                  <a:srgbClr val="006600"/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6" name="Rounded Rectangle 191"/>
            <p:cNvSpPr>
              <a:spLocks noChangeAspect="1"/>
            </p:cNvSpPr>
            <p:nvPr/>
          </p:nvSpPr>
          <p:spPr>
            <a:xfrm>
              <a:off x="203073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7" name="Rounded Rectangle 192"/>
            <p:cNvSpPr>
              <a:spLocks noChangeAspect="1"/>
            </p:cNvSpPr>
            <p:nvPr/>
          </p:nvSpPr>
          <p:spPr>
            <a:xfrm>
              <a:off x="216789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8" name="Rounded Rectangle 193"/>
            <p:cNvSpPr>
              <a:spLocks noChangeAspect="1"/>
            </p:cNvSpPr>
            <p:nvPr/>
          </p:nvSpPr>
          <p:spPr>
            <a:xfrm>
              <a:off x="2305052" y="713626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9" name="Rounded Rectangle 194"/>
            <p:cNvSpPr>
              <a:spLocks noChangeAspect="1"/>
            </p:cNvSpPr>
            <p:nvPr/>
          </p:nvSpPr>
          <p:spPr>
            <a:xfrm>
              <a:off x="2442212" y="713626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0" name="Rounded Rectangle 195"/>
            <p:cNvSpPr>
              <a:spLocks noChangeAspect="1"/>
            </p:cNvSpPr>
            <p:nvPr/>
          </p:nvSpPr>
          <p:spPr>
            <a:xfrm>
              <a:off x="2579372" y="713626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1" name="Rounded Rectangle 196"/>
            <p:cNvSpPr>
              <a:spLocks noChangeAspect="1"/>
            </p:cNvSpPr>
            <p:nvPr/>
          </p:nvSpPr>
          <p:spPr>
            <a:xfrm>
              <a:off x="161925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2" name="Rounded Rectangle 197"/>
            <p:cNvSpPr>
              <a:spLocks noChangeAspect="1"/>
            </p:cNvSpPr>
            <p:nvPr/>
          </p:nvSpPr>
          <p:spPr>
            <a:xfrm>
              <a:off x="175641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3" name="Rounded Rectangle 198"/>
            <p:cNvSpPr>
              <a:spLocks noChangeAspect="1"/>
            </p:cNvSpPr>
            <p:nvPr/>
          </p:nvSpPr>
          <p:spPr>
            <a:xfrm>
              <a:off x="189357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4" name="Rounded Rectangle 199"/>
            <p:cNvSpPr>
              <a:spLocks noChangeAspect="1"/>
            </p:cNvSpPr>
            <p:nvPr/>
          </p:nvSpPr>
          <p:spPr>
            <a:xfrm>
              <a:off x="203073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5" name="Rounded Rectangle 200"/>
            <p:cNvSpPr>
              <a:spLocks noChangeAspect="1"/>
            </p:cNvSpPr>
            <p:nvPr/>
          </p:nvSpPr>
          <p:spPr>
            <a:xfrm>
              <a:off x="2167892" y="727342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6" name="Rounded Rectangle 201"/>
            <p:cNvSpPr>
              <a:spLocks noChangeAspect="1"/>
            </p:cNvSpPr>
            <p:nvPr/>
          </p:nvSpPr>
          <p:spPr>
            <a:xfrm>
              <a:off x="230505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9BBB59">
                    <a:lumMod val="60000"/>
                    <a:lumOff val="40000"/>
                  </a:srgbClr>
                </a:gs>
                <a:gs pos="80000">
                  <a:srgbClr val="006600"/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7" name="Rounded Rectangle 202"/>
            <p:cNvSpPr>
              <a:spLocks noChangeAspect="1"/>
            </p:cNvSpPr>
            <p:nvPr/>
          </p:nvSpPr>
          <p:spPr>
            <a:xfrm>
              <a:off x="2442212" y="727342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8" name="Rounded Rectangle 203"/>
            <p:cNvSpPr>
              <a:spLocks noChangeAspect="1"/>
            </p:cNvSpPr>
            <p:nvPr/>
          </p:nvSpPr>
          <p:spPr>
            <a:xfrm>
              <a:off x="2579372" y="727342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90" name="Group 204"/>
          <p:cNvGrpSpPr>
            <a:grpSpLocks noChangeAspect="1"/>
          </p:cNvGrpSpPr>
          <p:nvPr/>
        </p:nvGrpSpPr>
        <p:grpSpPr>
          <a:xfrm>
            <a:off x="3881852" y="4224681"/>
            <a:ext cx="556793" cy="250392"/>
            <a:chOff x="1619252" y="6861949"/>
            <a:chExt cx="1069848" cy="521208"/>
          </a:xfrm>
        </p:grpSpPr>
        <p:sp>
          <p:nvSpPr>
            <p:cNvPr id="575" name="Rounded Rectangle 205"/>
            <p:cNvSpPr>
              <a:spLocks noChangeAspect="1"/>
            </p:cNvSpPr>
            <p:nvPr/>
          </p:nvSpPr>
          <p:spPr>
            <a:xfrm>
              <a:off x="161925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76" name="Rounded Rectangle 206"/>
            <p:cNvSpPr>
              <a:spLocks noChangeAspect="1"/>
            </p:cNvSpPr>
            <p:nvPr/>
          </p:nvSpPr>
          <p:spPr>
            <a:xfrm>
              <a:off x="175641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77" name="Rounded Rectangle 207"/>
            <p:cNvSpPr>
              <a:spLocks noChangeAspect="1"/>
            </p:cNvSpPr>
            <p:nvPr/>
          </p:nvSpPr>
          <p:spPr>
            <a:xfrm>
              <a:off x="189357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78" name="Rounded Rectangle 208"/>
            <p:cNvSpPr>
              <a:spLocks noChangeAspect="1"/>
            </p:cNvSpPr>
            <p:nvPr/>
          </p:nvSpPr>
          <p:spPr>
            <a:xfrm>
              <a:off x="203073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79" name="Rounded Rectangle 209"/>
            <p:cNvSpPr>
              <a:spLocks noChangeAspect="1"/>
            </p:cNvSpPr>
            <p:nvPr/>
          </p:nvSpPr>
          <p:spPr>
            <a:xfrm>
              <a:off x="2167892" y="686194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80" name="Rounded Rectangle 210"/>
            <p:cNvSpPr>
              <a:spLocks noChangeAspect="1"/>
            </p:cNvSpPr>
            <p:nvPr/>
          </p:nvSpPr>
          <p:spPr>
            <a:xfrm>
              <a:off x="230505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81" name="Rounded Rectangle 211"/>
            <p:cNvSpPr>
              <a:spLocks noChangeAspect="1"/>
            </p:cNvSpPr>
            <p:nvPr/>
          </p:nvSpPr>
          <p:spPr>
            <a:xfrm>
              <a:off x="2442212" y="686194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82" name="Rounded Rectangle 212"/>
            <p:cNvSpPr>
              <a:spLocks noChangeAspect="1"/>
            </p:cNvSpPr>
            <p:nvPr/>
          </p:nvSpPr>
          <p:spPr>
            <a:xfrm>
              <a:off x="2579372" y="686194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83" name="Rounded Rectangle 213"/>
            <p:cNvSpPr>
              <a:spLocks noChangeAspect="1"/>
            </p:cNvSpPr>
            <p:nvPr/>
          </p:nvSpPr>
          <p:spPr>
            <a:xfrm>
              <a:off x="161925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84" name="Rounded Rectangle 214"/>
            <p:cNvSpPr>
              <a:spLocks noChangeAspect="1"/>
            </p:cNvSpPr>
            <p:nvPr/>
          </p:nvSpPr>
          <p:spPr>
            <a:xfrm>
              <a:off x="175641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85" name="Rounded Rectangle 215"/>
            <p:cNvSpPr>
              <a:spLocks noChangeAspect="1"/>
            </p:cNvSpPr>
            <p:nvPr/>
          </p:nvSpPr>
          <p:spPr>
            <a:xfrm>
              <a:off x="189357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86" name="Rounded Rectangle 216"/>
            <p:cNvSpPr>
              <a:spLocks noChangeAspect="1"/>
            </p:cNvSpPr>
            <p:nvPr/>
          </p:nvSpPr>
          <p:spPr>
            <a:xfrm>
              <a:off x="203073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87" name="Rounded Rectangle 217"/>
            <p:cNvSpPr>
              <a:spLocks noChangeAspect="1"/>
            </p:cNvSpPr>
            <p:nvPr/>
          </p:nvSpPr>
          <p:spPr>
            <a:xfrm>
              <a:off x="216789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88" name="Rounded Rectangle 218"/>
            <p:cNvSpPr>
              <a:spLocks noChangeAspect="1"/>
            </p:cNvSpPr>
            <p:nvPr/>
          </p:nvSpPr>
          <p:spPr>
            <a:xfrm>
              <a:off x="230505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89" name="Rounded Rectangle 219"/>
            <p:cNvSpPr>
              <a:spLocks noChangeAspect="1"/>
            </p:cNvSpPr>
            <p:nvPr/>
          </p:nvSpPr>
          <p:spPr>
            <a:xfrm>
              <a:off x="2442212" y="699910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90" name="Rounded Rectangle 220"/>
            <p:cNvSpPr>
              <a:spLocks noChangeAspect="1"/>
            </p:cNvSpPr>
            <p:nvPr/>
          </p:nvSpPr>
          <p:spPr>
            <a:xfrm>
              <a:off x="2579372" y="699910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91" name="Rounded Rectangle 221"/>
            <p:cNvSpPr>
              <a:spLocks noChangeAspect="1"/>
            </p:cNvSpPr>
            <p:nvPr/>
          </p:nvSpPr>
          <p:spPr>
            <a:xfrm>
              <a:off x="161925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92" name="Rounded Rectangle 222"/>
            <p:cNvSpPr>
              <a:spLocks noChangeAspect="1"/>
            </p:cNvSpPr>
            <p:nvPr/>
          </p:nvSpPr>
          <p:spPr>
            <a:xfrm>
              <a:off x="175641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93" name="Rounded Rectangle 223"/>
            <p:cNvSpPr>
              <a:spLocks noChangeAspect="1"/>
            </p:cNvSpPr>
            <p:nvPr/>
          </p:nvSpPr>
          <p:spPr>
            <a:xfrm>
              <a:off x="1893572" y="713626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94" name="Rounded Rectangle 224"/>
            <p:cNvSpPr>
              <a:spLocks noChangeAspect="1"/>
            </p:cNvSpPr>
            <p:nvPr/>
          </p:nvSpPr>
          <p:spPr>
            <a:xfrm>
              <a:off x="203073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95" name="Rounded Rectangle 225"/>
            <p:cNvSpPr>
              <a:spLocks noChangeAspect="1"/>
            </p:cNvSpPr>
            <p:nvPr/>
          </p:nvSpPr>
          <p:spPr>
            <a:xfrm>
              <a:off x="2167892" y="713626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96" name="Rounded Rectangle 226"/>
            <p:cNvSpPr>
              <a:spLocks noChangeAspect="1"/>
            </p:cNvSpPr>
            <p:nvPr/>
          </p:nvSpPr>
          <p:spPr>
            <a:xfrm>
              <a:off x="2305052" y="713626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97" name="Rounded Rectangle 227"/>
            <p:cNvSpPr>
              <a:spLocks noChangeAspect="1"/>
            </p:cNvSpPr>
            <p:nvPr/>
          </p:nvSpPr>
          <p:spPr>
            <a:xfrm>
              <a:off x="2442212" y="713626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98" name="Rounded Rectangle 228"/>
            <p:cNvSpPr>
              <a:spLocks noChangeAspect="1"/>
            </p:cNvSpPr>
            <p:nvPr/>
          </p:nvSpPr>
          <p:spPr>
            <a:xfrm>
              <a:off x="2579372" y="713626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99" name="Rounded Rectangle 229"/>
            <p:cNvSpPr>
              <a:spLocks noChangeAspect="1"/>
            </p:cNvSpPr>
            <p:nvPr/>
          </p:nvSpPr>
          <p:spPr>
            <a:xfrm>
              <a:off x="161925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00" name="Rounded Rectangle 230"/>
            <p:cNvSpPr>
              <a:spLocks noChangeAspect="1"/>
            </p:cNvSpPr>
            <p:nvPr/>
          </p:nvSpPr>
          <p:spPr>
            <a:xfrm>
              <a:off x="175641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01" name="Rounded Rectangle 231"/>
            <p:cNvSpPr>
              <a:spLocks noChangeAspect="1"/>
            </p:cNvSpPr>
            <p:nvPr/>
          </p:nvSpPr>
          <p:spPr>
            <a:xfrm>
              <a:off x="189357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02" name="Rounded Rectangle 232"/>
            <p:cNvSpPr>
              <a:spLocks noChangeAspect="1"/>
            </p:cNvSpPr>
            <p:nvPr/>
          </p:nvSpPr>
          <p:spPr>
            <a:xfrm>
              <a:off x="203073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03" name="Rounded Rectangle 233"/>
            <p:cNvSpPr>
              <a:spLocks noChangeAspect="1"/>
            </p:cNvSpPr>
            <p:nvPr/>
          </p:nvSpPr>
          <p:spPr>
            <a:xfrm>
              <a:off x="2167892" y="727342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04" name="Rounded Rectangle 234"/>
            <p:cNvSpPr>
              <a:spLocks noChangeAspect="1"/>
            </p:cNvSpPr>
            <p:nvPr/>
          </p:nvSpPr>
          <p:spPr>
            <a:xfrm>
              <a:off x="2305052" y="7273429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C25552"/>
                </a:gs>
                <a:gs pos="80000">
                  <a:srgbClr val="C0504D">
                    <a:lumMod val="50000"/>
                  </a:srgbClr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05" name="Rounded Rectangle 235"/>
            <p:cNvSpPr>
              <a:spLocks noChangeAspect="1"/>
            </p:cNvSpPr>
            <p:nvPr/>
          </p:nvSpPr>
          <p:spPr>
            <a:xfrm>
              <a:off x="2442212" y="727342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06" name="Rounded Rectangle 236"/>
            <p:cNvSpPr>
              <a:spLocks noChangeAspect="1"/>
            </p:cNvSpPr>
            <p:nvPr/>
          </p:nvSpPr>
          <p:spPr>
            <a:xfrm>
              <a:off x="2579372" y="7273429"/>
              <a:ext cx="109728" cy="10972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91" name="TextBox 490"/>
          <p:cNvSpPr txBox="1"/>
          <p:nvPr/>
        </p:nvSpPr>
        <p:spPr bwMode="ltGray">
          <a:xfrm>
            <a:off x="1465922" y="4109638"/>
            <a:ext cx="676467" cy="76944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algn="ctr" defTabSz="820308">
              <a:buClr>
                <a:srgbClr val="4D4D4D"/>
              </a:buClr>
              <a:buSzPts val="1300"/>
              <a:defRPr sz="5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algn="ctr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ko-KR" altLang="en-US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클라이언트 파일 시스템</a:t>
            </a:r>
            <a:endParaRPr kumimoji="0" lang="en-US" sz="5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492" name="TextBox 491"/>
          <p:cNvSpPr txBox="1"/>
          <p:nvPr/>
        </p:nvSpPr>
        <p:spPr bwMode="ltGray">
          <a:xfrm>
            <a:off x="3942137" y="4066175"/>
            <a:ext cx="437619" cy="153888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algn="ctr" defTabSz="820308">
              <a:buClr>
                <a:srgbClr val="4D4D4D"/>
              </a:buClr>
              <a:buSzPts val="1300"/>
              <a:defRPr sz="5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algn="ctr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ko-KR" altLang="en-US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이전의</a:t>
            </a:r>
            <a:r>
              <a:rPr kumimoji="0" lang="en-US" altLang="ko-KR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/>
            </a:r>
            <a:br>
              <a:rPr kumimoji="0" lang="en-US" altLang="ko-KR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</a:br>
            <a:r>
              <a:rPr kumimoji="0" lang="en-US" altLang="ko-KR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full</a:t>
            </a:r>
            <a:r>
              <a:rPr kumimoji="0" lang="ko-KR" altLang="en-US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 백업 이미지</a:t>
            </a:r>
            <a:endParaRPr kumimoji="0" lang="en-US" sz="5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493" name="TextBox 492"/>
          <p:cNvSpPr txBox="1"/>
          <p:nvPr/>
        </p:nvSpPr>
        <p:spPr bwMode="ltGray">
          <a:xfrm>
            <a:off x="4592960" y="4074807"/>
            <a:ext cx="708527" cy="153888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algn="ctr" defTabSz="820308">
              <a:buClr>
                <a:srgbClr val="4D4D4D"/>
              </a:buClr>
              <a:buSzPts val="1300"/>
              <a:defRPr sz="5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algn="ctr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en-US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Optimized Synthetic full</a:t>
            </a:r>
            <a:br>
              <a:rPr kumimoji="0" lang="en-US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</a:br>
            <a:r>
              <a:rPr kumimoji="0" lang="en-US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(</a:t>
            </a:r>
            <a:r>
              <a:rPr kumimoji="0" lang="ko-KR" altLang="en-US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새로운 </a:t>
            </a:r>
            <a:r>
              <a:rPr kumimoji="0" lang="en-US" altLang="ko-KR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full </a:t>
            </a:r>
            <a:r>
              <a:rPr kumimoji="0" lang="ko-KR" altLang="en-US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백업 이미지</a:t>
            </a:r>
            <a:r>
              <a:rPr kumimoji="0" lang="en-US" altLang="ko-KR" sz="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)</a:t>
            </a:r>
            <a:endParaRPr kumimoji="0" lang="en-US" sz="5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494" name="TextBox 493"/>
          <p:cNvSpPr txBox="1"/>
          <p:nvPr/>
        </p:nvSpPr>
        <p:spPr bwMode="ltGray">
          <a:xfrm>
            <a:off x="864789" y="4245669"/>
            <a:ext cx="463181" cy="184666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defTabSz="820308">
              <a:buClr>
                <a:srgbClr val="4D4D4D"/>
              </a:buClr>
              <a:buSzPts val="1300"/>
              <a:defRPr sz="6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Accelerator Track Log</a:t>
            </a:r>
          </a:p>
        </p:txBody>
      </p:sp>
      <p:sp>
        <p:nvSpPr>
          <p:cNvPr id="495" name="Left Bracket 269"/>
          <p:cNvSpPr/>
          <p:nvPr/>
        </p:nvSpPr>
        <p:spPr>
          <a:xfrm>
            <a:off x="1495106" y="4205907"/>
            <a:ext cx="27840" cy="298099"/>
          </a:xfrm>
          <a:prstGeom prst="leftBracke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96" name="Rectangle 270"/>
          <p:cNvSpPr/>
          <p:nvPr/>
        </p:nvSpPr>
        <p:spPr>
          <a:xfrm>
            <a:off x="1832734" y="3926153"/>
            <a:ext cx="85660" cy="138926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>
            <a:noFill/>
          </a:ln>
        </p:spPr>
        <p:txBody>
          <a:bodyPr wrap="none" lIns="87417" tIns="0" rIns="87417" bIns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20308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97" name="Rectangle 271"/>
          <p:cNvSpPr/>
          <p:nvPr/>
        </p:nvSpPr>
        <p:spPr>
          <a:xfrm>
            <a:off x="5024981" y="3926153"/>
            <a:ext cx="85660" cy="136143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498" name="Group 278"/>
          <p:cNvGrpSpPr/>
          <p:nvPr/>
        </p:nvGrpSpPr>
        <p:grpSpPr>
          <a:xfrm>
            <a:off x="2306148" y="4195552"/>
            <a:ext cx="1350693" cy="227536"/>
            <a:chOff x="3429000" y="3511296"/>
            <a:chExt cx="2218191" cy="404813"/>
          </a:xfrm>
        </p:grpSpPr>
        <p:sp>
          <p:nvSpPr>
            <p:cNvPr id="563" name="Chevron 279"/>
            <p:cNvSpPr/>
            <p:nvPr/>
          </p:nvSpPr>
          <p:spPr>
            <a:xfrm>
              <a:off x="3566117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4" name="Chevron 280"/>
            <p:cNvSpPr/>
            <p:nvPr/>
          </p:nvSpPr>
          <p:spPr>
            <a:xfrm>
              <a:off x="3748997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5" name="Chevron 281"/>
            <p:cNvSpPr/>
            <p:nvPr/>
          </p:nvSpPr>
          <p:spPr>
            <a:xfrm>
              <a:off x="3931877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6" name="Chevron 282"/>
            <p:cNvSpPr/>
            <p:nvPr/>
          </p:nvSpPr>
          <p:spPr>
            <a:xfrm>
              <a:off x="4114757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7" name="Chevron 283"/>
            <p:cNvSpPr/>
            <p:nvPr/>
          </p:nvSpPr>
          <p:spPr>
            <a:xfrm>
              <a:off x="4297637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8" name="Chevron 284"/>
            <p:cNvSpPr/>
            <p:nvPr/>
          </p:nvSpPr>
          <p:spPr>
            <a:xfrm>
              <a:off x="4483072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9" name="Chevron 285"/>
            <p:cNvSpPr/>
            <p:nvPr/>
          </p:nvSpPr>
          <p:spPr>
            <a:xfrm>
              <a:off x="4665952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0" name="Pentagon 286"/>
            <p:cNvSpPr/>
            <p:nvPr/>
          </p:nvSpPr>
          <p:spPr>
            <a:xfrm>
              <a:off x="3429000" y="3511296"/>
              <a:ext cx="184779" cy="404813"/>
            </a:xfrm>
            <a:prstGeom prst="homePlate">
              <a:avLst>
                <a:gd name="adj" fmla="val 67347"/>
              </a:avLst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71" name="Chevron 287"/>
            <p:cNvSpPr/>
            <p:nvPr/>
          </p:nvSpPr>
          <p:spPr>
            <a:xfrm>
              <a:off x="4858252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2" name="Chevron 288"/>
            <p:cNvSpPr/>
            <p:nvPr/>
          </p:nvSpPr>
          <p:spPr>
            <a:xfrm>
              <a:off x="5041132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3" name="Chevron 289"/>
            <p:cNvSpPr/>
            <p:nvPr/>
          </p:nvSpPr>
          <p:spPr>
            <a:xfrm>
              <a:off x="5226567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4" name="Chevron 290"/>
            <p:cNvSpPr/>
            <p:nvPr/>
          </p:nvSpPr>
          <p:spPr>
            <a:xfrm>
              <a:off x="5409447" y="3511296"/>
              <a:ext cx="237744" cy="404813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99" name="Group 291"/>
          <p:cNvGrpSpPr/>
          <p:nvPr/>
        </p:nvGrpSpPr>
        <p:grpSpPr>
          <a:xfrm>
            <a:off x="2835076" y="4279937"/>
            <a:ext cx="289533" cy="61676"/>
            <a:chOff x="3017520" y="7461504"/>
            <a:chExt cx="475488" cy="109728"/>
          </a:xfrm>
        </p:grpSpPr>
        <p:sp>
          <p:nvSpPr>
            <p:cNvPr id="560" name="Rounded Rectangle 292"/>
            <p:cNvSpPr>
              <a:spLocks noChangeAspect="1"/>
            </p:cNvSpPr>
            <p:nvPr/>
          </p:nvSpPr>
          <p:spPr>
            <a:xfrm>
              <a:off x="3200400" y="7461504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9BBB59">
                    <a:lumMod val="60000"/>
                    <a:lumOff val="40000"/>
                  </a:srgbClr>
                </a:gs>
                <a:gs pos="80000">
                  <a:srgbClr val="006600"/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61" name="Rounded Rectangle 293"/>
            <p:cNvSpPr>
              <a:spLocks noChangeAspect="1"/>
            </p:cNvSpPr>
            <p:nvPr/>
          </p:nvSpPr>
          <p:spPr>
            <a:xfrm>
              <a:off x="3017520" y="7461504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9BBB59">
                    <a:lumMod val="60000"/>
                    <a:lumOff val="40000"/>
                  </a:srgbClr>
                </a:gs>
                <a:gs pos="80000">
                  <a:srgbClr val="006600"/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62" name="Rounded Rectangle 294"/>
            <p:cNvSpPr>
              <a:spLocks noChangeAspect="1"/>
            </p:cNvSpPr>
            <p:nvPr/>
          </p:nvSpPr>
          <p:spPr>
            <a:xfrm>
              <a:off x="3383280" y="7461504"/>
              <a:ext cx="109728" cy="109728"/>
            </a:xfrm>
            <a:prstGeom prst="roundRect">
              <a:avLst/>
            </a:prstGeom>
            <a:gradFill>
              <a:gsLst>
                <a:gs pos="0">
                  <a:srgbClr val="9BBB59">
                    <a:lumMod val="60000"/>
                    <a:lumOff val="40000"/>
                  </a:srgbClr>
                </a:gs>
                <a:gs pos="80000">
                  <a:srgbClr val="006600"/>
                </a:gs>
              </a:gsLst>
              <a:lin ang="2700000" scaled="1"/>
            </a:gra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00" name="Rounded Rectangle 295"/>
          <p:cNvSpPr>
            <a:spLocks/>
          </p:cNvSpPr>
          <p:nvPr/>
        </p:nvSpPr>
        <p:spPr>
          <a:xfrm>
            <a:off x="722684" y="3155426"/>
            <a:ext cx="762615" cy="231283"/>
          </a:xfrm>
          <a:prstGeom prst="roundRect">
            <a:avLst>
              <a:gd name="adj" fmla="val 16249"/>
            </a:avLst>
          </a:prstGeom>
          <a:solidFill>
            <a:sysClr val="window" lastClr="FFFFFF">
              <a:lumMod val="85000"/>
            </a:sysClr>
          </a:solidFill>
          <a:ln>
            <a:noFill/>
          </a:ln>
        </p:spPr>
        <p:txBody>
          <a:bodyPr wrap="none" lIns="87417" tIns="0" rIns="87417" bIns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20308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01" name="TextBox 500"/>
          <p:cNvSpPr txBox="1"/>
          <p:nvPr/>
        </p:nvSpPr>
        <p:spPr bwMode="ltGray">
          <a:xfrm>
            <a:off x="1036705" y="3172326"/>
            <a:ext cx="427237" cy="184666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defTabSz="820308">
              <a:buClr>
                <a:srgbClr val="4D4D4D"/>
              </a:buClr>
              <a:buSzPts val="1300"/>
              <a:defRPr sz="6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낮은</a:t>
            </a: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/>
            </a:r>
            <a:b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</a:b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CPU </a:t>
            </a: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사용률</a:t>
            </a: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02" name="Rounded Rectangle 297"/>
          <p:cNvSpPr>
            <a:spLocks/>
          </p:cNvSpPr>
          <p:nvPr/>
        </p:nvSpPr>
        <p:spPr>
          <a:xfrm>
            <a:off x="722684" y="3691548"/>
            <a:ext cx="762615" cy="231283"/>
          </a:xfrm>
          <a:prstGeom prst="roundRect">
            <a:avLst>
              <a:gd name="adj" fmla="val 17406"/>
            </a:avLst>
          </a:prstGeom>
          <a:solidFill>
            <a:sysClr val="window" lastClr="FFFFFF">
              <a:lumMod val="85000"/>
            </a:sysClr>
          </a:solidFill>
          <a:ln>
            <a:noFill/>
          </a:ln>
        </p:spPr>
        <p:txBody>
          <a:bodyPr wrap="none" lIns="87417" tIns="0" rIns="87417" bIns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20308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03" name="TextBox 502"/>
          <p:cNvSpPr txBox="1"/>
          <p:nvPr/>
        </p:nvSpPr>
        <p:spPr bwMode="ltGray">
          <a:xfrm>
            <a:off x="1036706" y="3707712"/>
            <a:ext cx="402354" cy="184666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defTabSz="820308">
              <a:buClr>
                <a:srgbClr val="4D4D4D"/>
              </a:buClr>
              <a:buSzPts val="1300"/>
              <a:defRPr sz="6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낮은</a:t>
            </a: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/>
            </a:r>
            <a:b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</a:b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LAN </a:t>
            </a: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사용률</a:t>
            </a: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04" name="Rounded Rectangle 299"/>
          <p:cNvSpPr>
            <a:spLocks/>
          </p:cNvSpPr>
          <p:nvPr/>
        </p:nvSpPr>
        <p:spPr>
          <a:xfrm>
            <a:off x="722684" y="3422969"/>
            <a:ext cx="762615" cy="231283"/>
          </a:xfrm>
          <a:prstGeom prst="roundRect">
            <a:avLst>
              <a:gd name="adj" fmla="val 16249"/>
            </a:avLst>
          </a:prstGeom>
          <a:solidFill>
            <a:sysClr val="window" lastClr="FFFFFF">
              <a:lumMod val="85000"/>
            </a:sysClr>
          </a:solidFill>
          <a:ln>
            <a:noFill/>
          </a:ln>
        </p:spPr>
        <p:txBody>
          <a:bodyPr wrap="none" lIns="87417" tIns="0" rIns="87417" bIns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20308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05" name="TextBox 504"/>
          <p:cNvSpPr txBox="1"/>
          <p:nvPr/>
        </p:nvSpPr>
        <p:spPr bwMode="ltGray">
          <a:xfrm>
            <a:off x="1036706" y="3440460"/>
            <a:ext cx="352661" cy="184666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defTabSz="820308">
              <a:buClr>
                <a:srgbClr val="4D4D4D"/>
              </a:buClr>
              <a:buSzPts val="1300"/>
              <a:defRPr sz="6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낮은</a:t>
            </a: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/>
            </a:r>
            <a:b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</a:b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디스크 </a:t>
            </a: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I/O</a:t>
            </a:r>
          </a:p>
        </p:txBody>
      </p:sp>
      <p:sp>
        <p:nvSpPr>
          <p:cNvPr id="506" name="Rounded Rectangle 301"/>
          <p:cNvSpPr>
            <a:spLocks/>
          </p:cNvSpPr>
          <p:nvPr/>
        </p:nvSpPr>
        <p:spPr>
          <a:xfrm>
            <a:off x="3851159" y="3155426"/>
            <a:ext cx="762615" cy="231283"/>
          </a:xfrm>
          <a:prstGeom prst="roundRect">
            <a:avLst>
              <a:gd name="adj" fmla="val 16249"/>
            </a:avLst>
          </a:pr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07" name="Rounded Rectangle 302"/>
          <p:cNvSpPr>
            <a:spLocks/>
          </p:cNvSpPr>
          <p:nvPr/>
        </p:nvSpPr>
        <p:spPr>
          <a:xfrm>
            <a:off x="3851159" y="3691548"/>
            <a:ext cx="762615" cy="231283"/>
          </a:xfrm>
          <a:prstGeom prst="roundRect">
            <a:avLst>
              <a:gd name="adj" fmla="val 17406"/>
            </a:avLst>
          </a:pr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08" name="Rounded Rectangle 303"/>
          <p:cNvSpPr>
            <a:spLocks/>
          </p:cNvSpPr>
          <p:nvPr/>
        </p:nvSpPr>
        <p:spPr>
          <a:xfrm>
            <a:off x="3851159" y="3422969"/>
            <a:ext cx="762615" cy="231283"/>
          </a:xfrm>
          <a:prstGeom prst="roundRect">
            <a:avLst>
              <a:gd name="adj" fmla="val 16249"/>
            </a:avLst>
          </a:pr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09" name="TextBox 508"/>
          <p:cNvSpPr txBox="1"/>
          <p:nvPr/>
        </p:nvSpPr>
        <p:spPr bwMode="ltGray">
          <a:xfrm>
            <a:off x="4031320" y="3181332"/>
            <a:ext cx="558818" cy="184666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defTabSz="820308">
              <a:buClr>
                <a:srgbClr val="4D4D4D"/>
              </a:buClr>
              <a:buSzPts val="1300"/>
              <a:defRPr sz="6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변경된 블록만 처리</a:t>
            </a: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10" name="TextBox 509"/>
          <p:cNvSpPr txBox="1"/>
          <p:nvPr/>
        </p:nvSpPr>
        <p:spPr bwMode="ltGray">
          <a:xfrm>
            <a:off x="4031319" y="3445176"/>
            <a:ext cx="552271" cy="184666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defTabSz="820308">
              <a:buClr>
                <a:srgbClr val="4D4D4D"/>
              </a:buClr>
              <a:buSzPts val="1300"/>
              <a:defRPr sz="6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Opt. synthetic full </a:t>
            </a: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생성</a:t>
            </a: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11" name="TextBox 510"/>
          <p:cNvSpPr txBox="1"/>
          <p:nvPr/>
        </p:nvSpPr>
        <p:spPr bwMode="ltGray">
          <a:xfrm>
            <a:off x="4031319" y="3758597"/>
            <a:ext cx="488916" cy="92333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defTabSz="820308">
              <a:buClr>
                <a:srgbClr val="4D4D4D"/>
              </a:buClr>
              <a:buSzPts val="1300"/>
              <a:defRPr sz="6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중복제거 지원</a:t>
            </a: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grpSp>
        <p:nvGrpSpPr>
          <p:cNvPr id="512" name="Group 310"/>
          <p:cNvGrpSpPr/>
          <p:nvPr/>
        </p:nvGrpSpPr>
        <p:grpSpPr>
          <a:xfrm>
            <a:off x="2371111" y="3849495"/>
            <a:ext cx="1270278" cy="282613"/>
            <a:chOff x="6526288" y="2264228"/>
            <a:chExt cx="2155628" cy="230643"/>
          </a:xfrm>
        </p:grpSpPr>
        <p:sp>
          <p:nvSpPr>
            <p:cNvPr id="558" name="Rounded Rectangle 311"/>
            <p:cNvSpPr>
              <a:spLocks/>
            </p:cNvSpPr>
            <p:nvPr/>
          </p:nvSpPr>
          <p:spPr>
            <a:xfrm>
              <a:off x="6526288" y="2264228"/>
              <a:ext cx="2073800" cy="230643"/>
            </a:xfrm>
            <a:prstGeom prst="roundRect">
              <a:avLst>
                <a:gd name="adj" fmla="val 15291"/>
              </a:avLst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59" name="TextBox 558"/>
            <p:cNvSpPr txBox="1"/>
            <p:nvPr/>
          </p:nvSpPr>
          <p:spPr>
            <a:xfrm>
              <a:off x="6826342" y="2285796"/>
              <a:ext cx="1855574" cy="175826"/>
            </a:xfrm>
            <a:prstGeom prst="rect">
              <a:avLst/>
            </a:prstGeom>
            <a:noFill/>
            <a:ln w="9525" algn="ctr">
              <a:noFill/>
              <a:prstDash val="dash"/>
              <a:miter lim="800000"/>
              <a:headEnd/>
              <a:tailEnd/>
            </a:ln>
            <a:effectLst/>
          </p:spPr>
          <p:txBody>
            <a:bodyPr wrap="square" lIns="0" tIns="0" rIns="0" bIns="0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en-US"/>
              </a:defPPr>
              <a:lvl1pPr defTabSz="820308">
                <a:buClr>
                  <a:srgbClr val="4D4D4D"/>
                </a:buClr>
                <a:buSzPts val="1300"/>
                <a:defRPr sz="5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410154" defTabSz="820308" latinLnBrk="1">
                <a:defRPr sz="1600"/>
              </a:lvl2pPr>
              <a:lvl3pPr marL="820308" defTabSz="820308" latinLnBrk="1">
                <a:defRPr sz="1600"/>
              </a:lvl3pPr>
              <a:lvl4pPr marL="1230462" defTabSz="820308" latinLnBrk="1">
                <a:defRPr sz="1600"/>
              </a:lvl4pPr>
              <a:lvl5pPr marL="1640616" defTabSz="820308" latinLnBrk="1">
                <a:defRPr sz="1600"/>
              </a:lvl5pPr>
              <a:lvl6pPr marL="2050771" defTabSz="820308" latinLnBrk="1">
                <a:defRPr sz="1600"/>
              </a:lvl6pPr>
              <a:lvl7pPr marL="2460925" defTabSz="820308" latinLnBrk="1">
                <a:defRPr sz="1600"/>
              </a:lvl7pPr>
              <a:lvl8pPr marL="2871079" defTabSz="820308" latinLnBrk="1">
                <a:defRPr sz="1600"/>
              </a:lvl8pPr>
              <a:lvl9pPr marL="3281233" defTabSz="820308" latinLnBrk="1">
                <a:defRPr sz="1600"/>
              </a:lvl9pPr>
            </a:lstStyle>
            <a:p>
              <a:pPr marL="0" marR="0" lvl="0" indent="0" algn="ctr" defTabSz="82030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1300"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</a:rPr>
                <a:t>고속 백업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</a:rPr>
                <a:t/>
              </a:r>
              <a:b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</a:rPr>
              </a:br>
              <a:r>
                <a:rPr kumimoji="0" 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</a:rPr>
                <a:t>(</a:t>
              </a: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</a:rPr>
                <a:t>변경된 블록만 처리</a:t>
              </a:r>
              <a:r>
                <a:rPr kumimoji="0" 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</a:rPr>
                <a:t>)</a:t>
              </a:r>
            </a:p>
          </p:txBody>
        </p:sp>
      </p:grpSp>
      <p:sp>
        <p:nvSpPr>
          <p:cNvPr id="513" name="TextBox 512"/>
          <p:cNvSpPr txBox="1"/>
          <p:nvPr/>
        </p:nvSpPr>
        <p:spPr bwMode="ltGray">
          <a:xfrm>
            <a:off x="2486124" y="4466101"/>
            <a:ext cx="1003480" cy="86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“Accelerator </a:t>
            </a:r>
            <a:r>
              <a:rPr kumimoji="0" lang="en-US" altLang="ko-KR" sz="700" b="0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incremental</a:t>
            </a:r>
            <a:r>
              <a:rPr kumimoji="0" lang="en-US" sz="7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”</a:t>
            </a:r>
          </a:p>
        </p:txBody>
      </p:sp>
      <p:sp>
        <p:nvSpPr>
          <p:cNvPr id="514" name="Down Arrow 317"/>
          <p:cNvSpPr>
            <a:spLocks noChangeAspect="1"/>
          </p:cNvSpPr>
          <p:nvPr/>
        </p:nvSpPr>
        <p:spPr bwMode="auto">
          <a:xfrm>
            <a:off x="902789" y="3219343"/>
            <a:ext cx="85734" cy="102793"/>
          </a:xfrm>
          <a:prstGeom prst="downArrow">
            <a:avLst/>
          </a:prstGeom>
          <a:solidFill>
            <a:srgbClr val="00B050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15" name="Down Arrow 325"/>
          <p:cNvSpPr>
            <a:spLocks noChangeAspect="1"/>
          </p:cNvSpPr>
          <p:nvPr/>
        </p:nvSpPr>
        <p:spPr bwMode="auto">
          <a:xfrm>
            <a:off x="902789" y="3488371"/>
            <a:ext cx="85734" cy="102793"/>
          </a:xfrm>
          <a:prstGeom prst="downArrow">
            <a:avLst/>
          </a:prstGeom>
          <a:solidFill>
            <a:srgbClr val="00B050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16" name="Down Arrow 326"/>
          <p:cNvSpPr>
            <a:spLocks noChangeAspect="1"/>
          </p:cNvSpPr>
          <p:nvPr/>
        </p:nvSpPr>
        <p:spPr bwMode="auto">
          <a:xfrm>
            <a:off x="902789" y="3758735"/>
            <a:ext cx="85734" cy="102793"/>
          </a:xfrm>
          <a:prstGeom prst="downArrow">
            <a:avLst/>
          </a:prstGeom>
          <a:solidFill>
            <a:srgbClr val="00B050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17" name="Oval 327"/>
          <p:cNvSpPr>
            <a:spLocks noChangeAspect="1"/>
          </p:cNvSpPr>
          <p:nvPr/>
        </p:nvSpPr>
        <p:spPr bwMode="auto">
          <a:xfrm>
            <a:off x="1613182" y="4326102"/>
            <a:ext cx="139199" cy="128491"/>
          </a:xfrm>
          <a:prstGeom prst="ellipse">
            <a:avLst/>
          </a:prstGeom>
          <a:noFill/>
          <a:ln w="9525" cap="flat" cmpd="sng" algn="ctr">
            <a:solidFill>
              <a:srgbClr val="4FFF4F"/>
            </a:solidFill>
            <a:prstDash val="sysDot"/>
            <a:miter lim="800000"/>
            <a:headEnd type="none" w="med" len="med"/>
            <a:tailEnd type="none" w="med" len="med"/>
          </a:ln>
          <a:effectLst>
            <a:glow rad="25400">
              <a:srgbClr val="4FFF4F">
                <a:alpha val="40000"/>
              </a:srgb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18" name="Oval 328"/>
          <p:cNvSpPr>
            <a:spLocks noChangeAspect="1"/>
          </p:cNvSpPr>
          <p:nvPr/>
        </p:nvSpPr>
        <p:spPr bwMode="auto">
          <a:xfrm>
            <a:off x="1700180" y="4245669"/>
            <a:ext cx="139199" cy="128491"/>
          </a:xfrm>
          <a:prstGeom prst="ellipse">
            <a:avLst/>
          </a:prstGeom>
          <a:noFill/>
          <a:ln w="9525" cap="flat" cmpd="sng" algn="ctr">
            <a:solidFill>
              <a:srgbClr val="4FFF4F"/>
            </a:solidFill>
            <a:prstDash val="sysDot"/>
            <a:miter lim="800000"/>
            <a:headEnd type="none" w="med" len="med"/>
            <a:tailEnd type="none" w="med" len="med"/>
          </a:ln>
          <a:effectLst>
            <a:glow rad="25400">
              <a:srgbClr val="4FFF4F">
                <a:alpha val="40000"/>
              </a:srgb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19" name="Oval 329"/>
          <p:cNvSpPr>
            <a:spLocks noChangeAspect="1"/>
          </p:cNvSpPr>
          <p:nvPr/>
        </p:nvSpPr>
        <p:spPr bwMode="auto">
          <a:xfrm>
            <a:off x="1840440" y="4388554"/>
            <a:ext cx="139199" cy="128491"/>
          </a:xfrm>
          <a:prstGeom prst="ellipse">
            <a:avLst/>
          </a:prstGeom>
          <a:noFill/>
          <a:ln w="9525" cap="flat" cmpd="sng" algn="ctr">
            <a:solidFill>
              <a:srgbClr val="4FFF4F"/>
            </a:solidFill>
            <a:prstDash val="sysDot"/>
            <a:miter lim="800000"/>
            <a:headEnd type="none" w="med" len="med"/>
            <a:tailEnd type="none" w="med" len="med"/>
          </a:ln>
          <a:effectLst>
            <a:glow rad="25400">
              <a:srgbClr val="4FFF4F">
                <a:alpha val="40000"/>
              </a:srgb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5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024" y="5039238"/>
            <a:ext cx="307819" cy="307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587" y="5013176"/>
            <a:ext cx="439737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44" y="4256252"/>
            <a:ext cx="139700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4" name="AutoShape 119" descr="엠보싱 상자(Purple)"/>
          <p:cNvSpPr>
            <a:spLocks noChangeArrowheads="1"/>
          </p:cNvSpPr>
          <p:nvPr/>
        </p:nvSpPr>
        <p:spPr bwMode="gray">
          <a:xfrm>
            <a:off x="1545004" y="3165877"/>
            <a:ext cx="690410" cy="119107"/>
          </a:xfrm>
          <a:prstGeom prst="roundRect">
            <a:avLst>
              <a:gd name="adj" fmla="val 28880"/>
            </a:avLst>
          </a:prstGeom>
          <a:solidFill>
            <a:sysClr val="window" lastClr="FFFFFF">
              <a:lumMod val="50000"/>
            </a:sysClr>
          </a:solidFill>
          <a:ln w="6350" algn="ctr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0"/>
          </a:sp3d>
        </p:spPr>
        <p:txBody>
          <a:bodyPr wrap="none" lIns="0" tIns="0" rIns="0" bIns="0" anchor="ctr"/>
          <a:lstStyle/>
          <a:p>
            <a:pPr marL="0" marR="0" lvl="0" indent="0" algn="ctr" defTabSz="10191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클라이언트</a:t>
            </a:r>
          </a:p>
        </p:txBody>
      </p:sp>
      <p:pic>
        <p:nvPicPr>
          <p:cNvPr id="525" name="Picture 27" descr="icon_a01"/>
          <p:cNvPicPr>
            <a:picLocks noChangeAspect="1" noChangeArrowheads="1"/>
          </p:cNvPicPr>
          <p:nvPr/>
        </p:nvPicPr>
        <p:blipFill rotWithShape="1">
          <a:blip r:embed="rId8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428"/>
          <a:stretch/>
        </p:blipFill>
        <p:spPr bwMode="auto">
          <a:xfrm>
            <a:off x="731660" y="3121448"/>
            <a:ext cx="189643" cy="24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6" name="Picture 27" descr="icon_a01"/>
          <p:cNvPicPr>
            <a:picLocks noChangeAspect="1" noChangeArrowheads="1"/>
          </p:cNvPicPr>
          <p:nvPr/>
        </p:nvPicPr>
        <p:blipFill rotWithShape="1">
          <a:blip r:embed="rId9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4725" y="3431903"/>
            <a:ext cx="195827" cy="217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7" name="Picture 27" descr="icon_a01"/>
          <p:cNvPicPr>
            <a:picLocks noChangeAspect="1" noChangeArrowheads="1"/>
          </p:cNvPicPr>
          <p:nvPr/>
        </p:nvPicPr>
        <p:blipFill rotWithShape="1">
          <a:blip r:embed="rId10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5007" y="3713843"/>
            <a:ext cx="205130" cy="183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8" name="AutoShape 76"/>
          <p:cNvSpPr>
            <a:spLocks noChangeArrowheads="1"/>
          </p:cNvSpPr>
          <p:nvPr/>
        </p:nvSpPr>
        <p:spPr bwMode="auto">
          <a:xfrm>
            <a:off x="1254745" y="4253721"/>
            <a:ext cx="205023" cy="189975"/>
          </a:xfrm>
          <a:prstGeom prst="rightArrow">
            <a:avLst>
              <a:gd name="adj1" fmla="val 63389"/>
              <a:gd name="adj2" fmla="val 41100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ysClr val="window" lastClr="FFFFFF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1100" b="0" i="0" u="none" strike="noStrike" kern="0" cap="none" spc="0" normalizeH="0" baseline="0" noProof="0" dirty="0" smtClean="0">
              <a:ln>
                <a:noFill/>
              </a:ln>
              <a:solidFill>
                <a:srgbClr val="414142"/>
              </a:solidFill>
              <a:effectLst/>
              <a:uLnTx/>
              <a:uFillTx/>
            </a:endParaRPr>
          </a:p>
        </p:txBody>
      </p:sp>
      <p:pic>
        <p:nvPicPr>
          <p:cNvPr id="529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928" y="3822615"/>
            <a:ext cx="337877" cy="3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0" name="AutoShape 76"/>
          <p:cNvSpPr>
            <a:spLocks noChangeArrowheads="1"/>
          </p:cNvSpPr>
          <p:nvPr/>
        </p:nvSpPr>
        <p:spPr bwMode="auto">
          <a:xfrm>
            <a:off x="4466214" y="4253721"/>
            <a:ext cx="205023" cy="189975"/>
          </a:xfrm>
          <a:prstGeom prst="rightArrow">
            <a:avLst>
              <a:gd name="adj1" fmla="val 63389"/>
              <a:gd name="adj2" fmla="val 41100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ysClr val="window" lastClr="FFFFFF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1100" b="0" i="0" u="none" strike="noStrike" kern="0" cap="none" spc="0" normalizeH="0" baseline="0" noProof="0" dirty="0" smtClean="0">
              <a:ln>
                <a:noFill/>
              </a:ln>
              <a:solidFill>
                <a:srgbClr val="414142"/>
              </a:solidFill>
              <a:effectLst/>
              <a:uLnTx/>
              <a:uFillTx/>
            </a:endParaRPr>
          </a:p>
        </p:txBody>
      </p:sp>
      <p:pic>
        <p:nvPicPr>
          <p:cNvPr id="531" name="Picture 12"/>
          <p:cNvPicPr>
            <a:picLocks noChangeAspect="1" noChangeArrowheads="1"/>
          </p:cNvPicPr>
          <p:nvPr/>
        </p:nvPicPr>
        <p:blipFill>
          <a:blip r:embed="rId12" cstate="print">
            <a:duotone>
              <a:srgbClr val="B1181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294" y="3140968"/>
            <a:ext cx="236878" cy="23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" name="Picture 12"/>
          <p:cNvPicPr>
            <a:picLocks noChangeAspect="1" noChangeArrowheads="1"/>
          </p:cNvPicPr>
          <p:nvPr/>
        </p:nvPicPr>
        <p:blipFill>
          <a:blip r:embed="rId12" cstate="print">
            <a:duotone>
              <a:srgbClr val="B1181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294" y="3413168"/>
            <a:ext cx="236878" cy="23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3" name="Picture 12"/>
          <p:cNvPicPr>
            <a:picLocks noChangeAspect="1" noChangeArrowheads="1"/>
          </p:cNvPicPr>
          <p:nvPr/>
        </p:nvPicPr>
        <p:blipFill>
          <a:blip r:embed="rId12" cstate="print">
            <a:duotone>
              <a:srgbClr val="B1181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294" y="3681606"/>
            <a:ext cx="236878" cy="23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4" name="AutoShape 119" descr="엠보싱 상자(Purple)"/>
          <p:cNvSpPr>
            <a:spLocks noChangeArrowheads="1"/>
          </p:cNvSpPr>
          <p:nvPr/>
        </p:nvSpPr>
        <p:spPr bwMode="gray">
          <a:xfrm>
            <a:off x="4671575" y="3165877"/>
            <a:ext cx="662986" cy="119107"/>
          </a:xfrm>
          <a:prstGeom prst="roundRect">
            <a:avLst>
              <a:gd name="adj" fmla="val 28880"/>
            </a:avLst>
          </a:prstGeom>
          <a:solidFill>
            <a:sysClr val="window" lastClr="FFFFFF">
              <a:lumMod val="50000"/>
            </a:sysClr>
          </a:solidFill>
          <a:ln w="6350" algn="ctr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0"/>
          </a:sp3d>
        </p:spPr>
        <p:txBody>
          <a:bodyPr wrap="none" lIns="0" tIns="0" rIns="0" bIns="0" anchor="ctr"/>
          <a:lstStyle/>
          <a:p>
            <a:pPr marL="0" marR="0" lvl="0" indent="0" algn="ctr" defTabSz="10191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NetBackup</a:t>
            </a:r>
            <a:endParaRPr kumimoji="0" lang="ko-KR" altLang="en-US" sz="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535" name="그룹 534"/>
          <p:cNvGrpSpPr/>
          <p:nvPr/>
        </p:nvGrpSpPr>
        <p:grpSpPr>
          <a:xfrm>
            <a:off x="807572" y="4570741"/>
            <a:ext cx="1172066" cy="370427"/>
            <a:chOff x="807572" y="3921242"/>
            <a:chExt cx="1172066" cy="370427"/>
          </a:xfrm>
        </p:grpSpPr>
        <p:sp>
          <p:nvSpPr>
            <p:cNvPr id="548" name="Rectangle 271"/>
            <p:cNvSpPr>
              <a:spLocks noChangeArrowheads="1"/>
            </p:cNvSpPr>
            <p:nvPr/>
          </p:nvSpPr>
          <p:spPr bwMode="gray">
            <a:xfrm>
              <a:off x="870891" y="3997100"/>
              <a:ext cx="1108747" cy="294569"/>
            </a:xfrm>
            <a:prstGeom prst="round2DiagRect">
              <a:avLst/>
            </a:prstGeom>
            <a:solidFill>
              <a:sysClr val="window" lastClr="FFFFFF"/>
            </a:solidFill>
            <a:ln w="28575" algn="ctr">
              <a:solidFill>
                <a:srgbClr val="1D1160">
                  <a:alpha val="83000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</a:rPr>
                <a:t>Track log</a:t>
              </a:r>
              <a:r>
                <a:rPr kumimoji="0" lang="ko-KR" altLang="en-US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</a:rPr>
                <a:t>를 통한 </a:t>
              </a:r>
              <a:endParaRPr kumimoji="0" lang="en-US" altLang="ko-KR" sz="7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</a:rPr>
                <a:t>변경 블록 식별</a:t>
              </a:r>
            </a:p>
          </p:txBody>
        </p:sp>
        <p:grpSp>
          <p:nvGrpSpPr>
            <p:cNvPr id="549" name="그룹 548"/>
            <p:cNvGrpSpPr/>
            <p:nvPr/>
          </p:nvGrpSpPr>
          <p:grpSpPr>
            <a:xfrm>
              <a:off x="807572" y="3921242"/>
              <a:ext cx="188687" cy="186268"/>
              <a:chOff x="4173538" y="3392488"/>
              <a:chExt cx="247650" cy="244475"/>
            </a:xfrm>
          </p:grpSpPr>
          <p:pic>
            <p:nvPicPr>
              <p:cNvPr id="550" name="Picture 363" descr="도형1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3538" y="3392488"/>
                <a:ext cx="247650" cy="244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51" name="Rectangle 364"/>
              <p:cNvSpPr>
                <a:spLocks noChangeArrowheads="1"/>
              </p:cNvSpPr>
              <p:nvPr/>
            </p:nvSpPr>
            <p:spPr bwMode="auto">
              <a:xfrm>
                <a:off x="4257549" y="3418618"/>
                <a:ext cx="84158" cy="181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5567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1</a:t>
                </a:r>
              </a:p>
            </p:txBody>
          </p:sp>
        </p:grpSp>
      </p:grpSp>
      <p:grpSp>
        <p:nvGrpSpPr>
          <p:cNvPr id="536" name="그룹 535"/>
          <p:cNvGrpSpPr/>
          <p:nvPr/>
        </p:nvGrpSpPr>
        <p:grpSpPr>
          <a:xfrm>
            <a:off x="2321425" y="4570741"/>
            <a:ext cx="1172066" cy="370427"/>
            <a:chOff x="807572" y="3921242"/>
            <a:chExt cx="1172066" cy="370427"/>
          </a:xfrm>
        </p:grpSpPr>
        <p:sp>
          <p:nvSpPr>
            <p:cNvPr id="544" name="Rectangle 271"/>
            <p:cNvSpPr>
              <a:spLocks noChangeArrowheads="1"/>
            </p:cNvSpPr>
            <p:nvPr/>
          </p:nvSpPr>
          <p:spPr bwMode="gray">
            <a:xfrm>
              <a:off x="870891" y="3997100"/>
              <a:ext cx="1108747" cy="294569"/>
            </a:xfrm>
            <a:prstGeom prst="round2DiagRect">
              <a:avLst/>
            </a:prstGeom>
            <a:solidFill>
              <a:sysClr val="window" lastClr="FFFFFF"/>
            </a:solidFill>
            <a:ln w="28575" algn="ctr">
              <a:solidFill>
                <a:srgbClr val="1D1160">
                  <a:alpha val="83000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</a:rPr>
                <a:t>변경된 블록은</a:t>
              </a:r>
              <a:endParaRPr kumimoji="0" lang="en-US" altLang="ko-KR" sz="7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</a:rPr>
                <a:t>인라인으로</a:t>
              </a:r>
              <a:r>
                <a:rPr kumimoji="0" lang="ko-KR" altLang="en-US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</a:rPr>
                <a:t> 처리</a:t>
              </a:r>
            </a:p>
          </p:txBody>
        </p:sp>
        <p:grpSp>
          <p:nvGrpSpPr>
            <p:cNvPr id="545" name="그룹 544"/>
            <p:cNvGrpSpPr/>
            <p:nvPr/>
          </p:nvGrpSpPr>
          <p:grpSpPr>
            <a:xfrm>
              <a:off x="807572" y="3921242"/>
              <a:ext cx="188687" cy="186268"/>
              <a:chOff x="4173538" y="3392488"/>
              <a:chExt cx="247650" cy="244475"/>
            </a:xfrm>
          </p:grpSpPr>
          <p:pic>
            <p:nvPicPr>
              <p:cNvPr id="546" name="Picture 363" descr="도형1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3538" y="3392488"/>
                <a:ext cx="247650" cy="244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7" name="Rectangle 364"/>
              <p:cNvSpPr>
                <a:spLocks noChangeArrowheads="1"/>
              </p:cNvSpPr>
              <p:nvPr/>
            </p:nvSpPr>
            <p:spPr bwMode="auto">
              <a:xfrm>
                <a:off x="4257549" y="3418618"/>
                <a:ext cx="84158" cy="181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5567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2</a:t>
                </a:r>
              </a:p>
            </p:txBody>
          </p:sp>
        </p:grpSp>
      </p:grpSp>
      <p:grpSp>
        <p:nvGrpSpPr>
          <p:cNvPr id="537" name="그룹 536"/>
          <p:cNvGrpSpPr/>
          <p:nvPr/>
        </p:nvGrpSpPr>
        <p:grpSpPr>
          <a:xfrm>
            <a:off x="3854639" y="4570741"/>
            <a:ext cx="1172066" cy="370427"/>
            <a:chOff x="807572" y="3921242"/>
            <a:chExt cx="1172066" cy="370427"/>
          </a:xfrm>
        </p:grpSpPr>
        <p:sp>
          <p:nvSpPr>
            <p:cNvPr id="540" name="Rectangle 271"/>
            <p:cNvSpPr>
              <a:spLocks noChangeArrowheads="1"/>
            </p:cNvSpPr>
            <p:nvPr/>
          </p:nvSpPr>
          <p:spPr bwMode="gray">
            <a:xfrm>
              <a:off x="870891" y="3997100"/>
              <a:ext cx="1108747" cy="294569"/>
            </a:xfrm>
            <a:prstGeom prst="round2DiagRect">
              <a:avLst/>
            </a:prstGeom>
            <a:solidFill>
              <a:sysClr val="window" lastClr="FFFFFF"/>
            </a:solidFill>
            <a:ln w="28575" algn="ctr">
              <a:solidFill>
                <a:srgbClr val="1D1160">
                  <a:alpha val="83000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</a:rPr>
                <a:t>Synthetic full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</a:rPr>
                <a:t>백업생성</a:t>
              </a:r>
            </a:p>
          </p:txBody>
        </p:sp>
        <p:grpSp>
          <p:nvGrpSpPr>
            <p:cNvPr id="541" name="그룹 540"/>
            <p:cNvGrpSpPr/>
            <p:nvPr/>
          </p:nvGrpSpPr>
          <p:grpSpPr>
            <a:xfrm>
              <a:off x="807572" y="3921242"/>
              <a:ext cx="188687" cy="186268"/>
              <a:chOff x="4173538" y="3392488"/>
              <a:chExt cx="247650" cy="244475"/>
            </a:xfrm>
          </p:grpSpPr>
          <p:pic>
            <p:nvPicPr>
              <p:cNvPr id="542" name="Picture 363" descr="도형1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3538" y="3392488"/>
                <a:ext cx="247650" cy="244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3" name="Rectangle 364"/>
              <p:cNvSpPr>
                <a:spLocks noChangeArrowheads="1"/>
              </p:cNvSpPr>
              <p:nvPr/>
            </p:nvSpPr>
            <p:spPr bwMode="auto">
              <a:xfrm>
                <a:off x="4257549" y="3418618"/>
                <a:ext cx="84158" cy="181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5567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3</a:t>
                </a:r>
              </a:p>
            </p:txBody>
          </p:sp>
        </p:grpSp>
      </p:grpSp>
      <p:pic>
        <p:nvPicPr>
          <p:cNvPr id="538" name="Picture 7"/>
          <p:cNvPicPr>
            <a:picLocks noChangeAspect="1" noChangeArrowheads="1"/>
          </p:cNvPicPr>
          <p:nvPr/>
        </p:nvPicPr>
        <p:blipFill>
          <a:blip r:embed="rId7">
            <a:duotone>
              <a:srgbClr val="B1181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367" y="3680845"/>
            <a:ext cx="139700" cy="13970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14142"/>
            </a:solidFill>
            <a:miter lim="800000"/>
            <a:headEnd/>
            <a:tailEnd/>
          </a:ln>
          <a:effectLst/>
        </p:spPr>
      </p:pic>
      <p:sp>
        <p:nvSpPr>
          <p:cNvPr id="250" name="TextBox 249"/>
          <p:cNvSpPr txBox="1"/>
          <p:nvPr/>
        </p:nvSpPr>
        <p:spPr bwMode="ltGray">
          <a:xfrm>
            <a:off x="5120711" y="3603471"/>
            <a:ext cx="185949" cy="76944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algn="ctr" defTabSz="820308">
              <a:buClr>
                <a:srgbClr val="4D4D4D"/>
              </a:buClr>
              <a:buSzPts val="1300"/>
              <a:defRPr sz="5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algn="ctr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lang="en-US" kern="0" dirty="0" smtClean="0">
                <a:solidFill>
                  <a:schemeClr val="tx2"/>
                </a:solidFill>
                <a:latin typeface="+mn-lt"/>
                <a:ea typeface="+mn-ea"/>
              </a:rPr>
              <a:t>MSDP</a:t>
            </a:r>
            <a:endParaRPr kumimoji="0" lang="en-US" sz="5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grpSp>
        <p:nvGrpSpPr>
          <p:cNvPr id="671" name="그룹 670"/>
          <p:cNvGrpSpPr/>
          <p:nvPr/>
        </p:nvGrpSpPr>
        <p:grpSpPr>
          <a:xfrm>
            <a:off x="495982" y="5702737"/>
            <a:ext cx="8921068" cy="606583"/>
            <a:chOff x="495982" y="5229200"/>
            <a:chExt cx="8921068" cy="606583"/>
          </a:xfrm>
        </p:grpSpPr>
        <p:sp>
          <p:nvSpPr>
            <p:cNvPr id="672" name="AutoShape 6"/>
            <p:cNvSpPr>
              <a:spLocks noChangeArrowheads="1"/>
            </p:cNvSpPr>
            <p:nvPr/>
          </p:nvSpPr>
          <p:spPr bwMode="gray">
            <a:xfrm>
              <a:off x="495982" y="5229200"/>
              <a:ext cx="8921068" cy="606583"/>
            </a:xfrm>
            <a:prstGeom prst="round2DiagRect">
              <a:avLst/>
            </a:prstGeom>
            <a:solidFill>
              <a:sysClr val="window" lastClr="FFFFFF">
                <a:lumMod val="95000"/>
              </a:sysClr>
            </a:solidFill>
            <a:ln>
              <a:solidFill>
                <a:srgbClr val="0070C0"/>
              </a:solidFill>
            </a:ln>
            <a:extLst/>
          </p:spPr>
          <p:txBody>
            <a:bodyPr wrap="none" lIns="0" tIns="0" rIns="0" bIns="0" anchor="ctr"/>
            <a:lstStyle/>
            <a:p>
              <a:pPr marL="0" marR="0" lvl="0" indent="0" algn="just" defTabSz="1131888" eaLnBrk="0" fontAlgn="ctr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2200" b="0" i="0" u="none" strike="noStrike" kern="0" cap="none" spc="0" normalizeH="0" baseline="-25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3" name="Rectangle 17"/>
            <p:cNvSpPr>
              <a:spLocks noChangeArrowheads="1"/>
            </p:cNvSpPr>
            <p:nvPr/>
          </p:nvSpPr>
          <p:spPr bwMode="gray">
            <a:xfrm>
              <a:off x="2017141" y="5301208"/>
              <a:ext cx="7301222" cy="48474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5250" marR="0" lvl="0" indent="-95250" defTabSz="99536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ko-KR" altLang="en-US" sz="105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증분</a:t>
              </a:r>
              <a:r>
                <a:rPr kumimoji="0" lang="ko-KR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백업에 소요되는 시간만으로 전체</a:t>
              </a:r>
              <a:r>
                <a:rPr kumimoji="0" lang="en-US" altLang="ko-KR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(Full) </a:t>
              </a:r>
              <a:r>
                <a:rPr kumimoji="0" lang="ko-KR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백업 완료</a:t>
              </a:r>
            </a:p>
            <a:p>
              <a:pPr marL="95250" marR="0" lvl="0" indent="-95250" defTabSz="99536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ko-KR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클라이언트 시스템의 </a:t>
              </a:r>
              <a:r>
                <a:rPr kumimoji="0" lang="en-US" altLang="ko-KR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Accelerator Track Log</a:t>
              </a:r>
              <a:r>
                <a:rPr kumimoji="0" lang="ko-KR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를 통해 </a:t>
              </a:r>
              <a:r>
                <a:rPr kumimoji="0" lang="ko-KR" altLang="en-US" sz="1050" b="0" i="0" u="sng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파일시스템의 변경 블록</a:t>
              </a:r>
              <a:r>
                <a:rPr kumimoji="0" lang="ko-KR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에 대해서만 중복제거 백업을 수행하고</a:t>
              </a:r>
              <a:r>
                <a:rPr kumimoji="0" lang="en-US" altLang="ko-KR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, Optimized Synthetic</a:t>
              </a:r>
              <a:r>
                <a:rPr kumimoji="0" lang="ko-KR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을 통한 논리적 전체</a:t>
              </a:r>
              <a:r>
                <a:rPr kumimoji="0" lang="en-US" altLang="ko-KR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(Full) </a:t>
              </a:r>
              <a:r>
                <a:rPr kumimoji="0" lang="ko-KR" alt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백업 이미지 자동 생성</a:t>
              </a:r>
            </a:p>
          </p:txBody>
        </p:sp>
        <p:grpSp>
          <p:nvGrpSpPr>
            <p:cNvPr id="674" name="그룹 673"/>
            <p:cNvGrpSpPr/>
            <p:nvPr/>
          </p:nvGrpSpPr>
          <p:grpSpPr>
            <a:xfrm>
              <a:off x="556308" y="5286156"/>
              <a:ext cx="1347781" cy="518501"/>
              <a:chOff x="536153" y="8584584"/>
              <a:chExt cx="1257551" cy="339811"/>
            </a:xfrm>
          </p:grpSpPr>
          <p:sp>
            <p:nvSpPr>
              <p:cNvPr id="675" name="AutoShape 8"/>
              <p:cNvSpPr>
                <a:spLocks noChangeArrowheads="1"/>
              </p:cNvSpPr>
              <p:nvPr/>
            </p:nvSpPr>
            <p:spPr bwMode="gray">
              <a:xfrm>
                <a:off x="536153" y="8584584"/>
                <a:ext cx="1249363" cy="339811"/>
              </a:xfrm>
              <a:prstGeom prst="round2DiagRect">
                <a:avLst/>
              </a:prstGeom>
              <a:solidFill>
                <a:srgbClr val="0070C0"/>
              </a:solidFill>
              <a:ln w="19050" algn="ctr">
                <a:solidFill>
                  <a:sysClr val="window" lastClr="FFFFFF">
                    <a:lumMod val="75000"/>
                  </a:sysClr>
                </a:solidFill>
                <a:round/>
                <a:headEnd/>
                <a:tailEnd/>
              </a:ln>
            </p:spPr>
            <p:txBody>
              <a:bodyPr lIns="180000" tIns="0" rIns="0" bIns="0" anchor="ctr"/>
              <a:lstStyle>
                <a:lvl1pPr algn="l" defTabSz="1111250">
                  <a:defRPr kumimoji="1" sz="2400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algn="l" defTabSz="1111250">
                  <a:defRPr kumimoji="1" sz="2400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algn="l" defTabSz="1111250">
                  <a:defRPr kumimoji="1" sz="2400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algn="l" defTabSz="1111250">
                  <a:defRPr kumimoji="1" sz="2400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algn="l" defTabSz="1111250">
                  <a:defRPr kumimoji="1" sz="2400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defTabSz="111125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defTabSz="111125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defTabSz="111125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defTabSz="111125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marL="0" marR="0" lvl="0" indent="0" algn="l" defTabSz="111125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589E3"/>
                  </a:solidFill>
                  <a:effectLst/>
                  <a:uLnTx/>
                  <a:uFillTx/>
                  <a:latin typeface="+mn-lt"/>
                  <a:ea typeface="+mn-ea"/>
                </a:endParaRPr>
              </a:p>
            </p:txBody>
          </p:sp>
          <p:sp>
            <p:nvSpPr>
              <p:cNvPr id="676" name="AutoShape 10"/>
              <p:cNvSpPr>
                <a:spLocks noChangeArrowheads="1"/>
              </p:cNvSpPr>
              <p:nvPr/>
            </p:nvSpPr>
            <p:spPr bwMode="gray">
              <a:xfrm>
                <a:off x="669503" y="8641634"/>
                <a:ext cx="1024189" cy="221879"/>
              </a:xfrm>
              <a:prstGeom prst="roundRect">
                <a:avLst>
                  <a:gd name="adj" fmla="val 0"/>
                </a:avLst>
              </a:prstGeom>
              <a:noFill/>
              <a:ln w="9525" algn="ctr">
                <a:noFill/>
                <a:prstDash val="dash"/>
                <a:miter lim="800000"/>
                <a:headEnd/>
                <a:tailEnd/>
              </a:ln>
              <a:effectLst/>
              <a:extLst/>
            </p:spPr>
            <p:txBody>
              <a:bodyPr wrap="square" lIns="0" tIns="0" rIns="0" bIns="0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D4D4D"/>
                  </a:buClr>
                  <a:buSzPts val="1300"/>
                  <a:buFontTx/>
                  <a:buNone/>
                  <a:tabLst/>
                  <a:defRPr/>
                </a:pPr>
                <a:r>
                  <a:rPr kumimoji="0" lang="en-US" altLang="ko-KR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sym typeface="Monotype Sorts"/>
                  </a:rPr>
                  <a:t>NetBackup Accelerator </a:t>
                </a:r>
                <a:r>
                  <a:rPr kumimoji="0" lang="ko-KR" altLang="en-US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sym typeface="Monotype Sorts"/>
                  </a:rPr>
                  <a:t>특징</a:t>
                </a:r>
              </a:p>
            </p:txBody>
          </p:sp>
          <p:sp>
            <p:nvSpPr>
              <p:cNvPr id="677" name="자유형 676"/>
              <p:cNvSpPr/>
              <p:nvPr/>
            </p:nvSpPr>
            <p:spPr bwMode="auto">
              <a:xfrm flipH="1">
                <a:off x="1693692" y="8585846"/>
                <a:ext cx="100012" cy="108140"/>
              </a:xfrm>
              <a:custGeom>
                <a:avLst/>
                <a:gdLst>
                  <a:gd name="connsiteX0" fmla="*/ 0 w 100012"/>
                  <a:gd name="connsiteY0" fmla="*/ 0 h 85725"/>
                  <a:gd name="connsiteX1" fmla="*/ 100012 w 100012"/>
                  <a:gd name="connsiteY1" fmla="*/ 85725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012" h="85725">
                    <a:moveTo>
                      <a:pt x="0" y="0"/>
                    </a:moveTo>
                    <a:lnTo>
                      <a:pt x="100012" y="85725"/>
                    </a:lnTo>
                  </a:path>
                </a:pathLst>
              </a:custGeom>
              <a:noFill/>
              <a:ln w="12700">
                <a:solidFill>
                  <a:sysClr val="window" lastClr="FFFFFF">
                    <a:lumMod val="75000"/>
                  </a:sysClr>
                </a:solidFill>
                <a:round/>
                <a:headEnd/>
                <a:tailEnd type="oval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180000" tIns="0" rIns="0" bIns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225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226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227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221" name="그룹 220"/>
          <p:cNvGrpSpPr/>
          <p:nvPr/>
        </p:nvGrpSpPr>
        <p:grpSpPr>
          <a:xfrm>
            <a:off x="4759584" y="3363684"/>
            <a:ext cx="351057" cy="567374"/>
            <a:chOff x="4262448" y="3199066"/>
            <a:chExt cx="661157" cy="1068553"/>
          </a:xfrm>
        </p:grpSpPr>
        <p:grpSp>
          <p:nvGrpSpPr>
            <p:cNvPr id="222" name="그룹 221"/>
            <p:cNvGrpSpPr/>
            <p:nvPr/>
          </p:nvGrpSpPr>
          <p:grpSpPr>
            <a:xfrm>
              <a:off x="4262448" y="3199066"/>
              <a:ext cx="539336" cy="972571"/>
              <a:chOff x="1975588" y="2550782"/>
              <a:chExt cx="318599" cy="574522"/>
            </a:xfrm>
          </p:grpSpPr>
          <p:pic>
            <p:nvPicPr>
              <p:cNvPr id="240" name="Picture 3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5588" y="2550782"/>
                <a:ext cx="318599" cy="5745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41" name="Group 23"/>
              <p:cNvGrpSpPr/>
              <p:nvPr/>
            </p:nvGrpSpPr>
            <p:grpSpPr>
              <a:xfrm rot="16200000">
                <a:off x="1923485" y="2731388"/>
                <a:ext cx="306427" cy="60641"/>
                <a:chOff x="7692139" y="6415777"/>
                <a:chExt cx="1019173" cy="201695"/>
              </a:xfrm>
            </p:grpSpPr>
            <p:sp>
              <p:nvSpPr>
                <p:cNvPr id="242" name="Freeform 5"/>
                <p:cNvSpPr>
                  <a:spLocks/>
                </p:cNvSpPr>
                <p:nvPr/>
              </p:nvSpPr>
              <p:spPr bwMode="auto">
                <a:xfrm>
                  <a:off x="8027048" y="6429152"/>
                  <a:ext cx="157022" cy="188320"/>
                </a:xfrm>
                <a:custGeom>
                  <a:avLst/>
                  <a:gdLst>
                    <a:gd name="T0" fmla="*/ 43 w 248"/>
                    <a:gd name="T1" fmla="*/ 65 h 295"/>
                    <a:gd name="T2" fmla="*/ 64 w 248"/>
                    <a:gd name="T3" fmla="*/ 44 h 295"/>
                    <a:gd name="T4" fmla="*/ 158 w 248"/>
                    <a:gd name="T5" fmla="*/ 44 h 295"/>
                    <a:gd name="T6" fmla="*/ 192 w 248"/>
                    <a:gd name="T7" fmla="*/ 67 h 295"/>
                    <a:gd name="T8" fmla="*/ 171 w 248"/>
                    <a:gd name="T9" fmla="*/ 113 h 295"/>
                    <a:gd name="T10" fmla="*/ 98 w 248"/>
                    <a:gd name="T11" fmla="*/ 140 h 295"/>
                    <a:gd name="T12" fmla="*/ 67 w 248"/>
                    <a:gd name="T13" fmla="*/ 204 h 295"/>
                    <a:gd name="T14" fmla="*/ 94 w 248"/>
                    <a:gd name="T15" fmla="*/ 234 h 295"/>
                    <a:gd name="T16" fmla="*/ 230 w 248"/>
                    <a:gd name="T17" fmla="*/ 295 h 295"/>
                    <a:gd name="T18" fmla="*/ 230 w 248"/>
                    <a:gd name="T19" fmla="*/ 248 h 295"/>
                    <a:gd name="T20" fmla="*/ 111 w 248"/>
                    <a:gd name="T21" fmla="*/ 195 h 295"/>
                    <a:gd name="T22" fmla="*/ 107 w 248"/>
                    <a:gd name="T23" fmla="*/ 190 h 295"/>
                    <a:gd name="T24" fmla="*/ 112 w 248"/>
                    <a:gd name="T25" fmla="*/ 179 h 295"/>
                    <a:gd name="T26" fmla="*/ 186 w 248"/>
                    <a:gd name="T27" fmla="*/ 154 h 295"/>
                    <a:gd name="T28" fmla="*/ 232 w 248"/>
                    <a:gd name="T29" fmla="*/ 51 h 295"/>
                    <a:gd name="T30" fmla="*/ 158 w 248"/>
                    <a:gd name="T31" fmla="*/ 0 h 295"/>
                    <a:gd name="T32" fmla="*/ 64 w 248"/>
                    <a:gd name="T33" fmla="*/ 0 h 295"/>
                    <a:gd name="T34" fmla="*/ 0 w 248"/>
                    <a:gd name="T35" fmla="*/ 65 h 295"/>
                    <a:gd name="T36" fmla="*/ 0 w 248"/>
                    <a:gd name="T37" fmla="*/ 288 h 295"/>
                    <a:gd name="T38" fmla="*/ 43 w 248"/>
                    <a:gd name="T39" fmla="*/ 288 h 295"/>
                    <a:gd name="T40" fmla="*/ 43 w 248"/>
                    <a:gd name="T41" fmla="*/ 6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95">
                      <a:moveTo>
                        <a:pt x="43" y="65"/>
                      </a:moveTo>
                      <a:cubicBezTo>
                        <a:pt x="43" y="53"/>
                        <a:pt x="52" y="44"/>
                        <a:pt x="64" y="44"/>
                      </a:cubicBezTo>
                      <a:cubicBezTo>
                        <a:pt x="158" y="44"/>
                        <a:pt x="158" y="44"/>
                        <a:pt x="158" y="44"/>
                      </a:cubicBezTo>
                      <a:cubicBezTo>
                        <a:pt x="172" y="44"/>
                        <a:pt x="186" y="52"/>
                        <a:pt x="192" y="67"/>
                      </a:cubicBezTo>
                      <a:cubicBezTo>
                        <a:pt x="199" y="85"/>
                        <a:pt x="189" y="106"/>
                        <a:pt x="171" y="113"/>
                      </a:cubicBezTo>
                      <a:cubicBezTo>
                        <a:pt x="98" y="140"/>
                        <a:pt x="98" y="140"/>
                        <a:pt x="98" y="140"/>
                      </a:cubicBezTo>
                      <a:cubicBezTo>
                        <a:pt x="72" y="149"/>
                        <a:pt x="58" y="178"/>
                        <a:pt x="67" y="204"/>
                      </a:cubicBezTo>
                      <a:cubicBezTo>
                        <a:pt x="72" y="218"/>
                        <a:pt x="82" y="228"/>
                        <a:pt x="94" y="234"/>
                      </a:cubicBezTo>
                      <a:cubicBezTo>
                        <a:pt x="230" y="295"/>
                        <a:pt x="230" y="295"/>
                        <a:pt x="230" y="295"/>
                      </a:cubicBezTo>
                      <a:cubicBezTo>
                        <a:pt x="230" y="248"/>
                        <a:pt x="230" y="248"/>
                        <a:pt x="230" y="248"/>
                      </a:cubicBezTo>
                      <a:cubicBezTo>
                        <a:pt x="111" y="195"/>
                        <a:pt x="111" y="195"/>
                        <a:pt x="111" y="195"/>
                      </a:cubicBezTo>
                      <a:cubicBezTo>
                        <a:pt x="109" y="195"/>
                        <a:pt x="107" y="193"/>
                        <a:pt x="107" y="190"/>
                      </a:cubicBezTo>
                      <a:cubicBezTo>
                        <a:pt x="105" y="186"/>
                        <a:pt x="107" y="181"/>
                        <a:pt x="112" y="179"/>
                      </a:cubicBezTo>
                      <a:cubicBezTo>
                        <a:pt x="186" y="154"/>
                        <a:pt x="186" y="154"/>
                        <a:pt x="186" y="154"/>
                      </a:cubicBezTo>
                      <a:cubicBezTo>
                        <a:pt x="227" y="138"/>
                        <a:pt x="248" y="92"/>
                        <a:pt x="232" y="51"/>
                      </a:cubicBezTo>
                      <a:cubicBezTo>
                        <a:pt x="220" y="20"/>
                        <a:pt x="190" y="0"/>
                        <a:pt x="15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29" y="0"/>
                        <a:pt x="0" y="29"/>
                        <a:pt x="0" y="6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43" y="288"/>
                        <a:pt x="43" y="288"/>
                        <a:pt x="43" y="288"/>
                      </a:cubicBezTo>
                      <a:lnTo>
                        <a:pt x="43" y="65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43" name="Rectangle 6"/>
                <p:cNvSpPr>
                  <a:spLocks noChangeArrowheads="1"/>
                </p:cNvSpPr>
                <p:nvPr/>
              </p:nvSpPr>
              <p:spPr bwMode="auto">
                <a:xfrm>
                  <a:off x="8204935" y="6429152"/>
                  <a:ext cx="27018" cy="183773"/>
                </a:xfrm>
                <a:prstGeom prst="rect">
                  <a:avLst/>
                </a:pr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44" name="Freeform 7"/>
                <p:cNvSpPr>
                  <a:spLocks/>
                </p:cNvSpPr>
                <p:nvPr/>
              </p:nvSpPr>
              <p:spPr bwMode="auto">
                <a:xfrm>
                  <a:off x="7692139" y="6429152"/>
                  <a:ext cx="163977" cy="183773"/>
                </a:xfrm>
                <a:custGeom>
                  <a:avLst/>
                  <a:gdLst>
                    <a:gd name="T0" fmla="*/ 214 w 259"/>
                    <a:gd name="T1" fmla="*/ 0 h 288"/>
                    <a:gd name="T2" fmla="*/ 137 w 259"/>
                    <a:gd name="T3" fmla="*/ 240 h 288"/>
                    <a:gd name="T4" fmla="*/ 130 w 259"/>
                    <a:gd name="T5" fmla="*/ 245 h 288"/>
                    <a:gd name="T6" fmla="*/ 123 w 259"/>
                    <a:gd name="T7" fmla="*/ 240 h 288"/>
                    <a:gd name="T8" fmla="*/ 45 w 259"/>
                    <a:gd name="T9" fmla="*/ 0 h 288"/>
                    <a:gd name="T10" fmla="*/ 0 w 259"/>
                    <a:gd name="T11" fmla="*/ 0 h 288"/>
                    <a:gd name="T12" fmla="*/ 82 w 259"/>
                    <a:gd name="T13" fmla="*/ 254 h 288"/>
                    <a:gd name="T14" fmla="*/ 130 w 259"/>
                    <a:gd name="T15" fmla="*/ 288 h 288"/>
                    <a:gd name="T16" fmla="*/ 178 w 259"/>
                    <a:gd name="T17" fmla="*/ 254 h 288"/>
                    <a:gd name="T18" fmla="*/ 259 w 259"/>
                    <a:gd name="T19" fmla="*/ 0 h 288"/>
                    <a:gd name="T20" fmla="*/ 214 w 259"/>
                    <a:gd name="T21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214" y="0"/>
                      </a:moveTo>
                      <a:cubicBezTo>
                        <a:pt x="137" y="240"/>
                        <a:pt x="137" y="240"/>
                        <a:pt x="137" y="240"/>
                      </a:cubicBezTo>
                      <a:cubicBezTo>
                        <a:pt x="136" y="243"/>
                        <a:pt x="133" y="245"/>
                        <a:pt x="130" y="245"/>
                      </a:cubicBezTo>
                      <a:cubicBezTo>
                        <a:pt x="127" y="245"/>
                        <a:pt x="124" y="243"/>
                        <a:pt x="123" y="240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2" y="254"/>
                        <a:pt x="82" y="254"/>
                        <a:pt x="82" y="254"/>
                      </a:cubicBezTo>
                      <a:cubicBezTo>
                        <a:pt x="89" y="275"/>
                        <a:pt x="108" y="288"/>
                        <a:pt x="130" y="288"/>
                      </a:cubicBezTo>
                      <a:cubicBezTo>
                        <a:pt x="151" y="288"/>
                        <a:pt x="171" y="275"/>
                        <a:pt x="178" y="254"/>
                      </a:cubicBezTo>
                      <a:cubicBezTo>
                        <a:pt x="259" y="0"/>
                        <a:pt x="259" y="0"/>
                        <a:pt x="259" y="0"/>
                      </a:cubicBez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45" name="Freeform 8"/>
                <p:cNvSpPr>
                  <a:spLocks/>
                </p:cNvSpPr>
                <p:nvPr/>
              </p:nvSpPr>
              <p:spPr bwMode="auto">
                <a:xfrm>
                  <a:off x="8367575" y="6429152"/>
                  <a:ext cx="163977" cy="183773"/>
                </a:xfrm>
                <a:custGeom>
                  <a:avLst/>
                  <a:gdLst>
                    <a:gd name="T0" fmla="*/ 46 w 259"/>
                    <a:gd name="T1" fmla="*/ 288 h 288"/>
                    <a:gd name="T2" fmla="*/ 123 w 259"/>
                    <a:gd name="T3" fmla="*/ 49 h 288"/>
                    <a:gd name="T4" fmla="*/ 130 w 259"/>
                    <a:gd name="T5" fmla="*/ 44 h 288"/>
                    <a:gd name="T6" fmla="*/ 137 w 259"/>
                    <a:gd name="T7" fmla="*/ 49 h 288"/>
                    <a:gd name="T8" fmla="*/ 214 w 259"/>
                    <a:gd name="T9" fmla="*/ 288 h 288"/>
                    <a:gd name="T10" fmla="*/ 259 w 259"/>
                    <a:gd name="T11" fmla="*/ 288 h 288"/>
                    <a:gd name="T12" fmla="*/ 178 w 259"/>
                    <a:gd name="T13" fmla="*/ 35 h 288"/>
                    <a:gd name="T14" fmla="*/ 130 w 259"/>
                    <a:gd name="T15" fmla="*/ 0 h 288"/>
                    <a:gd name="T16" fmla="*/ 82 w 259"/>
                    <a:gd name="T17" fmla="*/ 35 h 288"/>
                    <a:gd name="T18" fmla="*/ 0 w 259"/>
                    <a:gd name="T19" fmla="*/ 288 h 288"/>
                    <a:gd name="T20" fmla="*/ 46 w 259"/>
                    <a:gd name="T21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46" y="288"/>
                      </a:moveTo>
                      <a:cubicBezTo>
                        <a:pt x="123" y="49"/>
                        <a:pt x="123" y="49"/>
                        <a:pt x="123" y="49"/>
                      </a:cubicBezTo>
                      <a:cubicBezTo>
                        <a:pt x="124" y="46"/>
                        <a:pt x="127" y="44"/>
                        <a:pt x="130" y="44"/>
                      </a:cubicBezTo>
                      <a:cubicBezTo>
                        <a:pt x="133" y="44"/>
                        <a:pt x="136" y="45"/>
                        <a:pt x="137" y="49"/>
                      </a:cubicBezTo>
                      <a:cubicBezTo>
                        <a:pt x="214" y="288"/>
                        <a:pt x="214" y="288"/>
                        <a:pt x="214" y="288"/>
                      </a:cubicBezTo>
                      <a:cubicBezTo>
                        <a:pt x="259" y="288"/>
                        <a:pt x="259" y="288"/>
                        <a:pt x="259" y="288"/>
                      </a:cubicBezTo>
                      <a:cubicBezTo>
                        <a:pt x="178" y="35"/>
                        <a:pt x="178" y="35"/>
                        <a:pt x="178" y="35"/>
                      </a:cubicBezTo>
                      <a:cubicBezTo>
                        <a:pt x="171" y="14"/>
                        <a:pt x="151" y="0"/>
                        <a:pt x="130" y="0"/>
                      </a:cubicBezTo>
                      <a:cubicBezTo>
                        <a:pt x="108" y="0"/>
                        <a:pt x="89" y="14"/>
                        <a:pt x="82" y="3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lnTo>
                        <a:pt x="46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46" name="Freeform 9"/>
                <p:cNvSpPr>
                  <a:spLocks/>
                </p:cNvSpPr>
                <p:nvPr/>
              </p:nvSpPr>
              <p:spPr bwMode="auto">
                <a:xfrm>
                  <a:off x="7866816" y="6429152"/>
                  <a:ext cx="131610" cy="183773"/>
                </a:xfrm>
                <a:custGeom>
                  <a:avLst/>
                  <a:gdLst>
                    <a:gd name="T0" fmla="*/ 72 w 208"/>
                    <a:gd name="T1" fmla="*/ 44 h 288"/>
                    <a:gd name="T2" fmla="*/ 208 w 208"/>
                    <a:gd name="T3" fmla="*/ 44 h 288"/>
                    <a:gd name="T4" fmla="*/ 208 w 208"/>
                    <a:gd name="T5" fmla="*/ 0 h 288"/>
                    <a:gd name="T6" fmla="*/ 72 w 208"/>
                    <a:gd name="T7" fmla="*/ 0 h 288"/>
                    <a:gd name="T8" fmla="*/ 0 w 208"/>
                    <a:gd name="T9" fmla="*/ 72 h 288"/>
                    <a:gd name="T10" fmla="*/ 0 w 208"/>
                    <a:gd name="T11" fmla="*/ 216 h 288"/>
                    <a:gd name="T12" fmla="*/ 72 w 208"/>
                    <a:gd name="T13" fmla="*/ 288 h 288"/>
                    <a:gd name="T14" fmla="*/ 208 w 208"/>
                    <a:gd name="T15" fmla="*/ 288 h 288"/>
                    <a:gd name="T16" fmla="*/ 208 w 208"/>
                    <a:gd name="T17" fmla="*/ 245 h 288"/>
                    <a:gd name="T18" fmla="*/ 72 w 208"/>
                    <a:gd name="T19" fmla="*/ 245 h 288"/>
                    <a:gd name="T20" fmla="*/ 43 w 208"/>
                    <a:gd name="T21" fmla="*/ 216 h 288"/>
                    <a:gd name="T22" fmla="*/ 43 w 208"/>
                    <a:gd name="T23" fmla="*/ 166 h 288"/>
                    <a:gd name="T24" fmla="*/ 180 w 208"/>
                    <a:gd name="T25" fmla="*/ 166 h 288"/>
                    <a:gd name="T26" fmla="*/ 180 w 208"/>
                    <a:gd name="T27" fmla="*/ 123 h 288"/>
                    <a:gd name="T28" fmla="*/ 43 w 208"/>
                    <a:gd name="T29" fmla="*/ 123 h 288"/>
                    <a:gd name="T30" fmla="*/ 43 w 208"/>
                    <a:gd name="T31" fmla="*/ 72 h 288"/>
                    <a:gd name="T32" fmla="*/ 72 w 208"/>
                    <a:gd name="T33" fmla="*/ 44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8" h="288">
                      <a:moveTo>
                        <a:pt x="72" y="44"/>
                      </a:moveTo>
                      <a:cubicBezTo>
                        <a:pt x="208" y="44"/>
                        <a:pt x="208" y="44"/>
                        <a:pt x="208" y="44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32" y="0"/>
                        <a:pt x="0" y="33"/>
                        <a:pt x="0" y="72"/>
                      </a:cubicBez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56"/>
                        <a:pt x="32" y="288"/>
                        <a:pt x="72" y="288"/>
                      </a:cubicBezTo>
                      <a:cubicBezTo>
                        <a:pt x="208" y="288"/>
                        <a:pt x="208" y="288"/>
                        <a:pt x="208" y="288"/>
                      </a:cubicBezTo>
                      <a:cubicBezTo>
                        <a:pt x="208" y="245"/>
                        <a:pt x="208" y="245"/>
                        <a:pt x="208" y="245"/>
                      </a:cubicBezTo>
                      <a:cubicBezTo>
                        <a:pt x="72" y="245"/>
                        <a:pt x="72" y="245"/>
                        <a:pt x="72" y="245"/>
                      </a:cubicBezTo>
                      <a:cubicBezTo>
                        <a:pt x="56" y="245"/>
                        <a:pt x="43" y="232"/>
                        <a:pt x="43" y="216"/>
                      </a:cubicBezTo>
                      <a:cubicBezTo>
                        <a:pt x="43" y="166"/>
                        <a:pt x="43" y="166"/>
                        <a:pt x="43" y="166"/>
                      </a:cubicBezTo>
                      <a:cubicBezTo>
                        <a:pt x="180" y="166"/>
                        <a:pt x="180" y="166"/>
                        <a:pt x="180" y="166"/>
                      </a:cubicBezTo>
                      <a:cubicBezTo>
                        <a:pt x="180" y="123"/>
                        <a:pt x="180" y="123"/>
                        <a:pt x="180" y="123"/>
                      </a:cubicBezTo>
                      <a:cubicBezTo>
                        <a:pt x="43" y="123"/>
                        <a:pt x="43" y="123"/>
                        <a:pt x="43" y="123"/>
                      </a:cubicBezTo>
                      <a:cubicBezTo>
                        <a:pt x="43" y="72"/>
                        <a:pt x="43" y="72"/>
                        <a:pt x="43" y="72"/>
                      </a:cubicBezTo>
                      <a:cubicBezTo>
                        <a:pt x="43" y="56"/>
                        <a:pt x="56" y="44"/>
                        <a:pt x="72" y="44"/>
                      </a:cubicBez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47" name="Freeform 10"/>
                <p:cNvSpPr>
                  <a:spLocks/>
                </p:cNvSpPr>
                <p:nvPr/>
              </p:nvSpPr>
              <p:spPr bwMode="auto">
                <a:xfrm>
                  <a:off x="8254958" y="6429152"/>
                  <a:ext cx="132947" cy="183773"/>
                </a:xfrm>
                <a:custGeom>
                  <a:avLst/>
                  <a:gdLst>
                    <a:gd name="T0" fmla="*/ 497 w 497"/>
                    <a:gd name="T1" fmla="*/ 0 h 687"/>
                    <a:gd name="T2" fmla="*/ 0 w 497"/>
                    <a:gd name="T3" fmla="*/ 0 h 687"/>
                    <a:gd name="T4" fmla="*/ 0 w 497"/>
                    <a:gd name="T5" fmla="*/ 105 h 687"/>
                    <a:gd name="T6" fmla="*/ 198 w 497"/>
                    <a:gd name="T7" fmla="*/ 105 h 687"/>
                    <a:gd name="T8" fmla="*/ 198 w 497"/>
                    <a:gd name="T9" fmla="*/ 687 h 687"/>
                    <a:gd name="T10" fmla="*/ 300 w 497"/>
                    <a:gd name="T11" fmla="*/ 687 h 687"/>
                    <a:gd name="T12" fmla="*/ 300 w 497"/>
                    <a:gd name="T13" fmla="*/ 105 h 687"/>
                    <a:gd name="T14" fmla="*/ 497 w 497"/>
                    <a:gd name="T15" fmla="*/ 105 h 687"/>
                    <a:gd name="T16" fmla="*/ 497 w 497"/>
                    <a:gd name="T17" fmla="*/ 0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7" h="687">
                      <a:moveTo>
                        <a:pt x="497" y="0"/>
                      </a:move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98" y="105"/>
                      </a:lnTo>
                      <a:lnTo>
                        <a:pt x="198" y="687"/>
                      </a:lnTo>
                      <a:lnTo>
                        <a:pt x="300" y="687"/>
                      </a:lnTo>
                      <a:lnTo>
                        <a:pt x="300" y="105"/>
                      </a:lnTo>
                      <a:lnTo>
                        <a:pt x="497" y="105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48" name="Freeform 11"/>
                <p:cNvSpPr>
                  <a:spLocks/>
                </p:cNvSpPr>
                <p:nvPr/>
              </p:nvSpPr>
              <p:spPr bwMode="auto">
                <a:xfrm>
                  <a:off x="8535297" y="6429152"/>
                  <a:ext cx="150602" cy="183773"/>
                </a:xfrm>
                <a:custGeom>
                  <a:avLst/>
                  <a:gdLst>
                    <a:gd name="T0" fmla="*/ 155 w 238"/>
                    <a:gd name="T1" fmla="*/ 288 h 288"/>
                    <a:gd name="T2" fmla="*/ 238 w 238"/>
                    <a:gd name="T3" fmla="*/ 206 h 288"/>
                    <a:gd name="T4" fmla="*/ 155 w 238"/>
                    <a:gd name="T5" fmla="*/ 123 h 288"/>
                    <a:gd name="T6" fmla="*/ 83 w 238"/>
                    <a:gd name="T7" fmla="*/ 123 h 288"/>
                    <a:gd name="T8" fmla="*/ 43 w 238"/>
                    <a:gd name="T9" fmla="*/ 83 h 288"/>
                    <a:gd name="T10" fmla="*/ 83 w 238"/>
                    <a:gd name="T11" fmla="*/ 44 h 288"/>
                    <a:gd name="T12" fmla="*/ 223 w 238"/>
                    <a:gd name="T13" fmla="*/ 44 h 288"/>
                    <a:gd name="T14" fmla="*/ 223 w 238"/>
                    <a:gd name="T15" fmla="*/ 0 h 288"/>
                    <a:gd name="T16" fmla="*/ 83 w 238"/>
                    <a:gd name="T17" fmla="*/ 0 h 288"/>
                    <a:gd name="T18" fmla="*/ 0 w 238"/>
                    <a:gd name="T19" fmla="*/ 83 h 288"/>
                    <a:gd name="T20" fmla="*/ 83 w 238"/>
                    <a:gd name="T21" fmla="*/ 166 h 288"/>
                    <a:gd name="T22" fmla="*/ 155 w 238"/>
                    <a:gd name="T23" fmla="*/ 166 h 288"/>
                    <a:gd name="T24" fmla="*/ 194 w 238"/>
                    <a:gd name="T25" fmla="*/ 206 h 288"/>
                    <a:gd name="T26" fmla="*/ 155 w 238"/>
                    <a:gd name="T27" fmla="*/ 245 h 288"/>
                    <a:gd name="T28" fmla="*/ 14 w 238"/>
                    <a:gd name="T29" fmla="*/ 245 h 288"/>
                    <a:gd name="T30" fmla="*/ 14 w 238"/>
                    <a:gd name="T31" fmla="*/ 288 h 288"/>
                    <a:gd name="T32" fmla="*/ 155 w 238"/>
                    <a:gd name="T33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8" h="288">
                      <a:moveTo>
                        <a:pt x="155" y="288"/>
                      </a:moveTo>
                      <a:cubicBezTo>
                        <a:pt x="201" y="288"/>
                        <a:pt x="238" y="251"/>
                        <a:pt x="238" y="206"/>
                      </a:cubicBezTo>
                      <a:cubicBezTo>
                        <a:pt x="238" y="160"/>
                        <a:pt x="201" y="123"/>
                        <a:pt x="155" y="123"/>
                      </a:cubicBezTo>
                      <a:cubicBezTo>
                        <a:pt x="83" y="123"/>
                        <a:pt x="83" y="123"/>
                        <a:pt x="83" y="123"/>
                      </a:cubicBezTo>
                      <a:cubicBezTo>
                        <a:pt x="61" y="123"/>
                        <a:pt x="43" y="105"/>
                        <a:pt x="43" y="83"/>
                      </a:cubicBezTo>
                      <a:cubicBezTo>
                        <a:pt x="43" y="61"/>
                        <a:pt x="61" y="44"/>
                        <a:pt x="83" y="44"/>
                      </a:cubicBezTo>
                      <a:cubicBezTo>
                        <a:pt x="223" y="44"/>
                        <a:pt x="223" y="44"/>
                        <a:pt x="223" y="44"/>
                      </a:cubicBezTo>
                      <a:cubicBezTo>
                        <a:pt x="223" y="0"/>
                        <a:pt x="223" y="0"/>
                        <a:pt x="223" y="0"/>
                      </a:cubicBez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37" y="0"/>
                        <a:pt x="0" y="37"/>
                        <a:pt x="0" y="83"/>
                      </a:cubicBezTo>
                      <a:cubicBezTo>
                        <a:pt x="0" y="129"/>
                        <a:pt x="37" y="166"/>
                        <a:pt x="83" y="166"/>
                      </a:cubicBezTo>
                      <a:cubicBezTo>
                        <a:pt x="155" y="166"/>
                        <a:pt x="155" y="166"/>
                        <a:pt x="155" y="166"/>
                      </a:cubicBezTo>
                      <a:cubicBezTo>
                        <a:pt x="177" y="166"/>
                        <a:pt x="194" y="184"/>
                        <a:pt x="194" y="206"/>
                      </a:cubicBezTo>
                      <a:cubicBezTo>
                        <a:pt x="194" y="227"/>
                        <a:pt x="177" y="245"/>
                        <a:pt x="155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88"/>
                        <a:pt x="14" y="288"/>
                        <a:pt x="14" y="288"/>
                      </a:cubicBezTo>
                      <a:lnTo>
                        <a:pt x="155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49" name="Freeform 12"/>
                <p:cNvSpPr>
                  <a:spLocks noEditPoints="1"/>
                </p:cNvSpPr>
                <p:nvPr/>
              </p:nvSpPr>
              <p:spPr bwMode="auto">
                <a:xfrm>
                  <a:off x="8685899" y="6415777"/>
                  <a:ext cx="25413" cy="13375"/>
                </a:xfrm>
                <a:custGeom>
                  <a:avLst/>
                  <a:gdLst>
                    <a:gd name="T0" fmla="*/ 24 w 95"/>
                    <a:gd name="T1" fmla="*/ 50 h 50"/>
                    <a:gd name="T2" fmla="*/ 14 w 95"/>
                    <a:gd name="T3" fmla="*/ 50 h 50"/>
                    <a:gd name="T4" fmla="*/ 14 w 95"/>
                    <a:gd name="T5" fmla="*/ 9 h 50"/>
                    <a:gd name="T6" fmla="*/ 0 w 95"/>
                    <a:gd name="T7" fmla="*/ 9 h 50"/>
                    <a:gd name="T8" fmla="*/ 0 w 95"/>
                    <a:gd name="T9" fmla="*/ 0 h 50"/>
                    <a:gd name="T10" fmla="*/ 38 w 95"/>
                    <a:gd name="T11" fmla="*/ 0 h 50"/>
                    <a:gd name="T12" fmla="*/ 38 w 95"/>
                    <a:gd name="T13" fmla="*/ 9 h 50"/>
                    <a:gd name="T14" fmla="*/ 24 w 95"/>
                    <a:gd name="T15" fmla="*/ 9 h 50"/>
                    <a:gd name="T16" fmla="*/ 24 w 95"/>
                    <a:gd name="T17" fmla="*/ 50 h 50"/>
                    <a:gd name="T18" fmla="*/ 69 w 95"/>
                    <a:gd name="T19" fmla="*/ 38 h 50"/>
                    <a:gd name="T20" fmla="*/ 73 w 95"/>
                    <a:gd name="T21" fmla="*/ 28 h 50"/>
                    <a:gd name="T22" fmla="*/ 85 w 95"/>
                    <a:gd name="T23" fmla="*/ 0 h 50"/>
                    <a:gd name="T24" fmla="*/ 95 w 95"/>
                    <a:gd name="T25" fmla="*/ 0 h 50"/>
                    <a:gd name="T26" fmla="*/ 95 w 95"/>
                    <a:gd name="T27" fmla="*/ 50 h 50"/>
                    <a:gd name="T28" fmla="*/ 85 w 95"/>
                    <a:gd name="T29" fmla="*/ 50 h 50"/>
                    <a:gd name="T30" fmla="*/ 85 w 95"/>
                    <a:gd name="T31" fmla="*/ 26 h 50"/>
                    <a:gd name="T32" fmla="*/ 85 w 95"/>
                    <a:gd name="T33" fmla="*/ 16 h 50"/>
                    <a:gd name="T34" fmla="*/ 83 w 95"/>
                    <a:gd name="T35" fmla="*/ 23 h 50"/>
                    <a:gd name="T36" fmla="*/ 73 w 95"/>
                    <a:gd name="T37" fmla="*/ 50 h 50"/>
                    <a:gd name="T38" fmla="*/ 66 w 95"/>
                    <a:gd name="T39" fmla="*/ 50 h 50"/>
                    <a:gd name="T40" fmla="*/ 57 w 95"/>
                    <a:gd name="T41" fmla="*/ 23 h 50"/>
                    <a:gd name="T42" fmla="*/ 54 w 95"/>
                    <a:gd name="T43" fmla="*/ 16 h 50"/>
                    <a:gd name="T44" fmla="*/ 54 w 95"/>
                    <a:gd name="T45" fmla="*/ 26 h 50"/>
                    <a:gd name="T46" fmla="*/ 54 w 95"/>
                    <a:gd name="T47" fmla="*/ 50 h 50"/>
                    <a:gd name="T48" fmla="*/ 45 w 95"/>
                    <a:gd name="T49" fmla="*/ 50 h 50"/>
                    <a:gd name="T50" fmla="*/ 45 w 95"/>
                    <a:gd name="T51" fmla="*/ 0 h 50"/>
                    <a:gd name="T52" fmla="*/ 54 w 95"/>
                    <a:gd name="T53" fmla="*/ 0 h 50"/>
                    <a:gd name="T54" fmla="*/ 66 w 95"/>
                    <a:gd name="T55" fmla="*/ 28 h 50"/>
                    <a:gd name="T56" fmla="*/ 69 w 95"/>
                    <a:gd name="T57" fmla="*/ 3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5" h="50">
                      <a:moveTo>
                        <a:pt x="24" y="50"/>
                      </a:moveTo>
                      <a:lnTo>
                        <a:pt x="14" y="50"/>
                      </a:lnTo>
                      <a:lnTo>
                        <a:pt x="14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8" y="0"/>
                      </a:lnTo>
                      <a:lnTo>
                        <a:pt x="38" y="9"/>
                      </a:lnTo>
                      <a:lnTo>
                        <a:pt x="24" y="9"/>
                      </a:lnTo>
                      <a:lnTo>
                        <a:pt x="24" y="50"/>
                      </a:lnTo>
                      <a:close/>
                      <a:moveTo>
                        <a:pt x="69" y="38"/>
                      </a:moveTo>
                      <a:lnTo>
                        <a:pt x="73" y="28"/>
                      </a:lnTo>
                      <a:lnTo>
                        <a:pt x="85" y="0"/>
                      </a:lnTo>
                      <a:lnTo>
                        <a:pt x="95" y="0"/>
                      </a:lnTo>
                      <a:lnTo>
                        <a:pt x="95" y="50"/>
                      </a:lnTo>
                      <a:lnTo>
                        <a:pt x="85" y="50"/>
                      </a:lnTo>
                      <a:lnTo>
                        <a:pt x="85" y="26"/>
                      </a:lnTo>
                      <a:lnTo>
                        <a:pt x="85" y="16"/>
                      </a:lnTo>
                      <a:lnTo>
                        <a:pt x="83" y="23"/>
                      </a:lnTo>
                      <a:lnTo>
                        <a:pt x="73" y="50"/>
                      </a:lnTo>
                      <a:lnTo>
                        <a:pt x="66" y="50"/>
                      </a:lnTo>
                      <a:lnTo>
                        <a:pt x="57" y="23"/>
                      </a:lnTo>
                      <a:lnTo>
                        <a:pt x="54" y="16"/>
                      </a:lnTo>
                      <a:lnTo>
                        <a:pt x="54" y="26"/>
                      </a:lnTo>
                      <a:lnTo>
                        <a:pt x="54" y="50"/>
                      </a:lnTo>
                      <a:lnTo>
                        <a:pt x="45" y="5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6" y="2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pic>
          <p:nvPicPr>
            <p:cNvPr id="223" name="Picture 37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5287" y="3258871"/>
              <a:ext cx="247061" cy="251619"/>
            </a:xfrm>
            <a:prstGeom prst="rect">
              <a:avLst/>
            </a:prstGeom>
          </p:spPr>
        </p:pic>
        <p:grpSp>
          <p:nvGrpSpPr>
            <p:cNvPr id="224" name="그룹 223"/>
            <p:cNvGrpSpPr/>
            <p:nvPr/>
          </p:nvGrpSpPr>
          <p:grpSpPr>
            <a:xfrm>
              <a:off x="4502410" y="3808790"/>
              <a:ext cx="421195" cy="458829"/>
              <a:chOff x="9207637" y="4094546"/>
              <a:chExt cx="421195" cy="458829"/>
            </a:xfrm>
          </p:grpSpPr>
          <p:pic>
            <p:nvPicPr>
              <p:cNvPr id="228" name="그림 227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231" name="그룹 230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233" name="모서리가 둥근 직사각형 232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234" name="그룹 233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235" name="자유형 234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36" name="자유형 235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37" name="자유형 236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38" name="타원 237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39" name="타원 238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</p:grpSp>
      <p:cxnSp>
        <p:nvCxnSpPr>
          <p:cNvPr id="6" name="꺾인 연결선 5"/>
          <p:cNvCxnSpPr>
            <a:stCxn id="250" idx="2"/>
          </p:cNvCxnSpPr>
          <p:nvPr/>
        </p:nvCxnSpPr>
        <p:spPr bwMode="auto">
          <a:xfrm rot="5400000">
            <a:off x="5108227" y="3669968"/>
            <a:ext cx="95012" cy="11590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 w="sm" len="sm"/>
          </a:ln>
          <a:effectLst/>
        </p:spPr>
      </p:cxnSp>
      <p:sp>
        <p:nvSpPr>
          <p:cNvPr id="251" name="TextBox 250"/>
          <p:cNvSpPr txBox="1"/>
          <p:nvPr/>
        </p:nvSpPr>
        <p:spPr bwMode="ltGray">
          <a:xfrm>
            <a:off x="1892134" y="3512470"/>
            <a:ext cx="322204" cy="153888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algn="ctr" defTabSz="820308">
              <a:buClr>
                <a:srgbClr val="4D4D4D"/>
              </a:buClr>
              <a:buSzPts val="1300"/>
              <a:defRPr sz="5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algn="ctr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kumimoji="0" lang="en-US" sz="5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Accelerator</a:t>
            </a:r>
            <a:br>
              <a:rPr kumimoji="0" lang="en-US" sz="5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</a:br>
            <a:r>
              <a:rPr kumimoji="0" lang="en-US" sz="5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Track</a:t>
            </a:r>
            <a:r>
              <a:rPr kumimoji="0" lang="en-US" sz="5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</a:rPr>
              <a:t> Log</a:t>
            </a:r>
            <a:endParaRPr kumimoji="0" lang="en-US" sz="5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cxnSp>
        <p:nvCxnSpPr>
          <p:cNvPr id="252" name="꺾인 연결선 251"/>
          <p:cNvCxnSpPr>
            <a:stCxn id="251" idx="2"/>
          </p:cNvCxnSpPr>
          <p:nvPr/>
        </p:nvCxnSpPr>
        <p:spPr bwMode="auto">
          <a:xfrm rot="5400000">
            <a:off x="1928049" y="3623505"/>
            <a:ext cx="82335" cy="168040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 w="sm" len="sm"/>
          </a:ln>
          <a:effectLst/>
        </p:spPr>
      </p:cxnSp>
      <p:sp>
        <p:nvSpPr>
          <p:cNvPr id="253" name="TextBox 252"/>
          <p:cNvSpPr txBox="1"/>
          <p:nvPr/>
        </p:nvSpPr>
        <p:spPr bwMode="ltGray">
          <a:xfrm rot="16200000">
            <a:off x="3543010" y="4260391"/>
            <a:ext cx="490260" cy="94069"/>
          </a:xfrm>
          <a:prstGeom prst="rect">
            <a:avLst/>
          </a:prstGeom>
          <a:solidFill>
            <a:schemeClr val="tx2"/>
          </a:solidFill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square" lIns="0" tIns="0" rIns="0" bIns="0" anchor="ctr">
            <a:no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algn="ctr" defTabSz="820308">
              <a:buClr>
                <a:srgbClr val="4D4D4D"/>
              </a:buClr>
              <a:buSzPts val="1300"/>
              <a:defRPr sz="5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10154" defTabSz="820308" latinLnBrk="1">
              <a:defRPr sz="1600"/>
            </a:lvl2pPr>
            <a:lvl3pPr marL="820308" defTabSz="820308" latinLnBrk="1">
              <a:defRPr sz="1600"/>
            </a:lvl3pPr>
            <a:lvl4pPr marL="1230462" defTabSz="820308" latinLnBrk="1">
              <a:defRPr sz="1600"/>
            </a:lvl4pPr>
            <a:lvl5pPr marL="1640616" defTabSz="820308" latinLnBrk="1">
              <a:defRPr sz="1600"/>
            </a:lvl5pPr>
            <a:lvl6pPr marL="2050771" defTabSz="820308" latinLnBrk="1">
              <a:defRPr sz="1600"/>
            </a:lvl6pPr>
            <a:lvl7pPr marL="2460925" defTabSz="820308" latinLnBrk="1">
              <a:defRPr sz="1600"/>
            </a:lvl7pPr>
            <a:lvl8pPr marL="2871079" defTabSz="820308" latinLnBrk="1">
              <a:defRPr sz="1600"/>
            </a:lvl8pPr>
            <a:lvl9pPr marL="3281233" defTabSz="820308" latinLnBrk="1">
              <a:defRPr sz="1600"/>
            </a:lvl9pPr>
          </a:lstStyle>
          <a:p>
            <a:pPr marL="0" marR="0" lvl="0" indent="0" algn="ctr" defTabSz="82030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300"/>
              <a:buFontTx/>
              <a:buNone/>
              <a:tabLst/>
              <a:defRPr/>
            </a:pPr>
            <a:r>
              <a:rPr lang="en-US" b="1" kern="0" dirty="0" smtClean="0">
                <a:solidFill>
                  <a:schemeClr val="bg1"/>
                </a:solidFill>
                <a:latin typeface="+mn-lt"/>
                <a:ea typeface="+mn-ea"/>
              </a:rPr>
              <a:t>MSDP</a:t>
            </a:r>
            <a:endParaRPr kumimoji="0" lang="en-US" sz="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1108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8"/>
          <p:cNvSpPr/>
          <p:nvPr/>
        </p:nvSpPr>
        <p:spPr bwMode="auto">
          <a:xfrm>
            <a:off x="590297" y="2349500"/>
            <a:ext cx="4615935" cy="2566617"/>
          </a:xfrm>
          <a:prstGeom prst="rect">
            <a:avLst/>
          </a:prstGeom>
          <a:solidFill>
            <a:srgbClr val="EFEFEF">
              <a:alpha val="92000"/>
            </a:srgb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latinLnBrk="0">
              <a:lnSpc>
                <a:spcPct val="90000"/>
              </a:lnSpc>
            </a:pPr>
            <a:endParaRPr lang="en-US" sz="1050" b="1">
              <a:solidFill>
                <a:prstClr val="white"/>
              </a:solidFill>
            </a:endParaRPr>
          </a:p>
        </p:txBody>
      </p:sp>
      <p:sp>
        <p:nvSpPr>
          <p:cNvPr id="98" name="Right Arrow 145"/>
          <p:cNvSpPr>
            <a:spLocks noChangeAspect="1"/>
          </p:cNvSpPr>
          <p:nvPr/>
        </p:nvSpPr>
        <p:spPr>
          <a:xfrm>
            <a:off x="3984736" y="3333618"/>
            <a:ext cx="285733" cy="318195"/>
          </a:xfrm>
          <a:prstGeom prst="rightArrow">
            <a:avLst>
              <a:gd name="adj1" fmla="val 68898"/>
              <a:gd name="adj2" fmla="val 31331"/>
            </a:avLst>
          </a:prstGeom>
          <a:gradFill>
            <a:gsLst>
              <a:gs pos="35000">
                <a:schemeClr val="bg1">
                  <a:alpha val="0"/>
                </a:schemeClr>
              </a:gs>
              <a:gs pos="82000">
                <a:schemeClr val="tx1">
                  <a:alpha val="76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13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ko-KR" altLang="en-US" dirty="0"/>
              <a:t>대용량 파일시스템의 경우 </a:t>
            </a:r>
            <a:r>
              <a:rPr lang="en-US" altLang="ko-KR" dirty="0"/>
              <a:t>NetBackup</a:t>
            </a:r>
            <a:r>
              <a:rPr lang="ko-KR" altLang="en-US" dirty="0"/>
              <a:t>에서 제공되는 </a:t>
            </a:r>
            <a:r>
              <a:rPr lang="en-US" altLang="ko-KR" dirty="0"/>
              <a:t>Raw device </a:t>
            </a:r>
            <a:r>
              <a:rPr lang="ko-KR" altLang="en-US" dirty="0"/>
              <a:t>백업 기능인 </a:t>
            </a:r>
            <a:r>
              <a:rPr lang="en-US" altLang="ko-KR" dirty="0" err="1"/>
              <a:t>FlashBackup</a:t>
            </a:r>
            <a:r>
              <a:rPr lang="en-US" altLang="ko-KR" dirty="0"/>
              <a:t> </a:t>
            </a:r>
            <a:r>
              <a:rPr lang="ko-KR" altLang="en-US" dirty="0"/>
              <a:t>기능을 통해 볼륨을 이미지 형태로 백업하여 백업 성능을 극대화 시킬 수 있으며</a:t>
            </a:r>
            <a:r>
              <a:rPr lang="en-US" altLang="ko-KR" dirty="0"/>
              <a:t>, </a:t>
            </a:r>
            <a:r>
              <a:rPr lang="ko-KR" altLang="en-US" dirty="0"/>
              <a:t>복원은 개별 리소스를 추출하여 복구가 가능하기 때문에 성능이 확보되는 않는 시스템을 보다 효과적으로 보호할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58" name="텍스트 개체 틀 5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/>
              <a:t>NetBackup </a:t>
            </a:r>
            <a:r>
              <a:rPr lang="en-US" altLang="ko-KR" dirty="0" err="1"/>
              <a:t>FlashBackup</a:t>
            </a:r>
            <a:endParaRPr lang="ko-KR" altLang="en-US" dirty="0"/>
          </a:p>
        </p:txBody>
      </p:sp>
      <p:graphicFrame>
        <p:nvGraphicFramePr>
          <p:cNvPr id="49" name="내용 개체 틀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09789825"/>
              </p:ext>
            </p:extLst>
          </p:nvPr>
        </p:nvGraphicFramePr>
        <p:xfrm>
          <a:off x="5148777" y="2349500"/>
          <a:ext cx="4335462" cy="2614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Rounded Rectangle 78"/>
          <p:cNvSpPr>
            <a:spLocks/>
          </p:cNvSpPr>
          <p:nvPr/>
        </p:nvSpPr>
        <p:spPr>
          <a:xfrm>
            <a:off x="2043632" y="2841942"/>
            <a:ext cx="939123" cy="227208"/>
          </a:xfrm>
          <a:prstGeom prst="roundRect">
            <a:avLst>
              <a:gd name="adj" fmla="val 15291"/>
            </a:avLst>
          </a:prstGeom>
          <a:solidFill>
            <a:schemeClr val="tx2">
              <a:alpha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ko-KR" altLang="en-US" sz="900" b="1" kern="0" dirty="0" smtClean="0">
                <a:solidFill>
                  <a:prstClr val="white"/>
                </a:solidFill>
                <a:ea typeface="맑은 고딕" panose="020B0503020000020004" pitchFamily="50" charset="-127"/>
              </a:rPr>
              <a:t>클라이언트</a:t>
            </a:r>
            <a:endParaRPr lang="en-US" sz="900" b="1" kern="0" dirty="0">
              <a:solidFill>
                <a:prstClr val="white"/>
              </a:solidFill>
              <a:ea typeface="맑은 고딕" panose="020B0503020000020004" pitchFamily="50" charset="-127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160" y="3204790"/>
            <a:ext cx="459879" cy="89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 bwMode="ltGray">
          <a:xfrm>
            <a:off x="2730068" y="3883840"/>
            <a:ext cx="820943" cy="26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9" tIns="45710" rIns="91419" bIns="45710" rtlCol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ea typeface="맑은 고딕" panose="020B0503020000020004" pitchFamily="50" charset="-127"/>
              </a:rPr>
              <a:t>Raw file system</a:t>
            </a:r>
            <a:br>
              <a:rPr kumimoji="0" lang="en-US" sz="7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ea typeface="맑은 고딕" panose="020B0503020000020004" pitchFamily="50" charset="-127"/>
              </a:rPr>
            </a:br>
            <a:r>
              <a:rPr kumimoji="0" lang="en-US" sz="7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ea typeface="맑은 고딕" panose="020B0503020000020004" pitchFamily="50" charset="-127"/>
              </a:rPr>
              <a:t>backup</a:t>
            </a:r>
          </a:p>
        </p:txBody>
      </p:sp>
      <p:grpSp>
        <p:nvGrpSpPr>
          <p:cNvPr id="21" name="Group 9"/>
          <p:cNvGrpSpPr/>
          <p:nvPr/>
        </p:nvGrpSpPr>
        <p:grpSpPr>
          <a:xfrm>
            <a:off x="2749364" y="3411902"/>
            <a:ext cx="812022" cy="404813"/>
            <a:chOff x="3798084" y="3115676"/>
            <a:chExt cx="794876" cy="404813"/>
          </a:xfrm>
        </p:grpSpPr>
        <p:sp>
          <p:nvSpPr>
            <p:cNvPr id="24" name="Pentagon 127"/>
            <p:cNvSpPr/>
            <p:nvPr/>
          </p:nvSpPr>
          <p:spPr>
            <a:xfrm>
              <a:off x="3798084" y="3115676"/>
              <a:ext cx="794876" cy="404813"/>
            </a:xfrm>
            <a:prstGeom prst="homePlate">
              <a:avLst>
                <a:gd name="adj" fmla="val 28862"/>
              </a:avLst>
            </a:prstGeom>
            <a:solidFill>
              <a:schemeClr val="tx2">
                <a:alpha val="25000"/>
              </a:schemeClr>
            </a:solidFill>
            <a:ln w="635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25913" y="3223393"/>
              <a:ext cx="419730" cy="1938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맑은 고딕" panose="020B0503020000020004" pitchFamily="50" charset="-127"/>
                </a:rPr>
                <a:t>RAW</a:t>
              </a:r>
              <a:endPara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endParaRPr>
            </a:p>
          </p:txBody>
        </p:sp>
      </p:grp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47" y="3648304"/>
            <a:ext cx="1188492" cy="49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" name="Straight Arrow Connector 204"/>
          <p:cNvCxnSpPr/>
          <p:nvPr/>
        </p:nvCxnSpPr>
        <p:spPr bwMode="auto">
          <a:xfrm rot="5400000" flipH="1">
            <a:off x="1158910" y="3537684"/>
            <a:ext cx="31773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stealth" w="med" len="med"/>
            <a:tailEnd type="none"/>
          </a:ln>
          <a:effectLst/>
        </p:spPr>
      </p:cxnSp>
      <p:grpSp>
        <p:nvGrpSpPr>
          <p:cNvPr id="28" name="Group 205"/>
          <p:cNvGrpSpPr/>
          <p:nvPr/>
        </p:nvGrpSpPr>
        <p:grpSpPr>
          <a:xfrm>
            <a:off x="674347" y="3025422"/>
            <a:ext cx="1307389" cy="377906"/>
            <a:chOff x="6470924" y="2264228"/>
            <a:chExt cx="2774236" cy="274320"/>
          </a:xfrm>
        </p:grpSpPr>
        <p:sp>
          <p:nvSpPr>
            <p:cNvPr id="29" name="Rounded Rectangle 206"/>
            <p:cNvSpPr>
              <a:spLocks/>
            </p:cNvSpPr>
            <p:nvPr/>
          </p:nvSpPr>
          <p:spPr>
            <a:xfrm>
              <a:off x="6497861" y="2264228"/>
              <a:ext cx="2661472" cy="274320"/>
            </a:xfrm>
            <a:prstGeom prst="roundRect">
              <a:avLst>
                <a:gd name="adj" fmla="val 15291"/>
              </a:avLst>
            </a:prstGeom>
            <a:solidFill>
              <a:schemeClr val="tx2">
                <a:lumMod val="65000"/>
                <a:lumOff val="3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470924" y="2291671"/>
              <a:ext cx="2774236" cy="22125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ko-KR" alt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맑은 고딕" panose="020B0503020000020004" pitchFamily="50" charset="-127"/>
                </a:rPr>
                <a:t>활용도가 높은 디스크 파일 시스템</a:t>
              </a:r>
              <a:endParaRPr lang="en-US" sz="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endParaRPr>
            </a:p>
          </p:txBody>
        </p:sp>
      </p:grpSp>
      <p:sp>
        <p:nvSpPr>
          <p:cNvPr id="31" name="Right Bracket 2"/>
          <p:cNvSpPr/>
          <p:nvPr/>
        </p:nvSpPr>
        <p:spPr>
          <a:xfrm>
            <a:off x="1782595" y="3660132"/>
            <a:ext cx="92270" cy="472414"/>
          </a:xfrm>
          <a:prstGeom prst="rightBracket">
            <a:avLst/>
          </a:prstGeom>
          <a:ln w="19050">
            <a:solidFill>
              <a:schemeClr val="accent6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>
              <a:ea typeface="맑은 고딕" panose="020B0503020000020004" pitchFamily="50" charset="-127"/>
            </a:endParaRPr>
          </a:p>
        </p:txBody>
      </p:sp>
      <p:cxnSp>
        <p:nvCxnSpPr>
          <p:cNvPr id="32" name="Straight Connector 5"/>
          <p:cNvCxnSpPr/>
          <p:nvPr/>
        </p:nvCxnSpPr>
        <p:spPr>
          <a:xfrm>
            <a:off x="1872365" y="3896339"/>
            <a:ext cx="350703" cy="0"/>
          </a:xfrm>
          <a:prstGeom prst="line">
            <a:avLst/>
          </a:prstGeom>
          <a:ln w="19050">
            <a:solidFill>
              <a:schemeClr val="accent6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01" y="3622997"/>
            <a:ext cx="494029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Rounded Rectangle 124"/>
          <p:cNvSpPr>
            <a:spLocks/>
          </p:cNvSpPr>
          <p:nvPr/>
        </p:nvSpPr>
        <p:spPr>
          <a:xfrm>
            <a:off x="3466986" y="2831631"/>
            <a:ext cx="809670" cy="228367"/>
          </a:xfrm>
          <a:prstGeom prst="roundRect">
            <a:avLst>
              <a:gd name="adj" fmla="val 15291"/>
            </a:avLst>
          </a:prstGeom>
          <a:solidFill>
            <a:schemeClr val="tx2">
              <a:alpha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altLang="ko-KR" sz="900" b="1" kern="0" dirty="0" smtClean="0">
                <a:solidFill>
                  <a:prstClr val="white"/>
                </a:solidFill>
              </a:rPr>
              <a:t>NetBackup</a:t>
            </a:r>
            <a:endParaRPr lang="ko-KR" altLang="en-US" sz="900" b="1" kern="0" dirty="0">
              <a:solidFill>
                <a:prstClr val="white"/>
              </a:solidFill>
            </a:endParaRPr>
          </a:p>
        </p:txBody>
      </p:sp>
      <p:sp>
        <p:nvSpPr>
          <p:cNvPr id="48" name="TextBox 47"/>
          <p:cNvSpPr txBox="1"/>
          <p:nvPr/>
        </p:nvSpPr>
        <p:spPr bwMode="ltGray">
          <a:xfrm>
            <a:off x="1780118" y="4400550"/>
            <a:ext cx="2005297" cy="221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9" tIns="45710" rIns="91419" bIns="45710" rtlCol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u="sng" strike="noStrike" kern="0" cap="none" spc="0" normalizeH="0" baseline="0" noProof="0" err="1" smtClean="0">
                <a:ln>
                  <a:noFill/>
                </a:ln>
                <a:solidFill>
                  <a:schemeClr val="tx2"/>
                </a:solidFill>
                <a:uLnTx/>
                <a:uFillTx/>
              </a:rPr>
              <a:t>FlashBackup</a:t>
            </a:r>
            <a:r>
              <a:rPr kumimoji="0" lang="en-US" sz="1000" b="1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</a:rPr>
              <a:t> </a:t>
            </a:r>
            <a:r>
              <a:rPr kumimoji="0" lang="ko-KR" altLang="en-US" sz="1000" b="1" u="sng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uLnTx/>
                <a:uFillTx/>
              </a:rPr>
              <a:t>다이어그램</a:t>
            </a:r>
            <a:endParaRPr kumimoji="0" lang="en-US" sz="1000" b="1" u="sng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uLnTx/>
              <a:uFillTx/>
            </a:endParaRPr>
          </a:p>
        </p:txBody>
      </p:sp>
      <p:sp>
        <p:nvSpPr>
          <p:cNvPr id="50" name="Rectangle 607"/>
          <p:cNvSpPr/>
          <p:nvPr/>
        </p:nvSpPr>
        <p:spPr bwMode="auto">
          <a:xfrm>
            <a:off x="6485298" y="3713518"/>
            <a:ext cx="293671" cy="203133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800" kern="0" dirty="0" smtClean="0">
                <a:solidFill>
                  <a:srgbClr val="C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 Black"/>
              </a:rPr>
              <a:t>x6</a:t>
            </a:r>
            <a:endParaRPr lang="en-US" sz="900" b="1" kern="0" dirty="0" smtClean="0">
              <a:solidFill>
                <a:srgbClr val="C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 Black"/>
            </a:endParaRPr>
          </a:p>
        </p:txBody>
      </p:sp>
      <p:sp>
        <p:nvSpPr>
          <p:cNvPr id="51" name="Rectangle 607"/>
          <p:cNvSpPr/>
          <p:nvPr/>
        </p:nvSpPr>
        <p:spPr bwMode="auto">
          <a:xfrm>
            <a:off x="6923707" y="2767631"/>
            <a:ext cx="293671" cy="203133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800" kern="0" dirty="0" smtClean="0">
                <a:solidFill>
                  <a:srgbClr val="C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 Black"/>
              </a:rPr>
              <a:t>x5</a:t>
            </a:r>
            <a:endParaRPr lang="en-US" sz="900" b="1" kern="0" dirty="0" smtClean="0">
              <a:solidFill>
                <a:srgbClr val="C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 Black"/>
            </a:endParaRPr>
          </a:p>
        </p:txBody>
      </p:sp>
      <p:sp>
        <p:nvSpPr>
          <p:cNvPr id="52" name="Rectangle 607"/>
          <p:cNvSpPr/>
          <p:nvPr/>
        </p:nvSpPr>
        <p:spPr bwMode="auto">
          <a:xfrm>
            <a:off x="7401697" y="3706094"/>
            <a:ext cx="293671" cy="203133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800" kern="0" dirty="0" smtClean="0">
                <a:solidFill>
                  <a:srgbClr val="C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 Black"/>
              </a:rPr>
              <a:t>x6</a:t>
            </a:r>
            <a:endParaRPr lang="en-US" sz="900" b="1" kern="0" dirty="0" smtClean="0">
              <a:solidFill>
                <a:srgbClr val="C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 Black"/>
            </a:endParaRPr>
          </a:p>
        </p:txBody>
      </p:sp>
      <p:sp>
        <p:nvSpPr>
          <p:cNvPr id="53" name="Rectangle 607"/>
          <p:cNvSpPr/>
          <p:nvPr/>
        </p:nvSpPr>
        <p:spPr bwMode="auto">
          <a:xfrm>
            <a:off x="7841815" y="3906882"/>
            <a:ext cx="293671" cy="203133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800" kern="0" dirty="0" smtClean="0">
                <a:solidFill>
                  <a:srgbClr val="C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 Black"/>
              </a:rPr>
              <a:t>x6</a:t>
            </a:r>
            <a:endParaRPr lang="en-US" sz="900" b="1" kern="0" dirty="0" smtClean="0">
              <a:solidFill>
                <a:srgbClr val="C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 Black"/>
            </a:endParaRPr>
          </a:p>
        </p:txBody>
      </p:sp>
      <p:sp>
        <p:nvSpPr>
          <p:cNvPr id="54" name="Rectangle 607"/>
          <p:cNvSpPr/>
          <p:nvPr/>
        </p:nvSpPr>
        <p:spPr bwMode="auto">
          <a:xfrm>
            <a:off x="8318096" y="3787365"/>
            <a:ext cx="293671" cy="203133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800" kern="0" dirty="0" smtClean="0">
                <a:solidFill>
                  <a:srgbClr val="C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 Black"/>
              </a:rPr>
              <a:t>x5</a:t>
            </a:r>
            <a:endParaRPr lang="en-US" sz="900" b="1" kern="0" dirty="0" smtClean="0">
              <a:solidFill>
                <a:srgbClr val="C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 Black"/>
            </a:endParaRPr>
          </a:p>
        </p:txBody>
      </p:sp>
      <p:sp>
        <p:nvSpPr>
          <p:cNvPr id="55" name="Rectangle 607"/>
          <p:cNvSpPr/>
          <p:nvPr/>
        </p:nvSpPr>
        <p:spPr bwMode="auto">
          <a:xfrm>
            <a:off x="8769424" y="3426542"/>
            <a:ext cx="293670" cy="203133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800" kern="0" dirty="0" smtClean="0">
                <a:solidFill>
                  <a:srgbClr val="C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 Black"/>
              </a:rPr>
              <a:t>x9</a:t>
            </a:r>
            <a:endParaRPr lang="en-US" sz="900" b="1" kern="0" dirty="0" smtClean="0">
              <a:solidFill>
                <a:srgbClr val="C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 Black"/>
            </a:endParaRPr>
          </a:p>
        </p:txBody>
      </p:sp>
      <p:sp>
        <p:nvSpPr>
          <p:cNvPr id="5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6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6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3615499" y="3199066"/>
            <a:ext cx="661157" cy="1068553"/>
            <a:chOff x="4262448" y="3199066"/>
            <a:chExt cx="661157" cy="1068553"/>
          </a:xfrm>
        </p:grpSpPr>
        <p:grpSp>
          <p:nvGrpSpPr>
            <p:cNvPr id="46" name="그룹 45"/>
            <p:cNvGrpSpPr/>
            <p:nvPr/>
          </p:nvGrpSpPr>
          <p:grpSpPr>
            <a:xfrm>
              <a:off x="4262448" y="3199066"/>
              <a:ext cx="539336" cy="972571"/>
              <a:chOff x="1975588" y="2550782"/>
              <a:chExt cx="318599" cy="574522"/>
            </a:xfrm>
          </p:grpSpPr>
          <p:pic>
            <p:nvPicPr>
              <p:cNvPr id="73" name="Picture 3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5588" y="2550782"/>
                <a:ext cx="318599" cy="5745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4" name="Group 23"/>
              <p:cNvGrpSpPr/>
              <p:nvPr/>
            </p:nvGrpSpPr>
            <p:grpSpPr>
              <a:xfrm rot="16200000">
                <a:off x="1923485" y="2731388"/>
                <a:ext cx="306427" cy="60641"/>
                <a:chOff x="7692139" y="6415777"/>
                <a:chExt cx="1019173" cy="201695"/>
              </a:xfrm>
            </p:grpSpPr>
            <p:sp>
              <p:nvSpPr>
                <p:cNvPr id="65" name="Freeform 5"/>
                <p:cNvSpPr>
                  <a:spLocks/>
                </p:cNvSpPr>
                <p:nvPr/>
              </p:nvSpPr>
              <p:spPr bwMode="auto">
                <a:xfrm>
                  <a:off x="8027048" y="6429152"/>
                  <a:ext cx="157022" cy="188320"/>
                </a:xfrm>
                <a:custGeom>
                  <a:avLst/>
                  <a:gdLst>
                    <a:gd name="T0" fmla="*/ 43 w 248"/>
                    <a:gd name="T1" fmla="*/ 65 h 295"/>
                    <a:gd name="T2" fmla="*/ 64 w 248"/>
                    <a:gd name="T3" fmla="*/ 44 h 295"/>
                    <a:gd name="T4" fmla="*/ 158 w 248"/>
                    <a:gd name="T5" fmla="*/ 44 h 295"/>
                    <a:gd name="T6" fmla="*/ 192 w 248"/>
                    <a:gd name="T7" fmla="*/ 67 h 295"/>
                    <a:gd name="T8" fmla="*/ 171 w 248"/>
                    <a:gd name="T9" fmla="*/ 113 h 295"/>
                    <a:gd name="T10" fmla="*/ 98 w 248"/>
                    <a:gd name="T11" fmla="*/ 140 h 295"/>
                    <a:gd name="T12" fmla="*/ 67 w 248"/>
                    <a:gd name="T13" fmla="*/ 204 h 295"/>
                    <a:gd name="T14" fmla="*/ 94 w 248"/>
                    <a:gd name="T15" fmla="*/ 234 h 295"/>
                    <a:gd name="T16" fmla="*/ 230 w 248"/>
                    <a:gd name="T17" fmla="*/ 295 h 295"/>
                    <a:gd name="T18" fmla="*/ 230 w 248"/>
                    <a:gd name="T19" fmla="*/ 248 h 295"/>
                    <a:gd name="T20" fmla="*/ 111 w 248"/>
                    <a:gd name="T21" fmla="*/ 195 h 295"/>
                    <a:gd name="T22" fmla="*/ 107 w 248"/>
                    <a:gd name="T23" fmla="*/ 190 h 295"/>
                    <a:gd name="T24" fmla="*/ 112 w 248"/>
                    <a:gd name="T25" fmla="*/ 179 h 295"/>
                    <a:gd name="T26" fmla="*/ 186 w 248"/>
                    <a:gd name="T27" fmla="*/ 154 h 295"/>
                    <a:gd name="T28" fmla="*/ 232 w 248"/>
                    <a:gd name="T29" fmla="*/ 51 h 295"/>
                    <a:gd name="T30" fmla="*/ 158 w 248"/>
                    <a:gd name="T31" fmla="*/ 0 h 295"/>
                    <a:gd name="T32" fmla="*/ 64 w 248"/>
                    <a:gd name="T33" fmla="*/ 0 h 295"/>
                    <a:gd name="T34" fmla="*/ 0 w 248"/>
                    <a:gd name="T35" fmla="*/ 65 h 295"/>
                    <a:gd name="T36" fmla="*/ 0 w 248"/>
                    <a:gd name="T37" fmla="*/ 288 h 295"/>
                    <a:gd name="T38" fmla="*/ 43 w 248"/>
                    <a:gd name="T39" fmla="*/ 288 h 295"/>
                    <a:gd name="T40" fmla="*/ 43 w 248"/>
                    <a:gd name="T41" fmla="*/ 6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95">
                      <a:moveTo>
                        <a:pt x="43" y="65"/>
                      </a:moveTo>
                      <a:cubicBezTo>
                        <a:pt x="43" y="53"/>
                        <a:pt x="52" y="44"/>
                        <a:pt x="64" y="44"/>
                      </a:cubicBezTo>
                      <a:cubicBezTo>
                        <a:pt x="158" y="44"/>
                        <a:pt x="158" y="44"/>
                        <a:pt x="158" y="44"/>
                      </a:cubicBezTo>
                      <a:cubicBezTo>
                        <a:pt x="172" y="44"/>
                        <a:pt x="186" y="52"/>
                        <a:pt x="192" y="67"/>
                      </a:cubicBezTo>
                      <a:cubicBezTo>
                        <a:pt x="199" y="85"/>
                        <a:pt x="189" y="106"/>
                        <a:pt x="171" y="113"/>
                      </a:cubicBezTo>
                      <a:cubicBezTo>
                        <a:pt x="98" y="140"/>
                        <a:pt x="98" y="140"/>
                        <a:pt x="98" y="140"/>
                      </a:cubicBezTo>
                      <a:cubicBezTo>
                        <a:pt x="72" y="149"/>
                        <a:pt x="58" y="178"/>
                        <a:pt x="67" y="204"/>
                      </a:cubicBezTo>
                      <a:cubicBezTo>
                        <a:pt x="72" y="218"/>
                        <a:pt x="82" y="228"/>
                        <a:pt x="94" y="234"/>
                      </a:cubicBezTo>
                      <a:cubicBezTo>
                        <a:pt x="230" y="295"/>
                        <a:pt x="230" y="295"/>
                        <a:pt x="230" y="295"/>
                      </a:cubicBezTo>
                      <a:cubicBezTo>
                        <a:pt x="230" y="248"/>
                        <a:pt x="230" y="248"/>
                        <a:pt x="230" y="248"/>
                      </a:cubicBezTo>
                      <a:cubicBezTo>
                        <a:pt x="111" y="195"/>
                        <a:pt x="111" y="195"/>
                        <a:pt x="111" y="195"/>
                      </a:cubicBezTo>
                      <a:cubicBezTo>
                        <a:pt x="109" y="195"/>
                        <a:pt x="107" y="193"/>
                        <a:pt x="107" y="190"/>
                      </a:cubicBezTo>
                      <a:cubicBezTo>
                        <a:pt x="105" y="186"/>
                        <a:pt x="107" y="181"/>
                        <a:pt x="112" y="179"/>
                      </a:cubicBezTo>
                      <a:cubicBezTo>
                        <a:pt x="186" y="154"/>
                        <a:pt x="186" y="154"/>
                        <a:pt x="186" y="154"/>
                      </a:cubicBezTo>
                      <a:cubicBezTo>
                        <a:pt x="227" y="138"/>
                        <a:pt x="248" y="92"/>
                        <a:pt x="232" y="51"/>
                      </a:cubicBezTo>
                      <a:cubicBezTo>
                        <a:pt x="220" y="20"/>
                        <a:pt x="190" y="0"/>
                        <a:pt x="15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29" y="0"/>
                        <a:pt x="0" y="29"/>
                        <a:pt x="0" y="6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43" y="288"/>
                        <a:pt x="43" y="288"/>
                        <a:pt x="43" y="288"/>
                      </a:cubicBezTo>
                      <a:lnTo>
                        <a:pt x="43" y="65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66" name="Rectangle 6"/>
                <p:cNvSpPr>
                  <a:spLocks noChangeArrowheads="1"/>
                </p:cNvSpPr>
                <p:nvPr/>
              </p:nvSpPr>
              <p:spPr bwMode="auto">
                <a:xfrm>
                  <a:off x="8204935" y="6429152"/>
                  <a:ext cx="27018" cy="183773"/>
                </a:xfrm>
                <a:prstGeom prst="rect">
                  <a:avLst/>
                </a:pr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67" name="Freeform 7"/>
                <p:cNvSpPr>
                  <a:spLocks/>
                </p:cNvSpPr>
                <p:nvPr/>
              </p:nvSpPr>
              <p:spPr bwMode="auto">
                <a:xfrm>
                  <a:off x="7692139" y="6429152"/>
                  <a:ext cx="163977" cy="183773"/>
                </a:xfrm>
                <a:custGeom>
                  <a:avLst/>
                  <a:gdLst>
                    <a:gd name="T0" fmla="*/ 214 w 259"/>
                    <a:gd name="T1" fmla="*/ 0 h 288"/>
                    <a:gd name="T2" fmla="*/ 137 w 259"/>
                    <a:gd name="T3" fmla="*/ 240 h 288"/>
                    <a:gd name="T4" fmla="*/ 130 w 259"/>
                    <a:gd name="T5" fmla="*/ 245 h 288"/>
                    <a:gd name="T6" fmla="*/ 123 w 259"/>
                    <a:gd name="T7" fmla="*/ 240 h 288"/>
                    <a:gd name="T8" fmla="*/ 45 w 259"/>
                    <a:gd name="T9" fmla="*/ 0 h 288"/>
                    <a:gd name="T10" fmla="*/ 0 w 259"/>
                    <a:gd name="T11" fmla="*/ 0 h 288"/>
                    <a:gd name="T12" fmla="*/ 82 w 259"/>
                    <a:gd name="T13" fmla="*/ 254 h 288"/>
                    <a:gd name="T14" fmla="*/ 130 w 259"/>
                    <a:gd name="T15" fmla="*/ 288 h 288"/>
                    <a:gd name="T16" fmla="*/ 178 w 259"/>
                    <a:gd name="T17" fmla="*/ 254 h 288"/>
                    <a:gd name="T18" fmla="*/ 259 w 259"/>
                    <a:gd name="T19" fmla="*/ 0 h 288"/>
                    <a:gd name="T20" fmla="*/ 214 w 259"/>
                    <a:gd name="T21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214" y="0"/>
                      </a:moveTo>
                      <a:cubicBezTo>
                        <a:pt x="137" y="240"/>
                        <a:pt x="137" y="240"/>
                        <a:pt x="137" y="240"/>
                      </a:cubicBezTo>
                      <a:cubicBezTo>
                        <a:pt x="136" y="243"/>
                        <a:pt x="133" y="245"/>
                        <a:pt x="130" y="245"/>
                      </a:cubicBezTo>
                      <a:cubicBezTo>
                        <a:pt x="127" y="245"/>
                        <a:pt x="124" y="243"/>
                        <a:pt x="123" y="240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2" y="254"/>
                        <a:pt x="82" y="254"/>
                        <a:pt x="82" y="254"/>
                      </a:cubicBezTo>
                      <a:cubicBezTo>
                        <a:pt x="89" y="275"/>
                        <a:pt x="108" y="288"/>
                        <a:pt x="130" y="288"/>
                      </a:cubicBezTo>
                      <a:cubicBezTo>
                        <a:pt x="151" y="288"/>
                        <a:pt x="171" y="275"/>
                        <a:pt x="178" y="254"/>
                      </a:cubicBezTo>
                      <a:cubicBezTo>
                        <a:pt x="259" y="0"/>
                        <a:pt x="259" y="0"/>
                        <a:pt x="259" y="0"/>
                      </a:cubicBez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68" name="Freeform 8"/>
                <p:cNvSpPr>
                  <a:spLocks/>
                </p:cNvSpPr>
                <p:nvPr/>
              </p:nvSpPr>
              <p:spPr bwMode="auto">
                <a:xfrm>
                  <a:off x="8367575" y="6429152"/>
                  <a:ext cx="163977" cy="183773"/>
                </a:xfrm>
                <a:custGeom>
                  <a:avLst/>
                  <a:gdLst>
                    <a:gd name="T0" fmla="*/ 46 w 259"/>
                    <a:gd name="T1" fmla="*/ 288 h 288"/>
                    <a:gd name="T2" fmla="*/ 123 w 259"/>
                    <a:gd name="T3" fmla="*/ 49 h 288"/>
                    <a:gd name="T4" fmla="*/ 130 w 259"/>
                    <a:gd name="T5" fmla="*/ 44 h 288"/>
                    <a:gd name="T6" fmla="*/ 137 w 259"/>
                    <a:gd name="T7" fmla="*/ 49 h 288"/>
                    <a:gd name="T8" fmla="*/ 214 w 259"/>
                    <a:gd name="T9" fmla="*/ 288 h 288"/>
                    <a:gd name="T10" fmla="*/ 259 w 259"/>
                    <a:gd name="T11" fmla="*/ 288 h 288"/>
                    <a:gd name="T12" fmla="*/ 178 w 259"/>
                    <a:gd name="T13" fmla="*/ 35 h 288"/>
                    <a:gd name="T14" fmla="*/ 130 w 259"/>
                    <a:gd name="T15" fmla="*/ 0 h 288"/>
                    <a:gd name="T16" fmla="*/ 82 w 259"/>
                    <a:gd name="T17" fmla="*/ 35 h 288"/>
                    <a:gd name="T18" fmla="*/ 0 w 259"/>
                    <a:gd name="T19" fmla="*/ 288 h 288"/>
                    <a:gd name="T20" fmla="*/ 46 w 259"/>
                    <a:gd name="T21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46" y="288"/>
                      </a:moveTo>
                      <a:cubicBezTo>
                        <a:pt x="123" y="49"/>
                        <a:pt x="123" y="49"/>
                        <a:pt x="123" y="49"/>
                      </a:cubicBezTo>
                      <a:cubicBezTo>
                        <a:pt x="124" y="46"/>
                        <a:pt x="127" y="44"/>
                        <a:pt x="130" y="44"/>
                      </a:cubicBezTo>
                      <a:cubicBezTo>
                        <a:pt x="133" y="44"/>
                        <a:pt x="136" y="45"/>
                        <a:pt x="137" y="49"/>
                      </a:cubicBezTo>
                      <a:cubicBezTo>
                        <a:pt x="214" y="288"/>
                        <a:pt x="214" y="288"/>
                        <a:pt x="214" y="288"/>
                      </a:cubicBezTo>
                      <a:cubicBezTo>
                        <a:pt x="259" y="288"/>
                        <a:pt x="259" y="288"/>
                        <a:pt x="259" y="288"/>
                      </a:cubicBezTo>
                      <a:cubicBezTo>
                        <a:pt x="178" y="35"/>
                        <a:pt x="178" y="35"/>
                        <a:pt x="178" y="35"/>
                      </a:cubicBezTo>
                      <a:cubicBezTo>
                        <a:pt x="171" y="14"/>
                        <a:pt x="151" y="0"/>
                        <a:pt x="130" y="0"/>
                      </a:cubicBezTo>
                      <a:cubicBezTo>
                        <a:pt x="108" y="0"/>
                        <a:pt x="89" y="14"/>
                        <a:pt x="82" y="3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lnTo>
                        <a:pt x="46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69" name="Freeform 9"/>
                <p:cNvSpPr>
                  <a:spLocks/>
                </p:cNvSpPr>
                <p:nvPr/>
              </p:nvSpPr>
              <p:spPr bwMode="auto">
                <a:xfrm>
                  <a:off x="7866816" y="6429152"/>
                  <a:ext cx="131610" cy="183773"/>
                </a:xfrm>
                <a:custGeom>
                  <a:avLst/>
                  <a:gdLst>
                    <a:gd name="T0" fmla="*/ 72 w 208"/>
                    <a:gd name="T1" fmla="*/ 44 h 288"/>
                    <a:gd name="T2" fmla="*/ 208 w 208"/>
                    <a:gd name="T3" fmla="*/ 44 h 288"/>
                    <a:gd name="T4" fmla="*/ 208 w 208"/>
                    <a:gd name="T5" fmla="*/ 0 h 288"/>
                    <a:gd name="T6" fmla="*/ 72 w 208"/>
                    <a:gd name="T7" fmla="*/ 0 h 288"/>
                    <a:gd name="T8" fmla="*/ 0 w 208"/>
                    <a:gd name="T9" fmla="*/ 72 h 288"/>
                    <a:gd name="T10" fmla="*/ 0 w 208"/>
                    <a:gd name="T11" fmla="*/ 216 h 288"/>
                    <a:gd name="T12" fmla="*/ 72 w 208"/>
                    <a:gd name="T13" fmla="*/ 288 h 288"/>
                    <a:gd name="T14" fmla="*/ 208 w 208"/>
                    <a:gd name="T15" fmla="*/ 288 h 288"/>
                    <a:gd name="T16" fmla="*/ 208 w 208"/>
                    <a:gd name="T17" fmla="*/ 245 h 288"/>
                    <a:gd name="T18" fmla="*/ 72 w 208"/>
                    <a:gd name="T19" fmla="*/ 245 h 288"/>
                    <a:gd name="T20" fmla="*/ 43 w 208"/>
                    <a:gd name="T21" fmla="*/ 216 h 288"/>
                    <a:gd name="T22" fmla="*/ 43 w 208"/>
                    <a:gd name="T23" fmla="*/ 166 h 288"/>
                    <a:gd name="T24" fmla="*/ 180 w 208"/>
                    <a:gd name="T25" fmla="*/ 166 h 288"/>
                    <a:gd name="T26" fmla="*/ 180 w 208"/>
                    <a:gd name="T27" fmla="*/ 123 h 288"/>
                    <a:gd name="T28" fmla="*/ 43 w 208"/>
                    <a:gd name="T29" fmla="*/ 123 h 288"/>
                    <a:gd name="T30" fmla="*/ 43 w 208"/>
                    <a:gd name="T31" fmla="*/ 72 h 288"/>
                    <a:gd name="T32" fmla="*/ 72 w 208"/>
                    <a:gd name="T33" fmla="*/ 44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8" h="288">
                      <a:moveTo>
                        <a:pt x="72" y="44"/>
                      </a:moveTo>
                      <a:cubicBezTo>
                        <a:pt x="208" y="44"/>
                        <a:pt x="208" y="44"/>
                        <a:pt x="208" y="44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32" y="0"/>
                        <a:pt x="0" y="33"/>
                        <a:pt x="0" y="72"/>
                      </a:cubicBez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56"/>
                        <a:pt x="32" y="288"/>
                        <a:pt x="72" y="288"/>
                      </a:cubicBezTo>
                      <a:cubicBezTo>
                        <a:pt x="208" y="288"/>
                        <a:pt x="208" y="288"/>
                        <a:pt x="208" y="288"/>
                      </a:cubicBezTo>
                      <a:cubicBezTo>
                        <a:pt x="208" y="245"/>
                        <a:pt x="208" y="245"/>
                        <a:pt x="208" y="245"/>
                      </a:cubicBezTo>
                      <a:cubicBezTo>
                        <a:pt x="72" y="245"/>
                        <a:pt x="72" y="245"/>
                        <a:pt x="72" y="245"/>
                      </a:cubicBezTo>
                      <a:cubicBezTo>
                        <a:pt x="56" y="245"/>
                        <a:pt x="43" y="232"/>
                        <a:pt x="43" y="216"/>
                      </a:cubicBezTo>
                      <a:cubicBezTo>
                        <a:pt x="43" y="166"/>
                        <a:pt x="43" y="166"/>
                        <a:pt x="43" y="166"/>
                      </a:cubicBezTo>
                      <a:cubicBezTo>
                        <a:pt x="180" y="166"/>
                        <a:pt x="180" y="166"/>
                        <a:pt x="180" y="166"/>
                      </a:cubicBezTo>
                      <a:cubicBezTo>
                        <a:pt x="180" y="123"/>
                        <a:pt x="180" y="123"/>
                        <a:pt x="180" y="123"/>
                      </a:cubicBezTo>
                      <a:cubicBezTo>
                        <a:pt x="43" y="123"/>
                        <a:pt x="43" y="123"/>
                        <a:pt x="43" y="123"/>
                      </a:cubicBezTo>
                      <a:cubicBezTo>
                        <a:pt x="43" y="72"/>
                        <a:pt x="43" y="72"/>
                        <a:pt x="43" y="72"/>
                      </a:cubicBezTo>
                      <a:cubicBezTo>
                        <a:pt x="43" y="56"/>
                        <a:pt x="56" y="44"/>
                        <a:pt x="72" y="44"/>
                      </a:cubicBez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0" name="Freeform 10"/>
                <p:cNvSpPr>
                  <a:spLocks/>
                </p:cNvSpPr>
                <p:nvPr/>
              </p:nvSpPr>
              <p:spPr bwMode="auto">
                <a:xfrm>
                  <a:off x="8254958" y="6429152"/>
                  <a:ext cx="132947" cy="183773"/>
                </a:xfrm>
                <a:custGeom>
                  <a:avLst/>
                  <a:gdLst>
                    <a:gd name="T0" fmla="*/ 497 w 497"/>
                    <a:gd name="T1" fmla="*/ 0 h 687"/>
                    <a:gd name="T2" fmla="*/ 0 w 497"/>
                    <a:gd name="T3" fmla="*/ 0 h 687"/>
                    <a:gd name="T4" fmla="*/ 0 w 497"/>
                    <a:gd name="T5" fmla="*/ 105 h 687"/>
                    <a:gd name="T6" fmla="*/ 198 w 497"/>
                    <a:gd name="T7" fmla="*/ 105 h 687"/>
                    <a:gd name="T8" fmla="*/ 198 w 497"/>
                    <a:gd name="T9" fmla="*/ 687 h 687"/>
                    <a:gd name="T10" fmla="*/ 300 w 497"/>
                    <a:gd name="T11" fmla="*/ 687 h 687"/>
                    <a:gd name="T12" fmla="*/ 300 w 497"/>
                    <a:gd name="T13" fmla="*/ 105 h 687"/>
                    <a:gd name="T14" fmla="*/ 497 w 497"/>
                    <a:gd name="T15" fmla="*/ 105 h 687"/>
                    <a:gd name="T16" fmla="*/ 497 w 497"/>
                    <a:gd name="T17" fmla="*/ 0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7" h="687">
                      <a:moveTo>
                        <a:pt x="497" y="0"/>
                      </a:move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98" y="105"/>
                      </a:lnTo>
                      <a:lnTo>
                        <a:pt x="198" y="687"/>
                      </a:lnTo>
                      <a:lnTo>
                        <a:pt x="300" y="687"/>
                      </a:lnTo>
                      <a:lnTo>
                        <a:pt x="300" y="105"/>
                      </a:lnTo>
                      <a:lnTo>
                        <a:pt x="497" y="105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1" name="Freeform 11"/>
                <p:cNvSpPr>
                  <a:spLocks/>
                </p:cNvSpPr>
                <p:nvPr/>
              </p:nvSpPr>
              <p:spPr bwMode="auto">
                <a:xfrm>
                  <a:off x="8535297" y="6429152"/>
                  <a:ext cx="150602" cy="183773"/>
                </a:xfrm>
                <a:custGeom>
                  <a:avLst/>
                  <a:gdLst>
                    <a:gd name="T0" fmla="*/ 155 w 238"/>
                    <a:gd name="T1" fmla="*/ 288 h 288"/>
                    <a:gd name="T2" fmla="*/ 238 w 238"/>
                    <a:gd name="T3" fmla="*/ 206 h 288"/>
                    <a:gd name="T4" fmla="*/ 155 w 238"/>
                    <a:gd name="T5" fmla="*/ 123 h 288"/>
                    <a:gd name="T6" fmla="*/ 83 w 238"/>
                    <a:gd name="T7" fmla="*/ 123 h 288"/>
                    <a:gd name="T8" fmla="*/ 43 w 238"/>
                    <a:gd name="T9" fmla="*/ 83 h 288"/>
                    <a:gd name="T10" fmla="*/ 83 w 238"/>
                    <a:gd name="T11" fmla="*/ 44 h 288"/>
                    <a:gd name="T12" fmla="*/ 223 w 238"/>
                    <a:gd name="T13" fmla="*/ 44 h 288"/>
                    <a:gd name="T14" fmla="*/ 223 w 238"/>
                    <a:gd name="T15" fmla="*/ 0 h 288"/>
                    <a:gd name="T16" fmla="*/ 83 w 238"/>
                    <a:gd name="T17" fmla="*/ 0 h 288"/>
                    <a:gd name="T18" fmla="*/ 0 w 238"/>
                    <a:gd name="T19" fmla="*/ 83 h 288"/>
                    <a:gd name="T20" fmla="*/ 83 w 238"/>
                    <a:gd name="T21" fmla="*/ 166 h 288"/>
                    <a:gd name="T22" fmla="*/ 155 w 238"/>
                    <a:gd name="T23" fmla="*/ 166 h 288"/>
                    <a:gd name="T24" fmla="*/ 194 w 238"/>
                    <a:gd name="T25" fmla="*/ 206 h 288"/>
                    <a:gd name="T26" fmla="*/ 155 w 238"/>
                    <a:gd name="T27" fmla="*/ 245 h 288"/>
                    <a:gd name="T28" fmla="*/ 14 w 238"/>
                    <a:gd name="T29" fmla="*/ 245 h 288"/>
                    <a:gd name="T30" fmla="*/ 14 w 238"/>
                    <a:gd name="T31" fmla="*/ 288 h 288"/>
                    <a:gd name="T32" fmla="*/ 155 w 238"/>
                    <a:gd name="T33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8" h="288">
                      <a:moveTo>
                        <a:pt x="155" y="288"/>
                      </a:moveTo>
                      <a:cubicBezTo>
                        <a:pt x="201" y="288"/>
                        <a:pt x="238" y="251"/>
                        <a:pt x="238" y="206"/>
                      </a:cubicBezTo>
                      <a:cubicBezTo>
                        <a:pt x="238" y="160"/>
                        <a:pt x="201" y="123"/>
                        <a:pt x="155" y="123"/>
                      </a:cubicBezTo>
                      <a:cubicBezTo>
                        <a:pt x="83" y="123"/>
                        <a:pt x="83" y="123"/>
                        <a:pt x="83" y="123"/>
                      </a:cubicBezTo>
                      <a:cubicBezTo>
                        <a:pt x="61" y="123"/>
                        <a:pt x="43" y="105"/>
                        <a:pt x="43" y="83"/>
                      </a:cubicBezTo>
                      <a:cubicBezTo>
                        <a:pt x="43" y="61"/>
                        <a:pt x="61" y="44"/>
                        <a:pt x="83" y="44"/>
                      </a:cubicBezTo>
                      <a:cubicBezTo>
                        <a:pt x="223" y="44"/>
                        <a:pt x="223" y="44"/>
                        <a:pt x="223" y="44"/>
                      </a:cubicBezTo>
                      <a:cubicBezTo>
                        <a:pt x="223" y="0"/>
                        <a:pt x="223" y="0"/>
                        <a:pt x="223" y="0"/>
                      </a:cubicBez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37" y="0"/>
                        <a:pt x="0" y="37"/>
                        <a:pt x="0" y="83"/>
                      </a:cubicBezTo>
                      <a:cubicBezTo>
                        <a:pt x="0" y="129"/>
                        <a:pt x="37" y="166"/>
                        <a:pt x="83" y="166"/>
                      </a:cubicBezTo>
                      <a:cubicBezTo>
                        <a:pt x="155" y="166"/>
                        <a:pt x="155" y="166"/>
                        <a:pt x="155" y="166"/>
                      </a:cubicBezTo>
                      <a:cubicBezTo>
                        <a:pt x="177" y="166"/>
                        <a:pt x="194" y="184"/>
                        <a:pt x="194" y="206"/>
                      </a:cubicBezTo>
                      <a:cubicBezTo>
                        <a:pt x="194" y="227"/>
                        <a:pt x="177" y="245"/>
                        <a:pt x="155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88"/>
                        <a:pt x="14" y="288"/>
                        <a:pt x="14" y="288"/>
                      </a:cubicBezTo>
                      <a:lnTo>
                        <a:pt x="155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2" name="Freeform 12"/>
                <p:cNvSpPr>
                  <a:spLocks noEditPoints="1"/>
                </p:cNvSpPr>
                <p:nvPr/>
              </p:nvSpPr>
              <p:spPr bwMode="auto">
                <a:xfrm>
                  <a:off x="8685899" y="6415777"/>
                  <a:ext cx="25413" cy="13375"/>
                </a:xfrm>
                <a:custGeom>
                  <a:avLst/>
                  <a:gdLst>
                    <a:gd name="T0" fmla="*/ 24 w 95"/>
                    <a:gd name="T1" fmla="*/ 50 h 50"/>
                    <a:gd name="T2" fmla="*/ 14 w 95"/>
                    <a:gd name="T3" fmla="*/ 50 h 50"/>
                    <a:gd name="T4" fmla="*/ 14 w 95"/>
                    <a:gd name="T5" fmla="*/ 9 h 50"/>
                    <a:gd name="T6" fmla="*/ 0 w 95"/>
                    <a:gd name="T7" fmla="*/ 9 h 50"/>
                    <a:gd name="T8" fmla="*/ 0 w 95"/>
                    <a:gd name="T9" fmla="*/ 0 h 50"/>
                    <a:gd name="T10" fmla="*/ 38 w 95"/>
                    <a:gd name="T11" fmla="*/ 0 h 50"/>
                    <a:gd name="T12" fmla="*/ 38 w 95"/>
                    <a:gd name="T13" fmla="*/ 9 h 50"/>
                    <a:gd name="T14" fmla="*/ 24 w 95"/>
                    <a:gd name="T15" fmla="*/ 9 h 50"/>
                    <a:gd name="T16" fmla="*/ 24 w 95"/>
                    <a:gd name="T17" fmla="*/ 50 h 50"/>
                    <a:gd name="T18" fmla="*/ 69 w 95"/>
                    <a:gd name="T19" fmla="*/ 38 h 50"/>
                    <a:gd name="T20" fmla="*/ 73 w 95"/>
                    <a:gd name="T21" fmla="*/ 28 h 50"/>
                    <a:gd name="T22" fmla="*/ 85 w 95"/>
                    <a:gd name="T23" fmla="*/ 0 h 50"/>
                    <a:gd name="T24" fmla="*/ 95 w 95"/>
                    <a:gd name="T25" fmla="*/ 0 h 50"/>
                    <a:gd name="T26" fmla="*/ 95 w 95"/>
                    <a:gd name="T27" fmla="*/ 50 h 50"/>
                    <a:gd name="T28" fmla="*/ 85 w 95"/>
                    <a:gd name="T29" fmla="*/ 50 h 50"/>
                    <a:gd name="T30" fmla="*/ 85 w 95"/>
                    <a:gd name="T31" fmla="*/ 26 h 50"/>
                    <a:gd name="T32" fmla="*/ 85 w 95"/>
                    <a:gd name="T33" fmla="*/ 16 h 50"/>
                    <a:gd name="T34" fmla="*/ 83 w 95"/>
                    <a:gd name="T35" fmla="*/ 23 h 50"/>
                    <a:gd name="T36" fmla="*/ 73 w 95"/>
                    <a:gd name="T37" fmla="*/ 50 h 50"/>
                    <a:gd name="T38" fmla="*/ 66 w 95"/>
                    <a:gd name="T39" fmla="*/ 50 h 50"/>
                    <a:gd name="T40" fmla="*/ 57 w 95"/>
                    <a:gd name="T41" fmla="*/ 23 h 50"/>
                    <a:gd name="T42" fmla="*/ 54 w 95"/>
                    <a:gd name="T43" fmla="*/ 16 h 50"/>
                    <a:gd name="T44" fmla="*/ 54 w 95"/>
                    <a:gd name="T45" fmla="*/ 26 h 50"/>
                    <a:gd name="T46" fmla="*/ 54 w 95"/>
                    <a:gd name="T47" fmla="*/ 50 h 50"/>
                    <a:gd name="T48" fmla="*/ 45 w 95"/>
                    <a:gd name="T49" fmla="*/ 50 h 50"/>
                    <a:gd name="T50" fmla="*/ 45 w 95"/>
                    <a:gd name="T51" fmla="*/ 0 h 50"/>
                    <a:gd name="T52" fmla="*/ 54 w 95"/>
                    <a:gd name="T53" fmla="*/ 0 h 50"/>
                    <a:gd name="T54" fmla="*/ 66 w 95"/>
                    <a:gd name="T55" fmla="*/ 28 h 50"/>
                    <a:gd name="T56" fmla="*/ 69 w 95"/>
                    <a:gd name="T57" fmla="*/ 3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5" h="50">
                      <a:moveTo>
                        <a:pt x="24" y="50"/>
                      </a:moveTo>
                      <a:lnTo>
                        <a:pt x="14" y="50"/>
                      </a:lnTo>
                      <a:lnTo>
                        <a:pt x="14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8" y="0"/>
                      </a:lnTo>
                      <a:lnTo>
                        <a:pt x="38" y="9"/>
                      </a:lnTo>
                      <a:lnTo>
                        <a:pt x="24" y="9"/>
                      </a:lnTo>
                      <a:lnTo>
                        <a:pt x="24" y="50"/>
                      </a:lnTo>
                      <a:close/>
                      <a:moveTo>
                        <a:pt x="69" y="38"/>
                      </a:moveTo>
                      <a:lnTo>
                        <a:pt x="73" y="28"/>
                      </a:lnTo>
                      <a:lnTo>
                        <a:pt x="85" y="0"/>
                      </a:lnTo>
                      <a:lnTo>
                        <a:pt x="95" y="0"/>
                      </a:lnTo>
                      <a:lnTo>
                        <a:pt x="95" y="50"/>
                      </a:lnTo>
                      <a:lnTo>
                        <a:pt x="85" y="50"/>
                      </a:lnTo>
                      <a:lnTo>
                        <a:pt x="85" y="26"/>
                      </a:lnTo>
                      <a:lnTo>
                        <a:pt x="85" y="16"/>
                      </a:lnTo>
                      <a:lnTo>
                        <a:pt x="83" y="23"/>
                      </a:lnTo>
                      <a:lnTo>
                        <a:pt x="73" y="50"/>
                      </a:lnTo>
                      <a:lnTo>
                        <a:pt x="66" y="50"/>
                      </a:lnTo>
                      <a:lnTo>
                        <a:pt x="57" y="23"/>
                      </a:lnTo>
                      <a:lnTo>
                        <a:pt x="54" y="16"/>
                      </a:lnTo>
                      <a:lnTo>
                        <a:pt x="54" y="26"/>
                      </a:lnTo>
                      <a:lnTo>
                        <a:pt x="54" y="50"/>
                      </a:lnTo>
                      <a:lnTo>
                        <a:pt x="45" y="5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6" y="2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pic>
          <p:nvPicPr>
            <p:cNvPr id="76" name="Picture 37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5287" y="3258871"/>
              <a:ext cx="247061" cy="251619"/>
            </a:xfrm>
            <a:prstGeom prst="rect">
              <a:avLst/>
            </a:prstGeom>
          </p:spPr>
        </p:pic>
        <p:grpSp>
          <p:nvGrpSpPr>
            <p:cNvPr id="78" name="그룹 77"/>
            <p:cNvGrpSpPr/>
            <p:nvPr/>
          </p:nvGrpSpPr>
          <p:grpSpPr>
            <a:xfrm>
              <a:off x="4502410" y="3808790"/>
              <a:ext cx="421195" cy="458829"/>
              <a:chOff x="9207637" y="4094546"/>
              <a:chExt cx="421195" cy="458829"/>
            </a:xfrm>
          </p:grpSpPr>
          <p:pic>
            <p:nvPicPr>
              <p:cNvPr id="79" name="그림 78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80" name="그룹 79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81" name="모서리가 둥근 직사각형 80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82" name="그룹 81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83" name="자유형 82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84" name="자유형 83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85" name="자유형 84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86" name="타원 85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87" name="타원 86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</p:grpSp>
      <p:grpSp>
        <p:nvGrpSpPr>
          <p:cNvPr id="7" name="그룹 6"/>
          <p:cNvGrpSpPr/>
          <p:nvPr/>
        </p:nvGrpSpPr>
        <p:grpSpPr>
          <a:xfrm>
            <a:off x="4258947" y="3331723"/>
            <a:ext cx="915976" cy="669200"/>
            <a:chOff x="4258947" y="3331723"/>
            <a:chExt cx="915976" cy="669200"/>
          </a:xfrm>
        </p:grpSpPr>
        <p:sp>
          <p:nvSpPr>
            <p:cNvPr id="99" name="Rectangle 151"/>
            <p:cNvSpPr/>
            <p:nvPr/>
          </p:nvSpPr>
          <p:spPr>
            <a:xfrm>
              <a:off x="4280580" y="3331723"/>
              <a:ext cx="872711" cy="669200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0" name="Group 113"/>
            <p:cNvGrpSpPr/>
            <p:nvPr/>
          </p:nvGrpSpPr>
          <p:grpSpPr>
            <a:xfrm>
              <a:off x="4352159" y="3397522"/>
              <a:ext cx="729552" cy="191803"/>
              <a:chOff x="3163304" y="3932371"/>
              <a:chExt cx="800100" cy="210351"/>
            </a:xfrm>
          </p:grpSpPr>
          <p:grpSp>
            <p:nvGrpSpPr>
              <p:cNvPr id="101" name="Group 93"/>
              <p:cNvGrpSpPr/>
              <p:nvPr/>
            </p:nvGrpSpPr>
            <p:grpSpPr>
              <a:xfrm>
                <a:off x="3735816" y="3932371"/>
                <a:ext cx="227588" cy="210351"/>
                <a:chOff x="4192507" y="3868310"/>
                <a:chExt cx="244678" cy="226147"/>
              </a:xfrm>
            </p:grpSpPr>
            <p:sp>
              <p:nvSpPr>
                <p:cNvPr id="106" name="Rounded Rectangle 106"/>
                <p:cNvSpPr/>
                <p:nvPr/>
              </p:nvSpPr>
              <p:spPr>
                <a:xfrm>
                  <a:off x="4192507" y="3868310"/>
                  <a:ext cx="244678" cy="226147"/>
                </a:xfrm>
                <a:prstGeom prst="roundRect">
                  <a:avLst>
                    <a:gd name="adj" fmla="val 9928"/>
                  </a:avLst>
                </a:prstGeom>
                <a:solidFill>
                  <a:schemeClr val="tx1">
                    <a:alpha val="52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  <a:effectLst>
                  <a:glow rad="38100">
                    <a:schemeClr val="bg1">
                      <a:lumMod val="85000"/>
                      <a:alpha val="25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grpSp>
              <p:nvGrpSpPr>
                <p:cNvPr id="107" name="Group 107"/>
                <p:cNvGrpSpPr>
                  <a:grpSpLocks noChangeAspect="1"/>
                </p:cNvGrpSpPr>
                <p:nvPr/>
              </p:nvGrpSpPr>
              <p:grpSpPr>
                <a:xfrm>
                  <a:off x="4235090" y="3929873"/>
                  <a:ext cx="164592" cy="99340"/>
                  <a:chOff x="552737" y="8114059"/>
                  <a:chExt cx="2903807" cy="1752600"/>
                </a:xfrm>
                <a:solidFill>
                  <a:sysClr val="window" lastClr="FFFFFF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08" name="Rounded Rectangle 108"/>
                  <p:cNvSpPr/>
                  <p:nvPr/>
                </p:nvSpPr>
                <p:spPr>
                  <a:xfrm>
                    <a:off x="552737" y="8952259"/>
                    <a:ext cx="2743200" cy="91440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9" name="Oval 109"/>
                  <p:cNvSpPr>
                    <a:spLocks noChangeAspect="1"/>
                  </p:cNvSpPr>
                  <p:nvPr/>
                </p:nvSpPr>
                <p:spPr>
                  <a:xfrm>
                    <a:off x="948977" y="8473953"/>
                    <a:ext cx="1097279" cy="1097276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0" name="Oval 110"/>
                  <p:cNvSpPr>
                    <a:spLocks noChangeAspect="1"/>
                  </p:cNvSpPr>
                  <p:nvPr/>
                </p:nvSpPr>
                <p:spPr>
                  <a:xfrm>
                    <a:off x="1665259" y="8114059"/>
                    <a:ext cx="1097279" cy="1097276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1" name="Oval 111"/>
                  <p:cNvSpPr>
                    <a:spLocks noChangeAspect="1"/>
                  </p:cNvSpPr>
                  <p:nvPr/>
                </p:nvSpPr>
                <p:spPr>
                  <a:xfrm>
                    <a:off x="2229135" y="8639253"/>
                    <a:ext cx="1227409" cy="1227406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102" name="Rounded Rectangle 104"/>
              <p:cNvSpPr/>
              <p:nvPr/>
            </p:nvSpPr>
            <p:spPr>
              <a:xfrm>
                <a:off x="3163304" y="3932371"/>
                <a:ext cx="227588" cy="210351"/>
              </a:xfrm>
              <a:prstGeom prst="roundRect">
                <a:avLst>
                  <a:gd name="adj" fmla="val 9928"/>
                </a:avLst>
              </a:prstGeom>
              <a:solidFill>
                <a:schemeClr val="tx1">
                  <a:alpha val="52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  <a:effectLst>
                <a:glow rad="38100">
                  <a:schemeClr val="bg1">
                    <a:lumMod val="85000"/>
                    <a:alpha val="2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/>
                  </a:solidFill>
                </a:endParaRPr>
              </a:p>
            </p:txBody>
          </p:sp>
          <p:grpSp>
            <p:nvGrpSpPr>
              <p:cNvPr id="103" name="Group 95"/>
              <p:cNvGrpSpPr/>
              <p:nvPr/>
            </p:nvGrpSpPr>
            <p:grpSpPr>
              <a:xfrm>
                <a:off x="3449560" y="3932371"/>
                <a:ext cx="227588" cy="210351"/>
                <a:chOff x="4192507" y="3582880"/>
                <a:chExt cx="244678" cy="226147"/>
              </a:xfrm>
            </p:grpSpPr>
            <p:sp>
              <p:nvSpPr>
                <p:cNvPr id="104" name="Rounded Rectangle 102"/>
                <p:cNvSpPr/>
                <p:nvPr/>
              </p:nvSpPr>
              <p:spPr>
                <a:xfrm>
                  <a:off x="4192507" y="3582880"/>
                  <a:ext cx="244678" cy="226147"/>
                </a:xfrm>
                <a:prstGeom prst="roundRect">
                  <a:avLst>
                    <a:gd name="adj" fmla="val 9928"/>
                  </a:avLst>
                </a:prstGeom>
                <a:solidFill>
                  <a:schemeClr val="tx1">
                    <a:alpha val="52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  <a:effectLst>
                  <a:glow rad="38100">
                    <a:schemeClr val="bg1">
                      <a:lumMod val="85000"/>
                      <a:alpha val="25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pic>
              <p:nvPicPr>
                <p:cNvPr id="105" name="Picture 103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206045" y="3618604"/>
                  <a:ext cx="228600" cy="163287"/>
                </a:xfrm>
                <a:prstGeom prst="rect">
                  <a:avLst/>
                </a:prstGeom>
              </p:spPr>
            </p:pic>
          </p:grpSp>
        </p:grpSp>
        <p:sp>
          <p:nvSpPr>
            <p:cNvPr id="112" name="TextBox 111"/>
            <p:cNvSpPr txBox="1"/>
            <p:nvPr/>
          </p:nvSpPr>
          <p:spPr>
            <a:xfrm>
              <a:off x="4258947" y="3623488"/>
              <a:ext cx="915976" cy="3231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o-KR" altLang="en-US" sz="9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추가</a:t>
              </a:r>
              <a:r>
                <a:rPr lang="en-US" sz="9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 </a:t>
              </a:r>
              <a:r>
                <a:rPr lang="ko-KR" altLang="en-US" sz="9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스토리지</a:t>
              </a:r>
              <a:r>
                <a:rPr lang="en-US" sz="9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/>
              </a:r>
              <a:br>
                <a:rPr lang="en-US" sz="900" dirty="0" smtClean="0">
                  <a:solidFill>
                    <a:schemeClr val="tx2"/>
                  </a:solidFill>
                  <a:cs typeface="Arial" panose="020B0604020202020204" pitchFamily="34" charset="0"/>
                </a:rPr>
              </a:br>
              <a:r>
                <a:rPr lang="en-US" sz="6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(disk, tape, cloud)</a:t>
              </a:r>
              <a:endParaRPr lang="en-US" sz="1000" dirty="0">
                <a:solidFill>
                  <a:schemeClr val="tx2"/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113" name="Picture 12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89377" y="3430449"/>
              <a:ext cx="137160" cy="129354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" name="그룹 7"/>
          <p:cNvGrpSpPr/>
          <p:nvPr/>
        </p:nvGrpSpPr>
        <p:grpSpPr>
          <a:xfrm>
            <a:off x="445355" y="5348833"/>
            <a:ext cx="8926980" cy="959892"/>
            <a:chOff x="445355" y="5348833"/>
            <a:chExt cx="8926980" cy="959892"/>
          </a:xfrm>
        </p:grpSpPr>
        <p:grpSp>
          <p:nvGrpSpPr>
            <p:cNvPr id="88" name="그룹 87"/>
            <p:cNvGrpSpPr/>
            <p:nvPr/>
          </p:nvGrpSpPr>
          <p:grpSpPr>
            <a:xfrm>
              <a:off x="488954" y="5348833"/>
              <a:ext cx="7876212" cy="959892"/>
              <a:chOff x="488954" y="5348833"/>
              <a:chExt cx="7876212" cy="959892"/>
            </a:xfrm>
          </p:grpSpPr>
          <p:sp>
            <p:nvSpPr>
              <p:cNvPr id="89" name="양쪽 모서리가 둥근 사각형 18"/>
              <p:cNvSpPr/>
              <p:nvPr/>
            </p:nvSpPr>
            <p:spPr bwMode="auto">
              <a:xfrm rot="5400000">
                <a:off x="4198917" y="2142476"/>
                <a:ext cx="959892" cy="7372606"/>
              </a:xfrm>
              <a:custGeom>
                <a:avLst/>
                <a:gdLst>
                  <a:gd name="connsiteX0" fmla="*/ 159603 w 957600"/>
                  <a:gd name="connsiteY0" fmla="*/ 0 h 7920000"/>
                  <a:gd name="connsiteX1" fmla="*/ 797997 w 957600"/>
                  <a:gd name="connsiteY1" fmla="*/ 0 h 7920000"/>
                  <a:gd name="connsiteX2" fmla="*/ 957600 w 957600"/>
                  <a:gd name="connsiteY2" fmla="*/ 159603 h 7920000"/>
                  <a:gd name="connsiteX3" fmla="*/ 957600 w 957600"/>
                  <a:gd name="connsiteY3" fmla="*/ 7920000 h 7920000"/>
                  <a:gd name="connsiteX4" fmla="*/ 957600 w 957600"/>
                  <a:gd name="connsiteY4" fmla="*/ 7920000 h 7920000"/>
                  <a:gd name="connsiteX5" fmla="*/ 0 w 957600"/>
                  <a:gd name="connsiteY5" fmla="*/ 7920000 h 7920000"/>
                  <a:gd name="connsiteX6" fmla="*/ 0 w 957600"/>
                  <a:gd name="connsiteY6" fmla="*/ 7920000 h 7920000"/>
                  <a:gd name="connsiteX7" fmla="*/ 0 w 957600"/>
                  <a:gd name="connsiteY7" fmla="*/ 159603 h 7920000"/>
                  <a:gd name="connsiteX8" fmla="*/ 159603 w 957600"/>
                  <a:gd name="connsiteY8" fmla="*/ 0 h 7920000"/>
                  <a:gd name="connsiteX0" fmla="*/ 159603 w 957600"/>
                  <a:gd name="connsiteY0" fmla="*/ 0 h 7920090"/>
                  <a:gd name="connsiteX1" fmla="*/ 797997 w 957600"/>
                  <a:gd name="connsiteY1" fmla="*/ 0 h 7920090"/>
                  <a:gd name="connsiteX2" fmla="*/ 957600 w 957600"/>
                  <a:gd name="connsiteY2" fmla="*/ 159603 h 7920090"/>
                  <a:gd name="connsiteX3" fmla="*/ 957600 w 957600"/>
                  <a:gd name="connsiteY3" fmla="*/ 7920000 h 7920090"/>
                  <a:gd name="connsiteX4" fmla="*/ 957600 w 957600"/>
                  <a:gd name="connsiteY4" fmla="*/ 7920000 h 7920090"/>
                  <a:gd name="connsiteX5" fmla="*/ 469037 w 957600"/>
                  <a:gd name="connsiteY5" fmla="*/ 7920090 h 7920090"/>
                  <a:gd name="connsiteX6" fmla="*/ 0 w 957600"/>
                  <a:gd name="connsiteY6" fmla="*/ 7920000 h 7920090"/>
                  <a:gd name="connsiteX7" fmla="*/ 0 w 957600"/>
                  <a:gd name="connsiteY7" fmla="*/ 7920000 h 7920090"/>
                  <a:gd name="connsiteX8" fmla="*/ 0 w 957600"/>
                  <a:gd name="connsiteY8" fmla="*/ 159603 h 7920090"/>
                  <a:gd name="connsiteX9" fmla="*/ 159603 w 957600"/>
                  <a:gd name="connsiteY9" fmla="*/ 0 h 7920090"/>
                  <a:gd name="connsiteX0" fmla="*/ 469037 w 957600"/>
                  <a:gd name="connsiteY0" fmla="*/ 7920090 h 8011530"/>
                  <a:gd name="connsiteX1" fmla="*/ 0 w 957600"/>
                  <a:gd name="connsiteY1" fmla="*/ 7920000 h 8011530"/>
                  <a:gd name="connsiteX2" fmla="*/ 0 w 957600"/>
                  <a:gd name="connsiteY2" fmla="*/ 7920000 h 8011530"/>
                  <a:gd name="connsiteX3" fmla="*/ 0 w 957600"/>
                  <a:gd name="connsiteY3" fmla="*/ 159603 h 8011530"/>
                  <a:gd name="connsiteX4" fmla="*/ 159603 w 957600"/>
                  <a:gd name="connsiteY4" fmla="*/ 0 h 8011530"/>
                  <a:gd name="connsiteX5" fmla="*/ 797997 w 957600"/>
                  <a:gd name="connsiteY5" fmla="*/ 0 h 8011530"/>
                  <a:gd name="connsiteX6" fmla="*/ 957600 w 957600"/>
                  <a:gd name="connsiteY6" fmla="*/ 159603 h 8011530"/>
                  <a:gd name="connsiteX7" fmla="*/ 957600 w 957600"/>
                  <a:gd name="connsiteY7" fmla="*/ 7920000 h 8011530"/>
                  <a:gd name="connsiteX8" fmla="*/ 957600 w 957600"/>
                  <a:gd name="connsiteY8" fmla="*/ 7920000 h 8011530"/>
                  <a:gd name="connsiteX9" fmla="*/ 560477 w 957600"/>
                  <a:gd name="connsiteY9" fmla="*/ 8011530 h 8011530"/>
                  <a:gd name="connsiteX0" fmla="*/ 0 w 957600"/>
                  <a:gd name="connsiteY0" fmla="*/ 7920000 h 8011530"/>
                  <a:gd name="connsiteX1" fmla="*/ 0 w 957600"/>
                  <a:gd name="connsiteY1" fmla="*/ 7920000 h 8011530"/>
                  <a:gd name="connsiteX2" fmla="*/ 0 w 957600"/>
                  <a:gd name="connsiteY2" fmla="*/ 159603 h 8011530"/>
                  <a:gd name="connsiteX3" fmla="*/ 159603 w 957600"/>
                  <a:gd name="connsiteY3" fmla="*/ 0 h 8011530"/>
                  <a:gd name="connsiteX4" fmla="*/ 797997 w 957600"/>
                  <a:gd name="connsiteY4" fmla="*/ 0 h 8011530"/>
                  <a:gd name="connsiteX5" fmla="*/ 957600 w 957600"/>
                  <a:gd name="connsiteY5" fmla="*/ 159603 h 8011530"/>
                  <a:gd name="connsiteX6" fmla="*/ 957600 w 957600"/>
                  <a:gd name="connsiteY6" fmla="*/ 7920000 h 8011530"/>
                  <a:gd name="connsiteX7" fmla="*/ 957600 w 957600"/>
                  <a:gd name="connsiteY7" fmla="*/ 7920000 h 8011530"/>
                  <a:gd name="connsiteX8" fmla="*/ 560477 w 957600"/>
                  <a:gd name="connsiteY8" fmla="*/ 8011530 h 8011530"/>
                  <a:gd name="connsiteX0" fmla="*/ 0 w 957600"/>
                  <a:gd name="connsiteY0" fmla="*/ 7920000 h 7920000"/>
                  <a:gd name="connsiteX1" fmla="*/ 0 w 957600"/>
                  <a:gd name="connsiteY1" fmla="*/ 7920000 h 7920000"/>
                  <a:gd name="connsiteX2" fmla="*/ 0 w 957600"/>
                  <a:gd name="connsiteY2" fmla="*/ 159603 h 7920000"/>
                  <a:gd name="connsiteX3" fmla="*/ 159603 w 957600"/>
                  <a:gd name="connsiteY3" fmla="*/ 0 h 7920000"/>
                  <a:gd name="connsiteX4" fmla="*/ 797997 w 957600"/>
                  <a:gd name="connsiteY4" fmla="*/ 0 h 7920000"/>
                  <a:gd name="connsiteX5" fmla="*/ 957600 w 957600"/>
                  <a:gd name="connsiteY5" fmla="*/ 159603 h 7920000"/>
                  <a:gd name="connsiteX6" fmla="*/ 957600 w 957600"/>
                  <a:gd name="connsiteY6" fmla="*/ 7920000 h 7920000"/>
                  <a:gd name="connsiteX7" fmla="*/ 957600 w 957600"/>
                  <a:gd name="connsiteY7" fmla="*/ 7920000 h 79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7600" h="7920000">
                    <a:moveTo>
                      <a:pt x="0" y="7920000"/>
                    </a:moveTo>
                    <a:lnTo>
                      <a:pt x="0" y="7920000"/>
                    </a:lnTo>
                    <a:lnTo>
                      <a:pt x="0" y="159603"/>
                    </a:lnTo>
                    <a:cubicBezTo>
                      <a:pt x="0" y="71457"/>
                      <a:pt x="71457" y="0"/>
                      <a:pt x="159603" y="0"/>
                    </a:cubicBezTo>
                    <a:lnTo>
                      <a:pt x="797997" y="0"/>
                    </a:lnTo>
                    <a:cubicBezTo>
                      <a:pt x="886143" y="0"/>
                      <a:pt x="957600" y="71457"/>
                      <a:pt x="957600" y="159603"/>
                    </a:cubicBezTo>
                    <a:lnTo>
                      <a:pt x="957600" y="7920000"/>
                    </a:lnTo>
                    <a:lnTo>
                      <a:pt x="957600" y="7920000"/>
                    </a:lnTo>
                  </a:path>
                </a:pathLst>
              </a:cu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90" name="자유형 89"/>
              <p:cNvSpPr/>
              <p:nvPr/>
            </p:nvSpPr>
            <p:spPr bwMode="auto">
              <a:xfrm rot="16200000">
                <a:off x="488953" y="5349874"/>
                <a:ext cx="958851" cy="958850"/>
              </a:xfrm>
              <a:custGeom>
                <a:avLst/>
                <a:gdLst>
                  <a:gd name="connsiteX0" fmla="*/ 523027 w 1046054"/>
                  <a:gd name="connsiteY0" fmla="*/ 27131 h 1046053"/>
                  <a:gd name="connsiteX1" fmla="*/ 27131 w 1046054"/>
                  <a:gd name="connsiteY1" fmla="*/ 523027 h 1046053"/>
                  <a:gd name="connsiteX2" fmla="*/ 472325 w 1046054"/>
                  <a:gd name="connsiteY2" fmla="*/ 1016362 h 1046053"/>
                  <a:gd name="connsiteX3" fmla="*/ 523027 w 1046054"/>
                  <a:gd name="connsiteY3" fmla="*/ 1018922 h 1046053"/>
                  <a:gd name="connsiteX4" fmla="*/ 523027 w 1046054"/>
                  <a:gd name="connsiteY4" fmla="*/ 1019241 h 1046053"/>
                  <a:gd name="connsiteX5" fmla="*/ 1019242 w 1046054"/>
                  <a:gd name="connsiteY5" fmla="*/ 1019241 h 1046053"/>
                  <a:gd name="connsiteX6" fmla="*/ 1019242 w 1046054"/>
                  <a:gd name="connsiteY6" fmla="*/ 523027 h 1046053"/>
                  <a:gd name="connsiteX7" fmla="*/ 1018923 w 1046054"/>
                  <a:gd name="connsiteY7" fmla="*/ 523027 h 1046053"/>
                  <a:gd name="connsiteX8" fmla="*/ 523027 w 1046054"/>
                  <a:gd name="connsiteY8" fmla="*/ 27131 h 1046053"/>
                  <a:gd name="connsiteX9" fmla="*/ 523027 w 1046054"/>
                  <a:gd name="connsiteY9" fmla="*/ 0 h 1046053"/>
                  <a:gd name="connsiteX10" fmla="*/ 1035428 w 1046054"/>
                  <a:gd name="connsiteY10" fmla="*/ 417619 h 1046053"/>
                  <a:gd name="connsiteX11" fmla="*/ 1045440 w 1046054"/>
                  <a:gd name="connsiteY11" fmla="*/ 516931 h 1046053"/>
                  <a:gd name="connsiteX12" fmla="*/ 1046054 w 1046054"/>
                  <a:gd name="connsiteY12" fmla="*/ 516931 h 1046053"/>
                  <a:gd name="connsiteX13" fmla="*/ 1046054 w 1046054"/>
                  <a:gd name="connsiteY13" fmla="*/ 523027 h 1046053"/>
                  <a:gd name="connsiteX14" fmla="*/ 1046054 w 1046054"/>
                  <a:gd name="connsiteY14" fmla="*/ 1042531 h 1046053"/>
                  <a:gd name="connsiteX15" fmla="*/ 1045027 w 1046054"/>
                  <a:gd name="connsiteY15" fmla="*/ 1042531 h 1046053"/>
                  <a:gd name="connsiteX16" fmla="*/ 1045027 w 1046054"/>
                  <a:gd name="connsiteY16" fmla="*/ 1046053 h 1046053"/>
                  <a:gd name="connsiteX17" fmla="*/ 523027 w 1046054"/>
                  <a:gd name="connsiteY17" fmla="*/ 1046053 h 1046053"/>
                  <a:gd name="connsiteX18" fmla="*/ 496112 w 1046054"/>
                  <a:gd name="connsiteY18" fmla="*/ 1045373 h 1046053"/>
                  <a:gd name="connsiteX19" fmla="*/ 0 w 1046054"/>
                  <a:gd name="connsiteY19" fmla="*/ 523027 h 1046053"/>
                  <a:gd name="connsiteX20" fmla="*/ 523027 w 1046054"/>
                  <a:gd name="connsiteY20" fmla="*/ 0 h 104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46054" h="1046053">
                    <a:moveTo>
                      <a:pt x="523027" y="27131"/>
                    </a:moveTo>
                    <a:cubicBezTo>
                      <a:pt x="249151" y="27131"/>
                      <a:pt x="27131" y="249151"/>
                      <a:pt x="27131" y="523027"/>
                    </a:cubicBezTo>
                    <a:cubicBezTo>
                      <a:pt x="27131" y="779785"/>
                      <a:pt x="222266" y="990967"/>
                      <a:pt x="472325" y="1016362"/>
                    </a:cubicBezTo>
                    <a:lnTo>
                      <a:pt x="523027" y="1018922"/>
                    </a:lnTo>
                    <a:lnTo>
                      <a:pt x="523027" y="1019241"/>
                    </a:lnTo>
                    <a:lnTo>
                      <a:pt x="1019242" y="1019241"/>
                    </a:lnTo>
                    <a:lnTo>
                      <a:pt x="1019242" y="523027"/>
                    </a:lnTo>
                    <a:lnTo>
                      <a:pt x="1018923" y="523027"/>
                    </a:lnTo>
                    <a:cubicBezTo>
                      <a:pt x="1018923" y="249151"/>
                      <a:pt x="796903" y="27131"/>
                      <a:pt x="523027" y="27131"/>
                    </a:cubicBezTo>
                    <a:close/>
                    <a:moveTo>
                      <a:pt x="523027" y="0"/>
                    </a:moveTo>
                    <a:cubicBezTo>
                      <a:pt x="775779" y="0"/>
                      <a:pt x="986658" y="179285"/>
                      <a:pt x="1035428" y="417619"/>
                    </a:cubicBezTo>
                    <a:lnTo>
                      <a:pt x="1045440" y="516931"/>
                    </a:lnTo>
                    <a:lnTo>
                      <a:pt x="1046054" y="516931"/>
                    </a:lnTo>
                    <a:lnTo>
                      <a:pt x="1046054" y="523027"/>
                    </a:lnTo>
                    <a:lnTo>
                      <a:pt x="1046054" y="1042531"/>
                    </a:lnTo>
                    <a:lnTo>
                      <a:pt x="1045027" y="1042531"/>
                    </a:lnTo>
                    <a:lnTo>
                      <a:pt x="1045027" y="1046053"/>
                    </a:lnTo>
                    <a:lnTo>
                      <a:pt x="523027" y="1046053"/>
                    </a:lnTo>
                    <a:lnTo>
                      <a:pt x="496112" y="1045373"/>
                    </a:lnTo>
                    <a:cubicBezTo>
                      <a:pt x="219761" y="1031364"/>
                      <a:pt x="0" y="802859"/>
                      <a:pt x="0" y="523027"/>
                    </a:cubicBezTo>
                    <a:cubicBezTo>
                      <a:pt x="0" y="234168"/>
                      <a:pt x="234168" y="0"/>
                      <a:pt x="52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sp>
          <p:nvSpPr>
            <p:cNvPr id="91" name="AutoShape 455"/>
            <p:cNvSpPr>
              <a:spLocks noChangeArrowheads="1"/>
            </p:cNvSpPr>
            <p:nvPr/>
          </p:nvSpPr>
          <p:spPr bwMode="auto">
            <a:xfrm>
              <a:off x="1655461" y="5438788"/>
              <a:ext cx="6609907" cy="779085"/>
            </a:xfrm>
            <a:prstGeom prst="roundRect">
              <a:avLst>
                <a:gd name="adj" fmla="val 2199"/>
              </a:avLst>
            </a:prstGeom>
            <a:noFill/>
            <a:ln w="9525" algn="ctr">
              <a:noFill/>
              <a:round/>
              <a:headEnd/>
              <a:tailEnd type="none" w="med" len="sm"/>
            </a:ln>
            <a:effectLst/>
            <a:extLst/>
          </p:spPr>
          <p:txBody>
            <a:bodyPr wrap="square" lIns="54000" tIns="46800" rIns="54000" bIns="46800">
              <a:spAutoFit/>
            </a:bodyPr>
            <a:lstStyle/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NetBackup Client</a:t>
              </a:r>
              <a:r>
                <a:rPr kumimoji="1" lang="ko-KR" altLang="en-US" sz="1000" dirty="0">
                  <a:cs typeface="Arial" charset="0"/>
                </a:rPr>
                <a:t>가 </a:t>
              </a:r>
              <a:r>
                <a:rPr kumimoji="1" lang="en-US" altLang="ko-KR" sz="1000" dirty="0">
                  <a:cs typeface="Arial" charset="0"/>
                </a:rPr>
                <a:t>file-by-file </a:t>
              </a:r>
              <a:r>
                <a:rPr kumimoji="1" lang="ko-KR" altLang="en-US" sz="1000" dirty="0">
                  <a:cs typeface="Arial" charset="0"/>
                </a:rPr>
                <a:t>백업 대신에 </a:t>
              </a:r>
              <a:r>
                <a:rPr kumimoji="1" lang="en-US" altLang="ko-KR" sz="1000" dirty="0">
                  <a:cs typeface="Arial" charset="0"/>
                </a:rPr>
                <a:t>RAW </a:t>
              </a:r>
              <a:r>
                <a:rPr kumimoji="1" lang="ko-KR" altLang="en-US" sz="1000" dirty="0">
                  <a:cs typeface="Arial" charset="0"/>
                </a:rPr>
                <a:t>백업을 생성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파일 개수가 많은 시스템의 백업 성능을 향상시킬 수 있음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개별 파일 단위 복원 지원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하나의 </a:t>
              </a:r>
              <a:r>
                <a:rPr kumimoji="1" lang="en-US" altLang="ko-KR" sz="1000" dirty="0">
                  <a:cs typeface="Arial" charset="0"/>
                </a:rPr>
                <a:t>RAW </a:t>
              </a:r>
              <a:r>
                <a:rPr kumimoji="1" lang="ko-KR" altLang="en-US" sz="1000" dirty="0">
                  <a:cs typeface="Arial" charset="0"/>
                </a:rPr>
                <a:t>이미지 형태로 </a:t>
              </a:r>
              <a:r>
                <a:rPr kumimoji="1" lang="en-US" altLang="ko-KR" sz="1000" dirty="0">
                  <a:cs typeface="Arial" charset="0"/>
                </a:rPr>
                <a:t>NetBackup Media Server</a:t>
              </a:r>
              <a:r>
                <a:rPr kumimoji="1" lang="ko-KR" altLang="en-US" sz="1000" dirty="0">
                  <a:cs typeface="Arial" charset="0"/>
                </a:rPr>
                <a:t>에 파일 시스템 백업을 전송</a:t>
              </a:r>
            </a:p>
          </p:txBody>
        </p:sp>
        <p:pic>
          <p:nvPicPr>
            <p:cNvPr id="92" name="Picture 19" descr="D:\dot_이찬주\140926\비즈니스맨아이콘png\26.pn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29"/>
            <a:stretch/>
          </p:blipFill>
          <p:spPr bwMode="auto">
            <a:xfrm>
              <a:off x="8481423" y="5547626"/>
              <a:ext cx="890912" cy="742581"/>
            </a:xfrm>
            <a:prstGeom prst="rect">
              <a:avLst/>
            </a:prstGeom>
            <a:noFill/>
            <a:effectLst>
              <a:outerShdw dist="44450" algn="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직사각형 92"/>
            <p:cNvSpPr/>
            <p:nvPr/>
          </p:nvSpPr>
          <p:spPr>
            <a:xfrm>
              <a:off x="445355" y="5551780"/>
              <a:ext cx="1046046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1000" b="1" dirty="0">
                  <a:cs typeface="Arial" charset="0"/>
                </a:rPr>
                <a:t>NetBackup </a:t>
              </a:r>
              <a:r>
                <a:rPr kumimoji="1" lang="en-US" altLang="ko-KR" sz="1000" b="1" dirty="0" err="1">
                  <a:cs typeface="Arial" charset="0"/>
                </a:rPr>
                <a:t>FlashBackup</a:t>
              </a:r>
              <a:r>
                <a:rPr kumimoji="1" lang="en-US" altLang="ko-KR" sz="1000" b="1" dirty="0">
                  <a:cs typeface="Arial" charset="0"/>
                </a:rPr>
                <a:t> </a:t>
              </a:r>
              <a:r>
                <a:rPr kumimoji="1" lang="ko-KR" altLang="en-US" sz="1000" b="1" dirty="0">
                  <a:cs typeface="Arial" charset="0"/>
                </a:rPr>
                <a:t>특징</a:t>
              </a:r>
              <a:endParaRPr lang="ko-KR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6495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9" grpId="0">
        <p:bldSub>
          <a:bldChart bld="series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14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ko-KR" altLang="en-US" dirty="0"/>
              <a:t>가상 및 물리적 시스템의 복구에 필요한 시간을 대폭 감소 시킬 수 있는 </a:t>
            </a:r>
            <a:r>
              <a:rPr lang="en-US" altLang="ko-KR" dirty="0"/>
              <a:t>Veritas </a:t>
            </a:r>
            <a:r>
              <a:rPr lang="ko-KR" altLang="en-US" dirty="0" err="1"/>
              <a:t>특허된</a:t>
            </a:r>
            <a:r>
              <a:rPr lang="ko-KR" altLang="en-US" dirty="0"/>
              <a:t> </a:t>
            </a:r>
            <a:r>
              <a:rPr lang="en-US" altLang="ko-KR" dirty="0"/>
              <a:t>GRT(Granular Recovery Technology) </a:t>
            </a:r>
            <a:r>
              <a:rPr lang="ko-KR" altLang="en-US" dirty="0"/>
              <a:t>기술과 </a:t>
            </a:r>
            <a:r>
              <a:rPr lang="en-US" altLang="ko-KR" dirty="0"/>
              <a:t>V-RAY </a:t>
            </a:r>
            <a:r>
              <a:rPr lang="ko-KR" altLang="en-US" dirty="0"/>
              <a:t>기술을 기본 제공합니다</a:t>
            </a:r>
            <a:r>
              <a:rPr lang="en-US" altLang="ko-KR" dirty="0"/>
              <a:t>. </a:t>
            </a:r>
            <a:r>
              <a:rPr lang="ko-KR" altLang="en-US" dirty="0"/>
              <a:t>이를 통해 한 번의 백업</a:t>
            </a:r>
            <a:r>
              <a:rPr lang="en-US" altLang="ko-KR" dirty="0"/>
              <a:t>(Single-Pass)</a:t>
            </a:r>
            <a:r>
              <a:rPr lang="ko-KR" altLang="en-US" dirty="0"/>
              <a:t>에서 다양한 방법의 복구 방안을 제공해 줄 수 있기 때문에 기존 인프라 및 주요 애플리케이션 보호를 보다 단순하게 처리하고 유연한 재해복구 전략을 갖출 수 </a:t>
            </a:r>
            <a:r>
              <a:rPr lang="ko-KR" altLang="en-US" dirty="0" smtClean="0"/>
              <a:t>있습니다</a:t>
            </a:r>
            <a:r>
              <a:rPr lang="en-US" altLang="ko-KR" dirty="0"/>
              <a:t>.</a:t>
            </a:r>
          </a:p>
        </p:txBody>
      </p:sp>
      <p:sp>
        <p:nvSpPr>
          <p:cNvPr id="144" name="텍스트 개체 틀 14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/>
              <a:t>개별 객체 단위 복구 기술</a:t>
            </a:r>
            <a:r>
              <a:rPr lang="en-US" altLang="ko-KR" dirty="0"/>
              <a:t>(GRT)</a:t>
            </a:r>
            <a:endParaRPr lang="ko-KR" altLang="en-US" dirty="0"/>
          </a:p>
        </p:txBody>
      </p:sp>
      <p:sp>
        <p:nvSpPr>
          <p:cNvPr id="11" name="Freeform 572"/>
          <p:cNvSpPr/>
          <p:nvPr/>
        </p:nvSpPr>
        <p:spPr bwMode="auto">
          <a:xfrm>
            <a:off x="7418174" y="3718976"/>
            <a:ext cx="1886096" cy="423862"/>
          </a:xfrm>
          <a:custGeom>
            <a:avLst/>
            <a:gdLst>
              <a:gd name="connsiteX0" fmla="*/ 233363 w 1931194"/>
              <a:gd name="connsiteY0" fmla="*/ 0 h 423862"/>
              <a:gd name="connsiteX1" fmla="*/ 1931194 w 1931194"/>
              <a:gd name="connsiteY1" fmla="*/ 0 h 423862"/>
              <a:gd name="connsiteX2" fmla="*/ 1569244 w 1931194"/>
              <a:gd name="connsiteY2" fmla="*/ 423862 h 423862"/>
              <a:gd name="connsiteX3" fmla="*/ 0 w 1931194"/>
              <a:gd name="connsiteY3" fmla="*/ 423862 h 423862"/>
              <a:gd name="connsiteX4" fmla="*/ 233363 w 1931194"/>
              <a:gd name="connsiteY4" fmla="*/ 0 h 42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1194" h="423862">
                <a:moveTo>
                  <a:pt x="233363" y="0"/>
                </a:moveTo>
                <a:lnTo>
                  <a:pt x="1931194" y="0"/>
                </a:lnTo>
                <a:lnTo>
                  <a:pt x="1569244" y="423862"/>
                </a:lnTo>
                <a:lnTo>
                  <a:pt x="0" y="423862"/>
                </a:lnTo>
                <a:lnTo>
                  <a:pt x="233363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2" name="Freeform 573"/>
          <p:cNvSpPr/>
          <p:nvPr/>
        </p:nvSpPr>
        <p:spPr bwMode="auto">
          <a:xfrm>
            <a:off x="7418174" y="2347905"/>
            <a:ext cx="230239" cy="1797843"/>
          </a:xfrm>
          <a:custGeom>
            <a:avLst/>
            <a:gdLst>
              <a:gd name="connsiteX0" fmla="*/ 235744 w 235744"/>
              <a:gd name="connsiteY0" fmla="*/ 1314450 h 1740693"/>
              <a:gd name="connsiteX1" fmla="*/ 235744 w 235744"/>
              <a:gd name="connsiteY1" fmla="*/ 0 h 1740693"/>
              <a:gd name="connsiteX2" fmla="*/ 0 w 235744"/>
              <a:gd name="connsiteY2" fmla="*/ 542925 h 1740693"/>
              <a:gd name="connsiteX3" fmla="*/ 0 w 235744"/>
              <a:gd name="connsiteY3" fmla="*/ 1740693 h 1740693"/>
              <a:gd name="connsiteX4" fmla="*/ 235744 w 235744"/>
              <a:gd name="connsiteY4" fmla="*/ 1314450 h 1740693"/>
              <a:gd name="connsiteX0" fmla="*/ 235744 w 235744"/>
              <a:gd name="connsiteY0" fmla="*/ 1366837 h 1793080"/>
              <a:gd name="connsiteX1" fmla="*/ 230868 w 235744"/>
              <a:gd name="connsiteY1" fmla="*/ 0 h 1793080"/>
              <a:gd name="connsiteX2" fmla="*/ 0 w 235744"/>
              <a:gd name="connsiteY2" fmla="*/ 595312 h 1793080"/>
              <a:gd name="connsiteX3" fmla="*/ 0 w 235744"/>
              <a:gd name="connsiteY3" fmla="*/ 1793080 h 1793080"/>
              <a:gd name="connsiteX4" fmla="*/ 235744 w 235744"/>
              <a:gd name="connsiteY4" fmla="*/ 1366837 h 1793080"/>
              <a:gd name="connsiteX0" fmla="*/ 235744 w 236213"/>
              <a:gd name="connsiteY0" fmla="*/ 1371600 h 1797843"/>
              <a:gd name="connsiteX1" fmla="*/ 235744 w 236213"/>
              <a:gd name="connsiteY1" fmla="*/ 0 h 1797843"/>
              <a:gd name="connsiteX2" fmla="*/ 0 w 236213"/>
              <a:gd name="connsiteY2" fmla="*/ 600075 h 1797843"/>
              <a:gd name="connsiteX3" fmla="*/ 0 w 236213"/>
              <a:gd name="connsiteY3" fmla="*/ 1797843 h 1797843"/>
              <a:gd name="connsiteX4" fmla="*/ 235744 w 236213"/>
              <a:gd name="connsiteY4" fmla="*/ 1371600 h 1797843"/>
              <a:gd name="connsiteX0" fmla="*/ 235744 w 235744"/>
              <a:gd name="connsiteY0" fmla="*/ 1371600 h 1797843"/>
              <a:gd name="connsiteX1" fmla="*/ 233306 w 235744"/>
              <a:gd name="connsiteY1" fmla="*/ 0 h 1797843"/>
              <a:gd name="connsiteX2" fmla="*/ 0 w 235744"/>
              <a:gd name="connsiteY2" fmla="*/ 600075 h 1797843"/>
              <a:gd name="connsiteX3" fmla="*/ 0 w 235744"/>
              <a:gd name="connsiteY3" fmla="*/ 1797843 h 1797843"/>
              <a:gd name="connsiteX4" fmla="*/ 235744 w 235744"/>
              <a:gd name="connsiteY4" fmla="*/ 1371600 h 1797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744" h="1797843">
                <a:moveTo>
                  <a:pt x="235744" y="1371600"/>
                </a:moveTo>
                <a:cubicBezTo>
                  <a:pt x="234119" y="915988"/>
                  <a:pt x="234931" y="455612"/>
                  <a:pt x="233306" y="0"/>
                </a:cubicBezTo>
                <a:lnTo>
                  <a:pt x="0" y="600075"/>
                </a:lnTo>
                <a:lnTo>
                  <a:pt x="0" y="1797843"/>
                </a:lnTo>
                <a:lnTo>
                  <a:pt x="235744" y="137160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3" name="Freeform 570"/>
          <p:cNvSpPr/>
          <p:nvPr/>
        </p:nvSpPr>
        <p:spPr bwMode="auto">
          <a:xfrm>
            <a:off x="5806504" y="3721357"/>
            <a:ext cx="1737255" cy="421481"/>
          </a:xfrm>
          <a:custGeom>
            <a:avLst/>
            <a:gdLst>
              <a:gd name="connsiteX0" fmla="*/ 76200 w 1778794"/>
              <a:gd name="connsiteY0" fmla="*/ 0 h 421481"/>
              <a:gd name="connsiteX1" fmla="*/ 1778794 w 1778794"/>
              <a:gd name="connsiteY1" fmla="*/ 0 h 421481"/>
              <a:gd name="connsiteX2" fmla="*/ 1559719 w 1778794"/>
              <a:gd name="connsiteY2" fmla="*/ 421481 h 421481"/>
              <a:gd name="connsiteX3" fmla="*/ 0 w 1778794"/>
              <a:gd name="connsiteY3" fmla="*/ 421481 h 421481"/>
              <a:gd name="connsiteX4" fmla="*/ 76200 w 1778794"/>
              <a:gd name="connsiteY4" fmla="*/ 0 h 421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8794" h="421481">
                <a:moveTo>
                  <a:pt x="76200" y="0"/>
                </a:moveTo>
                <a:lnTo>
                  <a:pt x="1778794" y="0"/>
                </a:lnTo>
                <a:lnTo>
                  <a:pt x="1559719" y="421481"/>
                </a:lnTo>
                <a:lnTo>
                  <a:pt x="0" y="421481"/>
                </a:lnTo>
                <a:lnTo>
                  <a:pt x="76200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4" name="Freeform 571"/>
          <p:cNvSpPr/>
          <p:nvPr/>
        </p:nvSpPr>
        <p:spPr bwMode="auto">
          <a:xfrm>
            <a:off x="5806504" y="2357431"/>
            <a:ext cx="74421" cy="1790700"/>
          </a:xfrm>
          <a:custGeom>
            <a:avLst/>
            <a:gdLst>
              <a:gd name="connsiteX0" fmla="*/ 76200 w 76200"/>
              <a:gd name="connsiteY0" fmla="*/ 1319213 h 1745457"/>
              <a:gd name="connsiteX1" fmla="*/ 76200 w 76200"/>
              <a:gd name="connsiteY1" fmla="*/ 0 h 1745457"/>
              <a:gd name="connsiteX2" fmla="*/ 0 w 76200"/>
              <a:gd name="connsiteY2" fmla="*/ 531019 h 1745457"/>
              <a:gd name="connsiteX3" fmla="*/ 0 w 76200"/>
              <a:gd name="connsiteY3" fmla="*/ 1745457 h 1745457"/>
              <a:gd name="connsiteX4" fmla="*/ 76200 w 76200"/>
              <a:gd name="connsiteY4" fmla="*/ 1319213 h 1745457"/>
              <a:gd name="connsiteX0" fmla="*/ 76200 w 76200"/>
              <a:gd name="connsiteY0" fmla="*/ 1364456 h 1790700"/>
              <a:gd name="connsiteX1" fmla="*/ 76200 w 76200"/>
              <a:gd name="connsiteY1" fmla="*/ 0 h 1790700"/>
              <a:gd name="connsiteX2" fmla="*/ 0 w 76200"/>
              <a:gd name="connsiteY2" fmla="*/ 576262 h 1790700"/>
              <a:gd name="connsiteX3" fmla="*/ 0 w 76200"/>
              <a:gd name="connsiteY3" fmla="*/ 1790700 h 1790700"/>
              <a:gd name="connsiteX4" fmla="*/ 76200 w 76200"/>
              <a:gd name="connsiteY4" fmla="*/ 1364456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" h="1790700">
                <a:moveTo>
                  <a:pt x="76200" y="1364456"/>
                </a:moveTo>
                <a:lnTo>
                  <a:pt x="76200" y="0"/>
                </a:lnTo>
                <a:lnTo>
                  <a:pt x="0" y="576262"/>
                </a:lnTo>
                <a:lnTo>
                  <a:pt x="0" y="1790700"/>
                </a:lnTo>
                <a:lnTo>
                  <a:pt x="76200" y="1364456"/>
                </a:lnTo>
                <a:close/>
              </a:path>
            </a:pathLst>
          </a:custGeom>
          <a:gradFill>
            <a:gsLst>
              <a:gs pos="900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5" name="Freeform 566"/>
          <p:cNvSpPr/>
          <p:nvPr/>
        </p:nvSpPr>
        <p:spPr bwMode="auto">
          <a:xfrm>
            <a:off x="2369205" y="3721357"/>
            <a:ext cx="1709347" cy="423863"/>
          </a:xfrm>
          <a:custGeom>
            <a:avLst/>
            <a:gdLst>
              <a:gd name="connsiteX0" fmla="*/ 0 w 1750219"/>
              <a:gd name="connsiteY0" fmla="*/ 0 h 423863"/>
              <a:gd name="connsiteX1" fmla="*/ 1671638 w 1750219"/>
              <a:gd name="connsiteY1" fmla="*/ 0 h 423863"/>
              <a:gd name="connsiteX2" fmla="*/ 1750219 w 1750219"/>
              <a:gd name="connsiteY2" fmla="*/ 423863 h 423863"/>
              <a:gd name="connsiteX3" fmla="*/ 219075 w 1750219"/>
              <a:gd name="connsiteY3" fmla="*/ 423863 h 423863"/>
              <a:gd name="connsiteX4" fmla="*/ 0 w 1750219"/>
              <a:gd name="connsiteY4" fmla="*/ 0 h 423863"/>
              <a:gd name="connsiteX0" fmla="*/ 0 w 1750219"/>
              <a:gd name="connsiteY0" fmla="*/ 0 h 423863"/>
              <a:gd name="connsiteX1" fmla="*/ 1690688 w 1750219"/>
              <a:gd name="connsiteY1" fmla="*/ 2381 h 423863"/>
              <a:gd name="connsiteX2" fmla="*/ 1750219 w 1750219"/>
              <a:gd name="connsiteY2" fmla="*/ 423863 h 423863"/>
              <a:gd name="connsiteX3" fmla="*/ 219075 w 1750219"/>
              <a:gd name="connsiteY3" fmla="*/ 423863 h 423863"/>
              <a:gd name="connsiteX4" fmla="*/ 0 w 1750219"/>
              <a:gd name="connsiteY4" fmla="*/ 0 h 42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219" h="423863">
                <a:moveTo>
                  <a:pt x="0" y="0"/>
                </a:moveTo>
                <a:lnTo>
                  <a:pt x="1690688" y="2381"/>
                </a:lnTo>
                <a:lnTo>
                  <a:pt x="1750219" y="423863"/>
                </a:lnTo>
                <a:lnTo>
                  <a:pt x="219075" y="42386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6" name="Freeform 568"/>
          <p:cNvSpPr/>
          <p:nvPr/>
        </p:nvSpPr>
        <p:spPr bwMode="auto">
          <a:xfrm>
            <a:off x="4017001" y="2355049"/>
            <a:ext cx="72002" cy="1790700"/>
          </a:xfrm>
          <a:custGeom>
            <a:avLst/>
            <a:gdLst>
              <a:gd name="connsiteX0" fmla="*/ 0 w 83344"/>
              <a:gd name="connsiteY0" fmla="*/ 1321594 h 1743075"/>
              <a:gd name="connsiteX1" fmla="*/ 0 w 83344"/>
              <a:gd name="connsiteY1" fmla="*/ 0 h 1743075"/>
              <a:gd name="connsiteX2" fmla="*/ 83344 w 83344"/>
              <a:gd name="connsiteY2" fmla="*/ 376238 h 1743075"/>
              <a:gd name="connsiteX3" fmla="*/ 83344 w 83344"/>
              <a:gd name="connsiteY3" fmla="*/ 1743075 h 1743075"/>
              <a:gd name="connsiteX4" fmla="*/ 0 w 83344"/>
              <a:gd name="connsiteY4" fmla="*/ 1321594 h 1743075"/>
              <a:gd name="connsiteX0" fmla="*/ 0 w 99397"/>
              <a:gd name="connsiteY0" fmla="*/ 1321594 h 1743075"/>
              <a:gd name="connsiteX1" fmla="*/ 16053 w 99397"/>
              <a:gd name="connsiteY1" fmla="*/ 0 h 1743075"/>
              <a:gd name="connsiteX2" fmla="*/ 99397 w 99397"/>
              <a:gd name="connsiteY2" fmla="*/ 376238 h 1743075"/>
              <a:gd name="connsiteX3" fmla="*/ 99397 w 99397"/>
              <a:gd name="connsiteY3" fmla="*/ 1743075 h 1743075"/>
              <a:gd name="connsiteX4" fmla="*/ 0 w 99397"/>
              <a:gd name="connsiteY4" fmla="*/ 1321594 h 1743075"/>
              <a:gd name="connsiteX0" fmla="*/ 0 w 99397"/>
              <a:gd name="connsiteY0" fmla="*/ 1366838 h 1788319"/>
              <a:gd name="connsiteX1" fmla="*/ 12767 w 99397"/>
              <a:gd name="connsiteY1" fmla="*/ 0 h 1788319"/>
              <a:gd name="connsiteX2" fmla="*/ 99397 w 99397"/>
              <a:gd name="connsiteY2" fmla="*/ 421482 h 1788319"/>
              <a:gd name="connsiteX3" fmla="*/ 99397 w 99397"/>
              <a:gd name="connsiteY3" fmla="*/ 1788319 h 1788319"/>
              <a:gd name="connsiteX4" fmla="*/ 0 w 99397"/>
              <a:gd name="connsiteY4" fmla="*/ 1366838 h 1788319"/>
              <a:gd name="connsiteX0" fmla="*/ 0 w 99397"/>
              <a:gd name="connsiteY0" fmla="*/ 1369219 h 1790700"/>
              <a:gd name="connsiteX1" fmla="*/ 6193 w 99397"/>
              <a:gd name="connsiteY1" fmla="*/ 0 h 1790700"/>
              <a:gd name="connsiteX2" fmla="*/ 99397 w 99397"/>
              <a:gd name="connsiteY2" fmla="*/ 423863 h 1790700"/>
              <a:gd name="connsiteX3" fmla="*/ 99397 w 99397"/>
              <a:gd name="connsiteY3" fmla="*/ 1790700 h 1790700"/>
              <a:gd name="connsiteX4" fmla="*/ 0 w 99397"/>
              <a:gd name="connsiteY4" fmla="*/ 1369219 h 1790700"/>
              <a:gd name="connsiteX0" fmla="*/ 0 w 99397"/>
              <a:gd name="connsiteY0" fmla="*/ 1369219 h 1790700"/>
              <a:gd name="connsiteX1" fmla="*/ 2905 w 99397"/>
              <a:gd name="connsiteY1" fmla="*/ 0 h 1790700"/>
              <a:gd name="connsiteX2" fmla="*/ 99397 w 99397"/>
              <a:gd name="connsiteY2" fmla="*/ 423863 h 1790700"/>
              <a:gd name="connsiteX3" fmla="*/ 99397 w 99397"/>
              <a:gd name="connsiteY3" fmla="*/ 1790700 h 1790700"/>
              <a:gd name="connsiteX4" fmla="*/ 0 w 99397"/>
              <a:gd name="connsiteY4" fmla="*/ 1369219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397" h="1790700">
                <a:moveTo>
                  <a:pt x="0" y="1369219"/>
                </a:moveTo>
                <a:cubicBezTo>
                  <a:pt x="2064" y="912813"/>
                  <a:pt x="841" y="456406"/>
                  <a:pt x="2905" y="0"/>
                </a:cubicBezTo>
                <a:lnTo>
                  <a:pt x="99397" y="423863"/>
                </a:lnTo>
                <a:lnTo>
                  <a:pt x="99397" y="1790700"/>
                </a:lnTo>
                <a:lnTo>
                  <a:pt x="0" y="1369219"/>
                </a:lnTo>
                <a:close/>
              </a:path>
            </a:pathLst>
          </a:custGeom>
          <a:gradFill>
            <a:gsLst>
              <a:gs pos="9000">
                <a:srgbClr val="DDDDDD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7" name="Freeform 562"/>
          <p:cNvSpPr/>
          <p:nvPr/>
        </p:nvSpPr>
        <p:spPr bwMode="auto">
          <a:xfrm>
            <a:off x="608694" y="3721357"/>
            <a:ext cx="1865165" cy="421481"/>
          </a:xfrm>
          <a:custGeom>
            <a:avLst/>
            <a:gdLst>
              <a:gd name="connsiteX0" fmla="*/ 0 w 1909763"/>
              <a:gd name="connsiteY0" fmla="*/ 0 h 421481"/>
              <a:gd name="connsiteX1" fmla="*/ 1683544 w 1909763"/>
              <a:gd name="connsiteY1" fmla="*/ 0 h 421481"/>
              <a:gd name="connsiteX2" fmla="*/ 1909763 w 1909763"/>
              <a:gd name="connsiteY2" fmla="*/ 421481 h 421481"/>
              <a:gd name="connsiteX3" fmla="*/ 366713 w 1909763"/>
              <a:gd name="connsiteY3" fmla="*/ 421481 h 421481"/>
              <a:gd name="connsiteX4" fmla="*/ 0 w 1909763"/>
              <a:gd name="connsiteY4" fmla="*/ 0 h 421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9763" h="421481">
                <a:moveTo>
                  <a:pt x="0" y="0"/>
                </a:moveTo>
                <a:lnTo>
                  <a:pt x="1683544" y="0"/>
                </a:lnTo>
                <a:lnTo>
                  <a:pt x="1909763" y="421481"/>
                </a:lnTo>
                <a:lnTo>
                  <a:pt x="366713" y="42148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8" name="Freeform 565"/>
          <p:cNvSpPr/>
          <p:nvPr/>
        </p:nvSpPr>
        <p:spPr bwMode="auto">
          <a:xfrm>
            <a:off x="2251753" y="2343141"/>
            <a:ext cx="222107" cy="1800225"/>
          </a:xfrm>
          <a:custGeom>
            <a:avLst/>
            <a:gdLst>
              <a:gd name="connsiteX0" fmla="*/ 0 w 214313"/>
              <a:gd name="connsiteY0" fmla="*/ 0 h 1719262"/>
              <a:gd name="connsiteX1" fmla="*/ 0 w 214313"/>
              <a:gd name="connsiteY1" fmla="*/ 1297781 h 1719262"/>
              <a:gd name="connsiteX2" fmla="*/ 214313 w 214313"/>
              <a:gd name="connsiteY2" fmla="*/ 1719262 h 1719262"/>
              <a:gd name="connsiteX3" fmla="*/ 214313 w 214313"/>
              <a:gd name="connsiteY3" fmla="*/ 488156 h 1719262"/>
              <a:gd name="connsiteX4" fmla="*/ 0 w 214313"/>
              <a:gd name="connsiteY4" fmla="*/ 0 h 1719262"/>
              <a:gd name="connsiteX0" fmla="*/ 0 w 214313"/>
              <a:gd name="connsiteY0" fmla="*/ 0 h 1740693"/>
              <a:gd name="connsiteX1" fmla="*/ 0 w 214313"/>
              <a:gd name="connsiteY1" fmla="*/ 1319212 h 1740693"/>
              <a:gd name="connsiteX2" fmla="*/ 214313 w 214313"/>
              <a:gd name="connsiteY2" fmla="*/ 1740693 h 1740693"/>
              <a:gd name="connsiteX3" fmla="*/ 214313 w 214313"/>
              <a:gd name="connsiteY3" fmla="*/ 509587 h 1740693"/>
              <a:gd name="connsiteX4" fmla="*/ 0 w 214313"/>
              <a:gd name="connsiteY4" fmla="*/ 0 h 1740693"/>
              <a:gd name="connsiteX0" fmla="*/ 0 w 214313"/>
              <a:gd name="connsiteY0" fmla="*/ 0 h 1745456"/>
              <a:gd name="connsiteX1" fmla="*/ 0 w 214313"/>
              <a:gd name="connsiteY1" fmla="*/ 1323975 h 1745456"/>
              <a:gd name="connsiteX2" fmla="*/ 214313 w 214313"/>
              <a:gd name="connsiteY2" fmla="*/ 1745456 h 1745456"/>
              <a:gd name="connsiteX3" fmla="*/ 214313 w 214313"/>
              <a:gd name="connsiteY3" fmla="*/ 514350 h 1745456"/>
              <a:gd name="connsiteX4" fmla="*/ 0 w 214313"/>
              <a:gd name="connsiteY4" fmla="*/ 0 h 1745456"/>
              <a:gd name="connsiteX0" fmla="*/ 0 w 214313"/>
              <a:gd name="connsiteY0" fmla="*/ 0 h 1745456"/>
              <a:gd name="connsiteX1" fmla="*/ 0 w 214313"/>
              <a:gd name="connsiteY1" fmla="*/ 1323975 h 1745456"/>
              <a:gd name="connsiteX2" fmla="*/ 214313 w 214313"/>
              <a:gd name="connsiteY2" fmla="*/ 1745456 h 1745456"/>
              <a:gd name="connsiteX3" fmla="*/ 214313 w 214313"/>
              <a:gd name="connsiteY3" fmla="*/ 514350 h 1745456"/>
              <a:gd name="connsiteX4" fmla="*/ 0 w 214313"/>
              <a:gd name="connsiteY4" fmla="*/ 0 h 1745456"/>
              <a:gd name="connsiteX0" fmla="*/ 0 w 214313"/>
              <a:gd name="connsiteY0" fmla="*/ 0 h 1800225"/>
              <a:gd name="connsiteX1" fmla="*/ 0 w 214313"/>
              <a:gd name="connsiteY1" fmla="*/ 1378744 h 1800225"/>
              <a:gd name="connsiteX2" fmla="*/ 214313 w 214313"/>
              <a:gd name="connsiteY2" fmla="*/ 1800225 h 1800225"/>
              <a:gd name="connsiteX3" fmla="*/ 214313 w 214313"/>
              <a:gd name="connsiteY3" fmla="*/ 569119 h 1800225"/>
              <a:gd name="connsiteX4" fmla="*/ 0 w 214313"/>
              <a:gd name="connsiteY4" fmla="*/ 0 h 180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313" h="1800225">
                <a:moveTo>
                  <a:pt x="0" y="0"/>
                </a:moveTo>
                <a:lnTo>
                  <a:pt x="0" y="1378744"/>
                </a:lnTo>
                <a:lnTo>
                  <a:pt x="214313" y="1800225"/>
                </a:lnTo>
                <a:lnTo>
                  <a:pt x="214313" y="5691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9" name="Freeform 569"/>
          <p:cNvSpPr/>
          <p:nvPr/>
        </p:nvSpPr>
        <p:spPr bwMode="auto">
          <a:xfrm>
            <a:off x="4115762" y="3718976"/>
            <a:ext cx="1662834" cy="423862"/>
          </a:xfrm>
          <a:custGeom>
            <a:avLst/>
            <a:gdLst>
              <a:gd name="connsiteX0" fmla="*/ 0 w 1702594"/>
              <a:gd name="connsiteY0" fmla="*/ 0 h 423862"/>
              <a:gd name="connsiteX1" fmla="*/ 1702594 w 1702594"/>
              <a:gd name="connsiteY1" fmla="*/ 0 h 423862"/>
              <a:gd name="connsiteX2" fmla="*/ 1628775 w 1702594"/>
              <a:gd name="connsiteY2" fmla="*/ 423862 h 423862"/>
              <a:gd name="connsiteX3" fmla="*/ 71438 w 1702594"/>
              <a:gd name="connsiteY3" fmla="*/ 423862 h 423862"/>
              <a:gd name="connsiteX4" fmla="*/ 0 w 1702594"/>
              <a:gd name="connsiteY4" fmla="*/ 0 h 42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2594" h="423862">
                <a:moveTo>
                  <a:pt x="0" y="0"/>
                </a:moveTo>
                <a:lnTo>
                  <a:pt x="1702594" y="0"/>
                </a:lnTo>
                <a:lnTo>
                  <a:pt x="1628775" y="423862"/>
                </a:lnTo>
                <a:lnTo>
                  <a:pt x="71438" y="42386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591478" y="2340756"/>
            <a:ext cx="1672843" cy="1378800"/>
            <a:chOff x="591478" y="2093005"/>
            <a:chExt cx="1672843" cy="1378800"/>
          </a:xfrm>
        </p:grpSpPr>
        <p:sp>
          <p:nvSpPr>
            <p:cNvPr id="21" name="AutoShape 455"/>
            <p:cNvSpPr>
              <a:spLocks noChangeArrowheads="1"/>
            </p:cNvSpPr>
            <p:nvPr/>
          </p:nvSpPr>
          <p:spPr bwMode="auto">
            <a:xfrm>
              <a:off x="591478" y="2093005"/>
              <a:ext cx="1672843" cy="1378800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Microsoft Exchange, SharePoint, Active Directory, SQL(VM only)</a:t>
              </a: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VMware vSphere,</a:t>
              </a:r>
              <a:br>
                <a:rPr kumimoji="1" lang="en-US" altLang="ko-KR" sz="1000" dirty="0" smtClean="0">
                  <a:cs typeface="Arial" charset="0"/>
                </a:rPr>
              </a:br>
              <a:r>
                <a:rPr kumimoji="1" lang="en-US" altLang="ko-KR" sz="1000" dirty="0" smtClean="0">
                  <a:cs typeface="Arial" charset="0"/>
                </a:rPr>
                <a:t>Microsoft Hyper-V</a:t>
              </a: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endParaRPr kumimoji="1" lang="ko-KR" altLang="en-US" sz="1000" dirty="0">
                <a:cs typeface="Arial" charset="0"/>
              </a:endParaRPr>
            </a:p>
          </p:txBody>
        </p:sp>
        <p:grpSp>
          <p:nvGrpSpPr>
            <p:cNvPr id="22" name="그룹 21"/>
            <p:cNvGrpSpPr/>
            <p:nvPr/>
          </p:nvGrpSpPr>
          <p:grpSpPr>
            <a:xfrm>
              <a:off x="600075" y="2116819"/>
              <a:ext cx="1657423" cy="358775"/>
              <a:chOff x="600075" y="2116819"/>
              <a:chExt cx="1657423" cy="358775"/>
            </a:xfrm>
          </p:grpSpPr>
          <p:sp>
            <p:nvSpPr>
              <p:cNvPr id="23" name="AutoShape 457"/>
              <p:cNvSpPr>
                <a:spLocks noChangeArrowheads="1"/>
              </p:cNvSpPr>
              <p:nvPr/>
            </p:nvSpPr>
            <p:spPr bwMode="auto">
              <a:xfrm>
                <a:off x="602846" y="2116819"/>
                <a:ext cx="1652380" cy="315506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ko-KR" altLang="en-US" sz="1100" b="1" dirty="0" smtClean="0">
                    <a:cs typeface="Arial" charset="0"/>
                  </a:rPr>
                  <a:t>적용 범위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24" name="AutoShape 458"/>
              <p:cNvSpPr>
                <a:spLocks noChangeArrowheads="1"/>
              </p:cNvSpPr>
              <p:nvPr/>
            </p:nvSpPr>
            <p:spPr bwMode="auto">
              <a:xfrm>
                <a:off x="600075" y="2358406"/>
                <a:ext cx="1657423" cy="11718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5" name="AutoShape 459"/>
              <p:cNvSpPr>
                <a:spLocks noChangeArrowheads="1"/>
              </p:cNvSpPr>
              <p:nvPr/>
            </p:nvSpPr>
            <p:spPr bwMode="auto">
              <a:xfrm>
                <a:off x="605118" y="2369224"/>
                <a:ext cx="1647834" cy="57692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26" name="그룹 25"/>
          <p:cNvGrpSpPr/>
          <p:nvPr/>
        </p:nvGrpSpPr>
        <p:grpSpPr>
          <a:xfrm>
            <a:off x="2353882" y="2340757"/>
            <a:ext cx="1672843" cy="1378800"/>
            <a:chOff x="2353882" y="2093006"/>
            <a:chExt cx="1672843" cy="1378800"/>
          </a:xfrm>
        </p:grpSpPr>
        <p:sp>
          <p:nvSpPr>
            <p:cNvPr id="27" name="AutoShape 455"/>
            <p:cNvSpPr>
              <a:spLocks noChangeArrowheads="1"/>
            </p:cNvSpPr>
            <p:nvPr/>
          </p:nvSpPr>
          <p:spPr bwMode="auto">
            <a:xfrm>
              <a:off x="2353882" y="2093006"/>
              <a:ext cx="1672843" cy="1378800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전체 데이터베이스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개별 사서함 및 메시지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공용 폴더</a:t>
              </a:r>
              <a:endParaRPr kumimoji="1" lang="en-US" altLang="ko-KR" sz="1000" dirty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작업</a:t>
              </a:r>
              <a:r>
                <a:rPr kumimoji="1" lang="en-US" altLang="ko-KR" sz="1000" dirty="0" smtClean="0">
                  <a:cs typeface="Arial" charset="0"/>
                </a:rPr>
                <a:t>, </a:t>
              </a:r>
              <a:r>
                <a:rPr kumimoji="1" lang="ko-KR" altLang="en-US" sz="1000" dirty="0" smtClean="0">
                  <a:cs typeface="Arial" charset="0"/>
                </a:rPr>
                <a:t>달력 아이템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연락처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endParaRPr kumimoji="1" lang="ko-KR" altLang="en-US" sz="1000" dirty="0">
                <a:cs typeface="Arial" charset="0"/>
              </a:endParaRPr>
            </a:p>
          </p:txBody>
        </p:sp>
        <p:grpSp>
          <p:nvGrpSpPr>
            <p:cNvPr id="28" name="그룹 27"/>
            <p:cNvGrpSpPr/>
            <p:nvPr/>
          </p:nvGrpSpPr>
          <p:grpSpPr>
            <a:xfrm>
              <a:off x="2362201" y="2116820"/>
              <a:ext cx="1657702" cy="358775"/>
              <a:chOff x="2362201" y="2116820"/>
              <a:chExt cx="1657702" cy="358775"/>
            </a:xfrm>
          </p:grpSpPr>
          <p:sp>
            <p:nvSpPr>
              <p:cNvPr id="29" name="AutoShape 457"/>
              <p:cNvSpPr>
                <a:spLocks noChangeArrowheads="1"/>
              </p:cNvSpPr>
              <p:nvPr/>
            </p:nvSpPr>
            <p:spPr bwMode="auto">
              <a:xfrm>
                <a:off x="2365250" y="2116820"/>
                <a:ext cx="1652380" cy="315506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en-US" altLang="ko-KR" sz="1100" b="1" dirty="0" smtClean="0">
                    <a:cs typeface="Arial" charset="0"/>
                  </a:rPr>
                  <a:t>Exchange Server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30" name="AutoShape 458"/>
              <p:cNvSpPr>
                <a:spLocks noChangeArrowheads="1"/>
              </p:cNvSpPr>
              <p:nvPr/>
            </p:nvSpPr>
            <p:spPr bwMode="auto">
              <a:xfrm>
                <a:off x="2362201" y="2358407"/>
                <a:ext cx="1657702" cy="11718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1" name="AutoShape 459"/>
              <p:cNvSpPr>
                <a:spLocks noChangeArrowheads="1"/>
              </p:cNvSpPr>
              <p:nvPr/>
            </p:nvSpPr>
            <p:spPr bwMode="auto">
              <a:xfrm>
                <a:off x="2367522" y="2369225"/>
                <a:ext cx="1647834" cy="57692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32" name="그룹 31"/>
          <p:cNvGrpSpPr/>
          <p:nvPr/>
        </p:nvGrpSpPr>
        <p:grpSpPr>
          <a:xfrm>
            <a:off x="4116285" y="2340756"/>
            <a:ext cx="1672843" cy="1378800"/>
            <a:chOff x="4116285" y="2093005"/>
            <a:chExt cx="1672843" cy="1378800"/>
          </a:xfrm>
        </p:grpSpPr>
        <p:sp>
          <p:nvSpPr>
            <p:cNvPr id="33" name="AutoShape 455"/>
            <p:cNvSpPr>
              <a:spLocks noChangeArrowheads="1"/>
            </p:cNvSpPr>
            <p:nvPr/>
          </p:nvSpPr>
          <p:spPr bwMode="auto">
            <a:xfrm>
              <a:off x="4116285" y="2093005"/>
              <a:ext cx="1672843" cy="1378800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전체 사이트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개별 사이트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문서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사진 라이브러리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개별 첨부파일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endParaRPr kumimoji="1" lang="ko-KR" altLang="en-US" sz="1000" dirty="0">
                <a:cs typeface="Arial" charset="0"/>
              </a:endParaRP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4120834" y="2116819"/>
              <a:ext cx="1663745" cy="358775"/>
              <a:chOff x="4120834" y="2116819"/>
              <a:chExt cx="1663745" cy="358775"/>
            </a:xfrm>
          </p:grpSpPr>
          <p:sp>
            <p:nvSpPr>
              <p:cNvPr id="35" name="AutoShape 457"/>
              <p:cNvSpPr>
                <a:spLocks noChangeArrowheads="1"/>
              </p:cNvSpPr>
              <p:nvPr/>
            </p:nvSpPr>
            <p:spPr bwMode="auto">
              <a:xfrm>
                <a:off x="4127653" y="2116819"/>
                <a:ext cx="1652381" cy="315506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en-US" altLang="ko-KR" sz="1100" b="1" dirty="0" smtClean="0">
                    <a:cs typeface="Arial" charset="0"/>
                  </a:rPr>
                  <a:t>SharePoint Server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36" name="AutoShape 458"/>
              <p:cNvSpPr>
                <a:spLocks noChangeArrowheads="1"/>
              </p:cNvSpPr>
              <p:nvPr/>
            </p:nvSpPr>
            <p:spPr bwMode="auto">
              <a:xfrm>
                <a:off x="4120834" y="2358406"/>
                <a:ext cx="1663745" cy="11718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" name="AutoShape 459"/>
              <p:cNvSpPr>
                <a:spLocks noChangeArrowheads="1"/>
              </p:cNvSpPr>
              <p:nvPr/>
            </p:nvSpPr>
            <p:spPr bwMode="auto">
              <a:xfrm>
                <a:off x="4129926" y="2369224"/>
                <a:ext cx="1647835" cy="57692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38" name="그룹 37"/>
          <p:cNvGrpSpPr/>
          <p:nvPr/>
        </p:nvGrpSpPr>
        <p:grpSpPr>
          <a:xfrm>
            <a:off x="5878689" y="2340756"/>
            <a:ext cx="1672843" cy="1378800"/>
            <a:chOff x="5878689" y="2093005"/>
            <a:chExt cx="1672843" cy="1378800"/>
          </a:xfrm>
        </p:grpSpPr>
        <p:sp>
          <p:nvSpPr>
            <p:cNvPr id="39" name="AutoShape 455"/>
            <p:cNvSpPr>
              <a:spLocks noChangeArrowheads="1"/>
            </p:cNvSpPr>
            <p:nvPr/>
          </p:nvSpPr>
          <p:spPr bwMode="auto">
            <a:xfrm>
              <a:off x="5878689" y="2093005"/>
              <a:ext cx="1672843" cy="1378800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전체 </a:t>
              </a:r>
              <a:r>
                <a:rPr kumimoji="1" lang="en-US" altLang="ko-KR" sz="1000" dirty="0" smtClean="0">
                  <a:cs typeface="Arial" charset="0"/>
                </a:rPr>
                <a:t>AD </a:t>
              </a:r>
              <a:r>
                <a:rPr kumimoji="1" lang="ko-KR" altLang="en-US" sz="1000" dirty="0" smtClean="0">
                  <a:cs typeface="Arial" charset="0"/>
                </a:rPr>
                <a:t>환경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개체</a:t>
              </a:r>
              <a:r>
                <a:rPr kumimoji="1" lang="en-US" altLang="ko-KR" sz="1000" dirty="0" smtClean="0">
                  <a:cs typeface="Arial" charset="0"/>
                </a:rPr>
                <a:t>, </a:t>
              </a:r>
              <a:r>
                <a:rPr kumimoji="1" lang="ko-KR" altLang="en-US" sz="1000" dirty="0" smtClean="0">
                  <a:cs typeface="Arial" charset="0"/>
                </a:rPr>
                <a:t>속성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ADAM</a:t>
              </a:r>
              <a:r>
                <a:rPr kumimoji="1" lang="ko-KR" altLang="en-US" sz="1000" dirty="0" smtClean="0">
                  <a:cs typeface="Arial" charset="0"/>
                </a:rPr>
                <a:t>과 </a:t>
              </a:r>
              <a:r>
                <a:rPr kumimoji="1" lang="en-US" altLang="ko-KR" sz="1000" dirty="0" smtClean="0">
                  <a:cs typeface="Arial" charset="0"/>
                </a:rPr>
                <a:t>AD LDS </a:t>
              </a:r>
              <a:r>
                <a:rPr kumimoji="1" lang="ko-KR" altLang="en-US" sz="1000" dirty="0" smtClean="0">
                  <a:cs typeface="Arial" charset="0"/>
                </a:rPr>
                <a:t>객체 및 속성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endParaRPr kumimoji="1" lang="ko-KR" altLang="en-US" sz="1000" dirty="0">
                <a:cs typeface="Arial" charset="0"/>
              </a:endParaRPr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5883238" y="2116819"/>
              <a:ext cx="1663745" cy="358775"/>
              <a:chOff x="5883238" y="2116819"/>
              <a:chExt cx="1663745" cy="358775"/>
            </a:xfrm>
          </p:grpSpPr>
          <p:sp>
            <p:nvSpPr>
              <p:cNvPr id="41" name="AutoShape 457"/>
              <p:cNvSpPr>
                <a:spLocks noChangeArrowheads="1"/>
              </p:cNvSpPr>
              <p:nvPr/>
            </p:nvSpPr>
            <p:spPr bwMode="auto">
              <a:xfrm>
                <a:off x="5890057" y="2116819"/>
                <a:ext cx="1652381" cy="315506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en-US" altLang="ko-KR" sz="1100" b="1" dirty="0" smtClean="0">
                    <a:cs typeface="Arial" charset="0"/>
                  </a:rPr>
                  <a:t>SharePoint Server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42" name="AutoShape 458"/>
              <p:cNvSpPr>
                <a:spLocks noChangeArrowheads="1"/>
              </p:cNvSpPr>
              <p:nvPr/>
            </p:nvSpPr>
            <p:spPr bwMode="auto">
              <a:xfrm>
                <a:off x="5883238" y="2358406"/>
                <a:ext cx="1663745" cy="11718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" name="AutoShape 459"/>
              <p:cNvSpPr>
                <a:spLocks noChangeArrowheads="1"/>
              </p:cNvSpPr>
              <p:nvPr/>
            </p:nvSpPr>
            <p:spPr bwMode="auto">
              <a:xfrm>
                <a:off x="5892330" y="2369224"/>
                <a:ext cx="1647835" cy="57692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44" name="그룹 43"/>
          <p:cNvGrpSpPr/>
          <p:nvPr/>
        </p:nvGrpSpPr>
        <p:grpSpPr>
          <a:xfrm>
            <a:off x="7641091" y="2340757"/>
            <a:ext cx="1704397" cy="1377224"/>
            <a:chOff x="7641091" y="2093006"/>
            <a:chExt cx="1672843" cy="1377224"/>
          </a:xfrm>
        </p:grpSpPr>
        <p:sp>
          <p:nvSpPr>
            <p:cNvPr id="45" name="AutoShape 455"/>
            <p:cNvSpPr>
              <a:spLocks noChangeArrowheads="1"/>
            </p:cNvSpPr>
            <p:nvPr/>
          </p:nvSpPr>
          <p:spPr bwMode="auto">
            <a:xfrm>
              <a:off x="7641091" y="2093006"/>
              <a:ext cx="1672843" cy="1377224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전체 </a:t>
              </a:r>
              <a:r>
                <a:rPr kumimoji="1" lang="en-US" altLang="ko-KR" sz="1000" dirty="0" smtClean="0">
                  <a:cs typeface="Arial" charset="0"/>
                </a:rPr>
                <a:t>VM</a:t>
              </a: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개별 </a:t>
              </a:r>
              <a:r>
                <a:rPr kumimoji="1" lang="en-US" altLang="ko-KR" sz="1000" dirty="0" smtClean="0">
                  <a:cs typeface="Arial" charset="0"/>
                </a:rPr>
                <a:t>VM </a:t>
              </a:r>
              <a:r>
                <a:rPr kumimoji="1" lang="ko-KR" altLang="en-US" sz="1000" dirty="0" smtClean="0">
                  <a:cs typeface="Arial" charset="0"/>
                </a:rPr>
                <a:t>디스크</a:t>
              </a:r>
              <a:endParaRPr kumimoji="1" lang="en-US" altLang="ko-KR" sz="1000" dirty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개별 파일 및 폴더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SQL, Exchange, AD, SPS </a:t>
              </a:r>
              <a:r>
                <a:rPr kumimoji="1" lang="ko-KR" altLang="en-US" sz="1000" dirty="0" smtClean="0">
                  <a:cs typeface="Arial" charset="0"/>
                </a:rPr>
                <a:t>개별 개체 단위 추출 및 </a:t>
              </a:r>
              <a:r>
                <a:rPr kumimoji="1" lang="ko-KR" altLang="en-US" sz="1000" smtClean="0">
                  <a:cs typeface="Arial" charset="0"/>
                </a:rPr>
                <a:t>온라인 복구</a:t>
              </a:r>
              <a:r>
                <a:rPr kumimoji="1" lang="en-US" altLang="ko-KR" sz="1000" dirty="0" smtClean="0">
                  <a:cs typeface="Arial" charset="0"/>
                </a:rPr>
                <a:t>(VMware only)</a:t>
              </a:r>
              <a:endParaRPr kumimoji="1" lang="ko-KR" altLang="en-US" sz="1000" dirty="0">
                <a:cs typeface="Arial" charset="0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7650956" y="2116819"/>
              <a:ext cx="1658429" cy="358775"/>
              <a:chOff x="7650956" y="2116819"/>
              <a:chExt cx="1658429" cy="358775"/>
            </a:xfrm>
          </p:grpSpPr>
          <p:sp>
            <p:nvSpPr>
              <p:cNvPr id="47" name="AutoShape 457"/>
              <p:cNvSpPr>
                <a:spLocks noChangeArrowheads="1"/>
              </p:cNvSpPr>
              <p:nvPr/>
            </p:nvSpPr>
            <p:spPr bwMode="auto">
              <a:xfrm>
                <a:off x="7652459" y="2116819"/>
                <a:ext cx="1652381" cy="315506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en-US" altLang="ko-KR" sz="1100" b="1" dirty="0" smtClean="0">
                    <a:cs typeface="Arial" charset="0"/>
                  </a:rPr>
                  <a:t>VMware, Hyper-V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48" name="AutoShape 458"/>
              <p:cNvSpPr>
                <a:spLocks noChangeArrowheads="1"/>
              </p:cNvSpPr>
              <p:nvPr/>
            </p:nvSpPr>
            <p:spPr bwMode="auto">
              <a:xfrm>
                <a:off x="7650956" y="2358406"/>
                <a:ext cx="1658429" cy="11718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" name="AutoShape 459"/>
              <p:cNvSpPr>
                <a:spLocks noChangeArrowheads="1"/>
              </p:cNvSpPr>
              <p:nvPr/>
            </p:nvSpPr>
            <p:spPr bwMode="auto">
              <a:xfrm>
                <a:off x="7654732" y="2369224"/>
                <a:ext cx="1647835" cy="57692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50" name="Rounded Rectangle 161"/>
          <p:cNvSpPr/>
          <p:nvPr/>
        </p:nvSpPr>
        <p:spPr bwMode="auto">
          <a:xfrm>
            <a:off x="684650" y="4017449"/>
            <a:ext cx="8543873" cy="2291276"/>
          </a:xfrm>
          <a:prstGeom prst="roundRect">
            <a:avLst>
              <a:gd name="adj" fmla="val 3594"/>
            </a:avLst>
          </a:prstGeom>
          <a:gradFill>
            <a:gsLst>
              <a:gs pos="5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51" name="Left Arrow 352"/>
          <p:cNvSpPr/>
          <p:nvPr/>
        </p:nvSpPr>
        <p:spPr bwMode="auto">
          <a:xfrm>
            <a:off x="3360131" y="5118163"/>
            <a:ext cx="3967310" cy="914507"/>
          </a:xfrm>
          <a:prstGeom prst="leftArrow">
            <a:avLst>
              <a:gd name="adj1" fmla="val 50000"/>
              <a:gd name="adj2" fmla="val 51220"/>
            </a:avLst>
          </a:prstGeom>
          <a:solidFill>
            <a:schemeClr val="accent3">
              <a:alpha val="7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cxnSp>
        <p:nvCxnSpPr>
          <p:cNvPr id="52" name="Straight Connector 353"/>
          <p:cNvCxnSpPr/>
          <p:nvPr/>
        </p:nvCxnSpPr>
        <p:spPr bwMode="auto">
          <a:xfrm>
            <a:off x="2836580" y="4237799"/>
            <a:ext cx="1375" cy="67151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354"/>
          <p:cNvCxnSpPr/>
          <p:nvPr/>
        </p:nvCxnSpPr>
        <p:spPr bwMode="auto">
          <a:xfrm>
            <a:off x="7403783" y="4227544"/>
            <a:ext cx="1375" cy="67151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384"/>
          <p:cNvCxnSpPr/>
          <p:nvPr/>
        </p:nvCxnSpPr>
        <p:spPr bwMode="auto">
          <a:xfrm>
            <a:off x="1591094" y="4236185"/>
            <a:ext cx="6914873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6" name="Picture 77" descr="ETHERNET_CONNECTION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702" y="4052948"/>
            <a:ext cx="3553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77" descr="ETHERNET_CONNECTION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8729" y="4056432"/>
            <a:ext cx="3553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Down Arrow 387"/>
          <p:cNvSpPr/>
          <p:nvPr/>
        </p:nvSpPr>
        <p:spPr bwMode="auto">
          <a:xfrm>
            <a:off x="7020183" y="4572446"/>
            <a:ext cx="346678" cy="280694"/>
          </a:xfrm>
          <a:prstGeom prst="downArrow">
            <a:avLst>
              <a:gd name="adj1" fmla="val 57834"/>
              <a:gd name="adj2" fmla="val 47778"/>
            </a:avLst>
          </a:prstGeom>
          <a:solidFill>
            <a:schemeClr val="accent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59" name="Rectangle 388"/>
          <p:cNvSpPr/>
          <p:nvPr/>
        </p:nvSpPr>
        <p:spPr bwMode="auto">
          <a:xfrm>
            <a:off x="3180832" y="4346456"/>
            <a:ext cx="4111033" cy="224586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60" name="Rectangle 389"/>
          <p:cNvSpPr/>
          <p:nvPr/>
        </p:nvSpPr>
        <p:spPr bwMode="auto">
          <a:xfrm>
            <a:off x="2956246" y="4346456"/>
            <a:ext cx="224586" cy="889281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grpSp>
        <p:nvGrpSpPr>
          <p:cNvPr id="61" name="Group 390"/>
          <p:cNvGrpSpPr/>
          <p:nvPr/>
        </p:nvGrpSpPr>
        <p:grpSpPr>
          <a:xfrm rot="10800000">
            <a:off x="1590647" y="4934377"/>
            <a:ext cx="1152005" cy="1149362"/>
            <a:chOff x="7034300" y="4244401"/>
            <a:chExt cx="1273076" cy="1270158"/>
          </a:xfrm>
        </p:grpSpPr>
        <p:sp>
          <p:nvSpPr>
            <p:cNvPr id="62" name="Trapezoid 391"/>
            <p:cNvSpPr/>
            <p:nvPr/>
          </p:nvSpPr>
          <p:spPr bwMode="auto">
            <a:xfrm rot="16383095">
              <a:off x="7368986" y="4301754"/>
              <a:ext cx="447268" cy="1116639"/>
            </a:xfrm>
            <a:prstGeom prst="trapezoid">
              <a:avLst>
                <a:gd name="adj" fmla="val 4575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  <a:tileRect/>
            </a:gra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smtClean="0">
                <a:ln>
                  <a:noFill/>
                </a:ln>
                <a:effectLst/>
                <a:latin typeface="+mn-lt"/>
              </a:endParaRPr>
            </a:p>
          </p:txBody>
        </p:sp>
        <p:sp>
          <p:nvSpPr>
            <p:cNvPr id="63" name="Trapezoid 392"/>
            <p:cNvSpPr/>
            <p:nvPr/>
          </p:nvSpPr>
          <p:spPr bwMode="auto">
            <a:xfrm rot="18238500">
              <a:off x="7460156" y="4715394"/>
              <a:ext cx="481690" cy="1116639"/>
            </a:xfrm>
            <a:prstGeom prst="trapezoid">
              <a:avLst>
                <a:gd name="adj" fmla="val 38348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  <a:tileRect/>
            </a:gra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smtClean="0">
                <a:ln>
                  <a:noFill/>
                </a:ln>
                <a:effectLst/>
                <a:latin typeface="+mn-lt"/>
              </a:endParaRPr>
            </a:p>
          </p:txBody>
        </p:sp>
        <p:sp>
          <p:nvSpPr>
            <p:cNvPr id="64" name="Trapezoid 393"/>
            <p:cNvSpPr/>
            <p:nvPr/>
          </p:nvSpPr>
          <p:spPr bwMode="auto">
            <a:xfrm rot="3749221" flipV="1">
              <a:off x="7528587" y="3906550"/>
              <a:ext cx="440938" cy="1116640"/>
            </a:xfrm>
            <a:prstGeom prst="trapezoid">
              <a:avLst>
                <a:gd name="adj" fmla="val 33672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  <a:tileRect/>
            </a:gra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smtClean="0">
                <a:ln>
                  <a:noFill/>
                </a:ln>
                <a:effectLst/>
                <a:latin typeface="+mn-lt"/>
              </a:endParaRPr>
            </a:p>
          </p:txBody>
        </p:sp>
      </p:grpSp>
      <p:grpSp>
        <p:nvGrpSpPr>
          <p:cNvPr id="65" name="Group 394"/>
          <p:cNvGrpSpPr/>
          <p:nvPr/>
        </p:nvGrpSpPr>
        <p:grpSpPr>
          <a:xfrm>
            <a:off x="1460585" y="5731705"/>
            <a:ext cx="654439" cy="457823"/>
            <a:chOff x="7636933" y="5230324"/>
            <a:chExt cx="880534" cy="615993"/>
          </a:xfrm>
        </p:grpSpPr>
        <p:sp>
          <p:nvSpPr>
            <p:cNvPr id="66" name="Oval 395"/>
            <p:cNvSpPr>
              <a:spLocks noChangeAspect="1"/>
            </p:cNvSpPr>
            <p:nvPr/>
          </p:nvSpPr>
          <p:spPr bwMode="auto">
            <a:xfrm>
              <a:off x="7918151" y="5256033"/>
              <a:ext cx="599316" cy="590284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2400" i="0" u="none" strike="noStrike" cap="none" normalizeH="0" baseline="0" dirty="0" smtClean="0">
                <a:ln>
                  <a:noFill/>
                </a:ln>
                <a:effectLst/>
                <a:latin typeface="+mn-lt"/>
              </a:endParaRPr>
            </a:p>
          </p:txBody>
        </p:sp>
        <p:pic>
          <p:nvPicPr>
            <p:cNvPr id="67" name="Picture 396" descr="windows-translogo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26401" y="5389278"/>
              <a:ext cx="372532" cy="329712"/>
            </a:xfrm>
            <a:prstGeom prst="rect">
              <a:avLst/>
            </a:prstGeom>
          </p:spPr>
        </p:pic>
        <p:pic>
          <p:nvPicPr>
            <p:cNvPr id="68" name="Picture 398" descr="vm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6933" y="5230324"/>
              <a:ext cx="550334" cy="442172"/>
            </a:xfrm>
            <a:prstGeom prst="rect">
              <a:avLst/>
            </a:prstGeom>
          </p:spPr>
        </p:pic>
      </p:grpSp>
      <p:grpSp>
        <p:nvGrpSpPr>
          <p:cNvPr id="69" name="Group 399"/>
          <p:cNvGrpSpPr/>
          <p:nvPr/>
        </p:nvGrpSpPr>
        <p:grpSpPr>
          <a:xfrm>
            <a:off x="1460585" y="4743192"/>
            <a:ext cx="654439" cy="457825"/>
            <a:chOff x="7636933" y="3875657"/>
            <a:chExt cx="880534" cy="615994"/>
          </a:xfrm>
        </p:grpSpPr>
        <p:sp>
          <p:nvSpPr>
            <p:cNvPr id="70" name="Oval 400"/>
            <p:cNvSpPr>
              <a:spLocks noChangeAspect="1"/>
            </p:cNvSpPr>
            <p:nvPr/>
          </p:nvSpPr>
          <p:spPr bwMode="auto">
            <a:xfrm>
              <a:off x="7918151" y="3901367"/>
              <a:ext cx="599316" cy="590284"/>
            </a:xfrm>
            <a:prstGeom prst="ellipse">
              <a:avLst/>
            </a:prstGeom>
            <a:solidFill>
              <a:srgbClr val="DDE6E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2400" i="0" u="none" strike="noStrike" cap="none" normalizeH="0" baseline="0" dirty="0" smtClean="0">
                <a:ln>
                  <a:noFill/>
                </a:ln>
                <a:effectLst/>
                <a:latin typeface="+mn-lt"/>
              </a:endParaRPr>
            </a:p>
          </p:txBody>
        </p:sp>
        <p:pic>
          <p:nvPicPr>
            <p:cNvPr id="71" name="Picture 401" descr="mailbox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93937" y="3972323"/>
              <a:ext cx="413462" cy="428535"/>
            </a:xfrm>
            <a:prstGeom prst="rect">
              <a:avLst/>
            </a:prstGeom>
          </p:spPr>
        </p:pic>
        <p:pic>
          <p:nvPicPr>
            <p:cNvPr id="72" name="Picture 402" descr="vm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6933" y="3875657"/>
              <a:ext cx="550334" cy="442172"/>
            </a:xfrm>
            <a:prstGeom prst="rect">
              <a:avLst/>
            </a:prstGeom>
          </p:spPr>
        </p:pic>
      </p:grpSp>
      <p:sp>
        <p:nvSpPr>
          <p:cNvPr id="73" name="Oval 403"/>
          <p:cNvSpPr>
            <a:spLocks noChangeAspect="1"/>
          </p:cNvSpPr>
          <p:nvPr/>
        </p:nvSpPr>
        <p:spPr bwMode="auto">
          <a:xfrm>
            <a:off x="1669594" y="5264520"/>
            <a:ext cx="445430" cy="438716"/>
          </a:xfrm>
          <a:prstGeom prst="ellipse">
            <a:avLst/>
          </a:prstGeom>
          <a:solidFill>
            <a:srgbClr val="DDE6EE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254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400" i="0" u="none" strike="noStrike" cap="none" normalizeH="0" baseline="0" dirty="0" smtClean="0">
              <a:ln>
                <a:noFill/>
              </a:ln>
              <a:effectLst/>
              <a:latin typeface="+mn-lt"/>
            </a:endParaRPr>
          </a:p>
        </p:txBody>
      </p:sp>
      <p:grpSp>
        <p:nvGrpSpPr>
          <p:cNvPr id="74" name="Group 428"/>
          <p:cNvGrpSpPr>
            <a:grpSpLocks noChangeAspect="1"/>
          </p:cNvGrpSpPr>
          <p:nvPr/>
        </p:nvGrpSpPr>
        <p:grpSpPr>
          <a:xfrm>
            <a:off x="2327247" y="4824351"/>
            <a:ext cx="940588" cy="1198390"/>
            <a:chOff x="8330820" y="1288362"/>
            <a:chExt cx="925947" cy="1179737"/>
          </a:xfrm>
        </p:grpSpPr>
        <p:sp>
          <p:nvSpPr>
            <p:cNvPr id="75" name="Oval 429"/>
            <p:cNvSpPr>
              <a:spLocks noChangeAspect="1"/>
            </p:cNvSpPr>
            <p:nvPr/>
          </p:nvSpPr>
          <p:spPr bwMode="auto">
            <a:xfrm>
              <a:off x="8330820" y="1556106"/>
              <a:ext cx="925947" cy="911993"/>
            </a:xfrm>
            <a:prstGeom prst="ellipse">
              <a:avLst/>
            </a:prstGeom>
            <a:solidFill>
              <a:srgbClr val="6E8CAA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01600" dist="254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2400" i="0" u="none" strike="noStrike" cap="none" normalizeH="0" baseline="0" dirty="0" smtClean="0">
                <a:ln>
                  <a:noFill/>
                </a:ln>
                <a:effectLst/>
                <a:latin typeface="+mn-lt"/>
              </a:endParaRPr>
            </a:p>
          </p:txBody>
        </p:sp>
        <p:grpSp>
          <p:nvGrpSpPr>
            <p:cNvPr id="76" name="Group 238"/>
            <p:cNvGrpSpPr>
              <a:grpSpLocks noChangeAspect="1"/>
            </p:cNvGrpSpPr>
            <p:nvPr/>
          </p:nvGrpSpPr>
          <p:grpSpPr>
            <a:xfrm>
              <a:off x="8443996" y="1288362"/>
              <a:ext cx="699597" cy="1045326"/>
              <a:chOff x="6125007" y="1676400"/>
              <a:chExt cx="2254250" cy="3448050"/>
            </a:xfrm>
          </p:grpSpPr>
          <p:pic>
            <p:nvPicPr>
              <p:cNvPr id="77" name="Picture 431" descr="rack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125007" y="1676400"/>
                <a:ext cx="2254250" cy="3448050"/>
              </a:xfrm>
              <a:prstGeom prst="rect">
                <a:avLst/>
              </a:prstGeom>
            </p:spPr>
          </p:pic>
          <p:pic>
            <p:nvPicPr>
              <p:cNvPr id="78" name="Picture 432" descr="IMG_diskarray_face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397235" y="3793277"/>
                <a:ext cx="647700" cy="777240"/>
              </a:xfrm>
              <a:prstGeom prst="rect">
                <a:avLst/>
              </a:prstGeom>
            </p:spPr>
          </p:pic>
          <p:pic>
            <p:nvPicPr>
              <p:cNvPr id="79" name="Picture 433" descr="IMG_diskarray_face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397236" y="3374177"/>
                <a:ext cx="647700" cy="777238"/>
              </a:xfrm>
              <a:prstGeom prst="rect">
                <a:avLst/>
              </a:prstGeom>
            </p:spPr>
          </p:pic>
          <p:pic>
            <p:nvPicPr>
              <p:cNvPr id="80" name="Picture 434" descr="IMG_switchface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391520" y="3237442"/>
                <a:ext cx="653415" cy="497840"/>
              </a:xfrm>
              <a:prstGeom prst="rect">
                <a:avLst/>
              </a:prstGeom>
            </p:spPr>
          </p:pic>
          <p:pic>
            <p:nvPicPr>
              <p:cNvPr id="81" name="Picture 435" descr="IMG_switchface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391521" y="3098449"/>
                <a:ext cx="653415" cy="497840"/>
              </a:xfrm>
              <a:prstGeom prst="rect">
                <a:avLst/>
              </a:prstGeom>
            </p:spPr>
          </p:pic>
          <p:pic>
            <p:nvPicPr>
              <p:cNvPr id="82" name="Picture 436" descr="IMG_switchface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391521" y="2820458"/>
                <a:ext cx="653415" cy="497840"/>
              </a:xfrm>
              <a:prstGeom prst="rect">
                <a:avLst/>
              </a:prstGeom>
            </p:spPr>
          </p:pic>
          <p:pic>
            <p:nvPicPr>
              <p:cNvPr id="83" name="Picture 437" descr="IMG_switchface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391520" y="2959452"/>
                <a:ext cx="653415" cy="497840"/>
              </a:xfrm>
              <a:prstGeom prst="rect">
                <a:avLst/>
              </a:prstGeom>
            </p:spPr>
          </p:pic>
          <p:pic>
            <p:nvPicPr>
              <p:cNvPr id="84" name="Picture 438" descr="IMG_routerface.pn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6391518" y="2601384"/>
                <a:ext cx="653415" cy="578739"/>
              </a:xfrm>
              <a:prstGeom prst="rect">
                <a:avLst/>
              </a:prstGeom>
            </p:spPr>
          </p:pic>
        </p:grpSp>
      </p:grpSp>
      <p:pic>
        <p:nvPicPr>
          <p:cNvPr id="85" name="Picture 439" descr="vm_hypervisor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81110" y="4792607"/>
            <a:ext cx="642251" cy="598897"/>
          </a:xfrm>
          <a:prstGeom prst="rect">
            <a:avLst/>
          </a:prstGeom>
        </p:spPr>
      </p:pic>
      <p:sp>
        <p:nvSpPr>
          <p:cNvPr id="86" name="TextBox 85"/>
          <p:cNvSpPr txBox="1"/>
          <p:nvPr/>
        </p:nvSpPr>
        <p:spPr bwMode="ltGray">
          <a:xfrm>
            <a:off x="4102184" y="4363623"/>
            <a:ext cx="2163448" cy="19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1200" b="1" i="1" dirty="0" smtClean="0">
                <a:solidFill>
                  <a:schemeClr val="bg1"/>
                </a:solidFill>
                <a:latin typeface="Calibri" pitchFamily="34" charset="0"/>
              </a:rPr>
              <a:t>Single-pass, image backup</a:t>
            </a:r>
            <a:endParaRPr lang="en-IE" sz="1200" b="1" i="1" dirty="0" err="1" smtClean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87" name="Picture 4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544" y="5358667"/>
            <a:ext cx="239535" cy="239535"/>
          </a:xfrm>
          <a:prstGeom prst="rect">
            <a:avLst/>
          </a:prstGeom>
          <a:ln>
            <a:noFill/>
          </a:ln>
        </p:spPr>
      </p:pic>
      <p:pic>
        <p:nvPicPr>
          <p:cNvPr id="88" name="Picture 442" descr="vm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60585" y="5245411"/>
            <a:ext cx="409024" cy="328635"/>
          </a:xfrm>
          <a:prstGeom prst="rect">
            <a:avLst/>
          </a:prstGeom>
        </p:spPr>
      </p:pic>
      <p:sp>
        <p:nvSpPr>
          <p:cNvPr id="89" name="TextBox 88"/>
          <p:cNvSpPr txBox="1"/>
          <p:nvPr/>
        </p:nvSpPr>
        <p:spPr bwMode="ltGray">
          <a:xfrm>
            <a:off x="4190842" y="5847080"/>
            <a:ext cx="2074790" cy="46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ko-KR" altLang="en-US" sz="1050" i="1" dirty="0" smtClean="0">
                <a:latin typeface="Calibri" pitchFamily="34" charset="0"/>
              </a:rPr>
              <a:t>어플리케이션 및</a:t>
            </a:r>
            <a:r>
              <a:rPr lang="en-US" altLang="ko-KR" sz="1050" i="1" dirty="0" smtClean="0">
                <a:latin typeface="Calibri" pitchFamily="34" charset="0"/>
              </a:rPr>
              <a:t/>
            </a:r>
            <a:br>
              <a:rPr lang="en-US" altLang="ko-KR" sz="1050" i="1" dirty="0" smtClean="0">
                <a:latin typeface="Calibri" pitchFamily="34" charset="0"/>
              </a:rPr>
            </a:br>
            <a:r>
              <a:rPr lang="ko-KR" altLang="en-US" sz="1050" i="1" smtClean="0">
                <a:latin typeface="Calibri" pitchFamily="34" charset="0"/>
              </a:rPr>
              <a:t>파일</a:t>
            </a:r>
            <a:r>
              <a:rPr lang="en-US" altLang="ko-KR" sz="1050" i="1" dirty="0" smtClean="0">
                <a:latin typeface="Calibri" pitchFamily="34" charset="0"/>
              </a:rPr>
              <a:t>/</a:t>
            </a:r>
            <a:r>
              <a:rPr lang="ko-KR" altLang="en-US" sz="1050" i="1" smtClean="0">
                <a:latin typeface="Calibri" pitchFamily="34" charset="0"/>
              </a:rPr>
              <a:t>폴더 개체 </a:t>
            </a:r>
            <a:r>
              <a:rPr lang="ko-KR" altLang="en-US" sz="1050" i="1" dirty="0" smtClean="0">
                <a:latin typeface="Calibri" pitchFamily="34" charset="0"/>
              </a:rPr>
              <a:t>개별복구</a:t>
            </a:r>
            <a:endParaRPr lang="en-IE" sz="1050" i="1" dirty="0" err="1" smtClean="0">
              <a:latin typeface="Calibri" pitchFamily="34" charset="0"/>
            </a:endParaRPr>
          </a:p>
        </p:txBody>
      </p:sp>
      <p:sp>
        <p:nvSpPr>
          <p:cNvPr id="90" name="Oval 444"/>
          <p:cNvSpPr>
            <a:spLocks noChangeAspect="1"/>
          </p:cNvSpPr>
          <p:nvPr/>
        </p:nvSpPr>
        <p:spPr bwMode="auto">
          <a:xfrm>
            <a:off x="5660939" y="5386886"/>
            <a:ext cx="374311" cy="374311"/>
          </a:xfrm>
          <a:prstGeom prst="ellipse">
            <a:avLst/>
          </a:prstGeom>
          <a:gradFill flip="none" rotWithShape="1">
            <a:gsLst>
              <a:gs pos="20000">
                <a:schemeClr val="tx1">
                  <a:lumMod val="50000"/>
                  <a:lumOff val="50000"/>
                </a:schemeClr>
              </a:gs>
              <a:gs pos="80000">
                <a:schemeClr val="tx1">
                  <a:lumMod val="85000"/>
                  <a:lumOff val="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254000"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91" name="Oval 445"/>
          <p:cNvSpPr>
            <a:spLocks noChangeAspect="1"/>
          </p:cNvSpPr>
          <p:nvPr/>
        </p:nvSpPr>
        <p:spPr bwMode="auto">
          <a:xfrm>
            <a:off x="5698370" y="5424317"/>
            <a:ext cx="299448" cy="299448"/>
          </a:xfrm>
          <a:prstGeom prst="ellipse">
            <a:avLst/>
          </a:prstGeom>
          <a:solidFill>
            <a:srgbClr val="FFC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2540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grpSp>
        <p:nvGrpSpPr>
          <p:cNvPr id="92" name="Group 446"/>
          <p:cNvGrpSpPr>
            <a:grpSpLocks noChangeAspect="1"/>
          </p:cNvGrpSpPr>
          <p:nvPr/>
        </p:nvGrpSpPr>
        <p:grpSpPr>
          <a:xfrm>
            <a:off x="5742323" y="5514804"/>
            <a:ext cx="205871" cy="120055"/>
            <a:chOff x="4023360" y="3108960"/>
            <a:chExt cx="365760" cy="199076"/>
          </a:xfrm>
        </p:grpSpPr>
        <p:grpSp>
          <p:nvGrpSpPr>
            <p:cNvPr id="93" name="Group 447"/>
            <p:cNvGrpSpPr/>
            <p:nvPr/>
          </p:nvGrpSpPr>
          <p:grpSpPr>
            <a:xfrm>
              <a:off x="4023360" y="3108960"/>
              <a:ext cx="365760" cy="199076"/>
              <a:chOff x="4027170" y="3157637"/>
              <a:chExt cx="365760" cy="199076"/>
            </a:xfrm>
          </p:grpSpPr>
          <p:sp>
            <p:nvSpPr>
              <p:cNvPr id="95" name="Rectangle 449"/>
              <p:cNvSpPr/>
              <p:nvPr/>
            </p:nvSpPr>
            <p:spPr bwMode="auto">
              <a:xfrm>
                <a:off x="4027170" y="3157638"/>
                <a:ext cx="365760" cy="19704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127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i="0" u="none" strike="noStrike" cap="none" normalizeH="0" baseline="0" dirty="0" err="1" smtClean="0">
                  <a:ln>
                    <a:noFill/>
                  </a:ln>
                  <a:effectLst/>
                  <a:latin typeface="+mn-lt"/>
                </a:endParaRPr>
              </a:p>
            </p:txBody>
          </p:sp>
          <p:sp>
            <p:nvSpPr>
              <p:cNvPr id="96" name="Isosceles Triangle 450"/>
              <p:cNvSpPr/>
              <p:nvPr/>
            </p:nvSpPr>
            <p:spPr bwMode="auto">
              <a:xfrm>
                <a:off x="4027170" y="3228697"/>
                <a:ext cx="365760" cy="128016"/>
              </a:xfrm>
              <a:prstGeom prst="triangle">
                <a:avLst>
                  <a:gd name="adj" fmla="val 49042"/>
                </a:avLst>
              </a:prstGeom>
              <a:solidFill>
                <a:schemeClr val="bg1">
                  <a:lumMod val="75000"/>
                </a:schemeClr>
              </a:solidFill>
              <a:ln w="6350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i="0" u="none" strike="noStrike" cap="none" normalizeH="0" baseline="0" dirty="0" err="1" smtClean="0">
                  <a:ln>
                    <a:noFill/>
                  </a:ln>
                  <a:effectLst/>
                  <a:latin typeface="+mn-lt"/>
                </a:endParaRPr>
              </a:p>
            </p:txBody>
          </p:sp>
          <p:sp>
            <p:nvSpPr>
              <p:cNvPr id="97" name="Isosceles Triangle 451"/>
              <p:cNvSpPr>
                <a:spLocks/>
              </p:cNvSpPr>
              <p:nvPr/>
            </p:nvSpPr>
            <p:spPr bwMode="auto">
              <a:xfrm flipV="1">
                <a:off x="4032712" y="3157637"/>
                <a:ext cx="359110" cy="131143"/>
              </a:xfrm>
              <a:prstGeom prst="triangle">
                <a:avLst>
                  <a:gd name="adj" fmla="val 49042"/>
                </a:avLst>
              </a:prstGeom>
              <a:solidFill>
                <a:schemeClr val="bg1">
                  <a:lumMod val="7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i="0" u="none" strike="noStrike" cap="none" normalizeH="0" baseline="0" dirty="0" err="1" smtClean="0">
                  <a:ln>
                    <a:noFill/>
                  </a:ln>
                  <a:effectLst/>
                  <a:latin typeface="+mn-lt"/>
                </a:endParaRPr>
              </a:p>
            </p:txBody>
          </p:sp>
        </p:grpSp>
        <p:sp>
          <p:nvSpPr>
            <p:cNvPr id="94" name="Rectangle 448"/>
            <p:cNvSpPr/>
            <p:nvPr/>
          </p:nvSpPr>
          <p:spPr bwMode="auto">
            <a:xfrm>
              <a:off x="4023360" y="3108960"/>
              <a:ext cx="365760" cy="197040"/>
            </a:xfrm>
            <a:prstGeom prst="rect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+mn-lt"/>
              </a:endParaRPr>
            </a:p>
          </p:txBody>
        </p:sp>
      </p:grpSp>
      <p:sp>
        <p:nvSpPr>
          <p:cNvPr id="98" name="Oval 452"/>
          <p:cNvSpPr>
            <a:spLocks noChangeAspect="1"/>
          </p:cNvSpPr>
          <p:nvPr/>
        </p:nvSpPr>
        <p:spPr bwMode="auto">
          <a:xfrm>
            <a:off x="3864248" y="5386886"/>
            <a:ext cx="374311" cy="374311"/>
          </a:xfrm>
          <a:prstGeom prst="ellipse">
            <a:avLst/>
          </a:prstGeom>
          <a:gradFill flip="none" rotWithShape="1">
            <a:gsLst>
              <a:gs pos="20000">
                <a:schemeClr val="tx1">
                  <a:lumMod val="50000"/>
                  <a:lumOff val="50000"/>
                </a:schemeClr>
              </a:gs>
              <a:gs pos="80000">
                <a:schemeClr val="tx1">
                  <a:lumMod val="85000"/>
                  <a:lumOff val="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254000"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99" name="Oval 453"/>
          <p:cNvSpPr>
            <a:spLocks noChangeAspect="1"/>
          </p:cNvSpPr>
          <p:nvPr/>
        </p:nvSpPr>
        <p:spPr bwMode="auto">
          <a:xfrm>
            <a:off x="3901679" y="5424317"/>
            <a:ext cx="299448" cy="299448"/>
          </a:xfrm>
          <a:prstGeom prst="ellipse">
            <a:avLst/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2540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00" name="Oval 454"/>
          <p:cNvSpPr>
            <a:spLocks noChangeAspect="1"/>
          </p:cNvSpPr>
          <p:nvPr/>
        </p:nvSpPr>
        <p:spPr bwMode="auto">
          <a:xfrm>
            <a:off x="5211766" y="5386886"/>
            <a:ext cx="374311" cy="374311"/>
          </a:xfrm>
          <a:prstGeom prst="ellipse">
            <a:avLst/>
          </a:prstGeom>
          <a:gradFill flip="none" rotWithShape="1">
            <a:gsLst>
              <a:gs pos="20000">
                <a:schemeClr val="tx1">
                  <a:lumMod val="50000"/>
                  <a:lumOff val="50000"/>
                </a:schemeClr>
              </a:gs>
              <a:gs pos="80000">
                <a:schemeClr val="tx1">
                  <a:lumMod val="85000"/>
                  <a:lumOff val="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254000"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01" name="Oval 455"/>
          <p:cNvSpPr>
            <a:spLocks noChangeAspect="1"/>
          </p:cNvSpPr>
          <p:nvPr/>
        </p:nvSpPr>
        <p:spPr bwMode="auto">
          <a:xfrm>
            <a:off x="5249197" y="5424317"/>
            <a:ext cx="299448" cy="299448"/>
          </a:xfrm>
          <a:prstGeom prst="ellipse">
            <a:avLst/>
          </a:prstGeom>
          <a:solidFill>
            <a:srgbClr val="FFC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2540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grpSp>
        <p:nvGrpSpPr>
          <p:cNvPr id="102" name="Group 213"/>
          <p:cNvGrpSpPr>
            <a:grpSpLocks/>
          </p:cNvGrpSpPr>
          <p:nvPr/>
        </p:nvGrpSpPr>
        <p:grpSpPr>
          <a:xfrm>
            <a:off x="5279835" y="5484129"/>
            <a:ext cx="243302" cy="202752"/>
            <a:chOff x="-750763" y="2615478"/>
            <a:chExt cx="445308" cy="503429"/>
          </a:xfrm>
        </p:grpSpPr>
        <p:pic>
          <p:nvPicPr>
            <p:cNvPr id="103" name="Picture 457" descr="IMG_disk_sm_silver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750763" y="2774806"/>
              <a:ext cx="445308" cy="344101"/>
            </a:xfrm>
            <a:prstGeom prst="rect">
              <a:avLst/>
            </a:prstGeom>
          </p:spPr>
        </p:pic>
        <p:pic>
          <p:nvPicPr>
            <p:cNvPr id="104" name="Picture 458" descr="IMG_disk_sm_silver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750763" y="2695142"/>
              <a:ext cx="445308" cy="344101"/>
            </a:xfrm>
            <a:prstGeom prst="rect">
              <a:avLst/>
            </a:prstGeom>
          </p:spPr>
        </p:pic>
        <p:pic>
          <p:nvPicPr>
            <p:cNvPr id="105" name="Picture 459" descr="IMG_disk_sm_silver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750763" y="2615478"/>
              <a:ext cx="445308" cy="344101"/>
            </a:xfrm>
            <a:prstGeom prst="rect">
              <a:avLst/>
            </a:prstGeom>
          </p:spPr>
        </p:pic>
      </p:grpSp>
      <p:grpSp>
        <p:nvGrpSpPr>
          <p:cNvPr id="106" name="Group 460"/>
          <p:cNvGrpSpPr>
            <a:grpSpLocks noChangeAspect="1"/>
          </p:cNvGrpSpPr>
          <p:nvPr/>
        </p:nvGrpSpPr>
        <p:grpSpPr>
          <a:xfrm>
            <a:off x="5335504" y="5545840"/>
            <a:ext cx="128373" cy="74862"/>
            <a:chOff x="4023360" y="3108936"/>
            <a:chExt cx="365760" cy="199087"/>
          </a:xfrm>
        </p:grpSpPr>
        <p:grpSp>
          <p:nvGrpSpPr>
            <p:cNvPr id="107" name="Group 461"/>
            <p:cNvGrpSpPr/>
            <p:nvPr/>
          </p:nvGrpSpPr>
          <p:grpSpPr>
            <a:xfrm>
              <a:off x="4023360" y="3108936"/>
              <a:ext cx="365760" cy="199087"/>
              <a:chOff x="4027170" y="3157613"/>
              <a:chExt cx="365760" cy="199087"/>
            </a:xfrm>
          </p:grpSpPr>
          <p:sp>
            <p:nvSpPr>
              <p:cNvPr id="109" name="Rectangle 463"/>
              <p:cNvSpPr/>
              <p:nvPr/>
            </p:nvSpPr>
            <p:spPr bwMode="auto">
              <a:xfrm>
                <a:off x="4027170" y="3157628"/>
                <a:ext cx="365760" cy="19703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127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i="0" u="none" strike="noStrike" cap="none" normalizeH="0" baseline="0" dirty="0" err="1" smtClean="0">
                  <a:ln>
                    <a:noFill/>
                  </a:ln>
                  <a:effectLst/>
                  <a:latin typeface="+mn-lt"/>
                </a:endParaRPr>
              </a:p>
            </p:txBody>
          </p:sp>
          <p:sp>
            <p:nvSpPr>
              <p:cNvPr id="110" name="Isosceles Triangle 464"/>
              <p:cNvSpPr/>
              <p:nvPr/>
            </p:nvSpPr>
            <p:spPr bwMode="auto">
              <a:xfrm>
                <a:off x="4027170" y="3228685"/>
                <a:ext cx="365760" cy="128015"/>
              </a:xfrm>
              <a:prstGeom prst="triangle">
                <a:avLst>
                  <a:gd name="adj" fmla="val 49042"/>
                </a:avLst>
              </a:prstGeom>
              <a:solidFill>
                <a:schemeClr val="bg1">
                  <a:lumMod val="75000"/>
                </a:schemeClr>
              </a:solidFill>
              <a:ln w="3175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i="0" u="none" strike="noStrike" cap="none" normalizeH="0" baseline="0" dirty="0" err="1" smtClean="0">
                  <a:ln>
                    <a:noFill/>
                  </a:ln>
                  <a:effectLst/>
                  <a:latin typeface="+mn-lt"/>
                </a:endParaRPr>
              </a:p>
            </p:txBody>
          </p:sp>
          <p:sp>
            <p:nvSpPr>
              <p:cNvPr id="111" name="Isosceles Triangle 465"/>
              <p:cNvSpPr/>
              <p:nvPr/>
            </p:nvSpPr>
            <p:spPr bwMode="auto">
              <a:xfrm flipV="1">
                <a:off x="4053109" y="3157613"/>
                <a:ext cx="316992" cy="131141"/>
              </a:xfrm>
              <a:prstGeom prst="triangle">
                <a:avLst>
                  <a:gd name="adj" fmla="val 49042"/>
                </a:avLst>
              </a:prstGeom>
              <a:solidFill>
                <a:schemeClr val="bg1">
                  <a:lumMod val="75000"/>
                </a:schemeClr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i="0" u="none" strike="noStrike" cap="none" normalizeH="0" baseline="0" dirty="0" err="1" smtClean="0">
                  <a:ln>
                    <a:noFill/>
                  </a:ln>
                  <a:effectLst/>
                  <a:latin typeface="+mn-lt"/>
                </a:endParaRPr>
              </a:p>
            </p:txBody>
          </p:sp>
        </p:grpSp>
        <p:sp>
          <p:nvSpPr>
            <p:cNvPr id="108" name="Rectangle 462"/>
            <p:cNvSpPr/>
            <p:nvPr/>
          </p:nvSpPr>
          <p:spPr bwMode="auto">
            <a:xfrm>
              <a:off x="4023360" y="3108960"/>
              <a:ext cx="365760" cy="197040"/>
            </a:xfrm>
            <a:prstGeom prst="rect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+mn-lt"/>
              </a:endParaRPr>
            </a:p>
          </p:txBody>
        </p:sp>
      </p:grpSp>
      <p:sp>
        <p:nvSpPr>
          <p:cNvPr id="112" name="Oval 466"/>
          <p:cNvSpPr>
            <a:spLocks noChangeAspect="1"/>
          </p:cNvSpPr>
          <p:nvPr/>
        </p:nvSpPr>
        <p:spPr bwMode="auto">
          <a:xfrm>
            <a:off x="4762594" y="5386886"/>
            <a:ext cx="374311" cy="374311"/>
          </a:xfrm>
          <a:prstGeom prst="ellipse">
            <a:avLst/>
          </a:prstGeom>
          <a:gradFill flip="none" rotWithShape="1">
            <a:gsLst>
              <a:gs pos="20000">
                <a:schemeClr val="tx1">
                  <a:lumMod val="50000"/>
                  <a:lumOff val="50000"/>
                </a:schemeClr>
              </a:gs>
              <a:gs pos="80000">
                <a:schemeClr val="tx1">
                  <a:lumMod val="85000"/>
                  <a:lumOff val="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254000"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13" name="Oval 467"/>
          <p:cNvSpPr>
            <a:spLocks noChangeAspect="1"/>
          </p:cNvSpPr>
          <p:nvPr/>
        </p:nvSpPr>
        <p:spPr bwMode="auto">
          <a:xfrm>
            <a:off x="4800025" y="5424317"/>
            <a:ext cx="299448" cy="299448"/>
          </a:xfrm>
          <a:prstGeom prst="ellipse">
            <a:avLst/>
          </a:prstGeom>
          <a:solidFill>
            <a:srgbClr val="FFC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2540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grpSp>
        <p:nvGrpSpPr>
          <p:cNvPr id="114" name="Group 213"/>
          <p:cNvGrpSpPr>
            <a:grpSpLocks/>
          </p:cNvGrpSpPr>
          <p:nvPr/>
        </p:nvGrpSpPr>
        <p:grpSpPr>
          <a:xfrm>
            <a:off x="4830662" y="5484129"/>
            <a:ext cx="243302" cy="202752"/>
            <a:chOff x="-750763" y="2615478"/>
            <a:chExt cx="445308" cy="503429"/>
          </a:xfrm>
        </p:grpSpPr>
        <p:pic>
          <p:nvPicPr>
            <p:cNvPr id="115" name="Picture 469" descr="IMG_disk_sm_silver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750763" y="2774806"/>
              <a:ext cx="445308" cy="344101"/>
            </a:xfrm>
            <a:prstGeom prst="rect">
              <a:avLst/>
            </a:prstGeom>
          </p:spPr>
        </p:pic>
        <p:pic>
          <p:nvPicPr>
            <p:cNvPr id="116" name="Picture 470" descr="IMG_disk_sm_silver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750763" y="2695142"/>
              <a:ext cx="445308" cy="344101"/>
            </a:xfrm>
            <a:prstGeom prst="rect">
              <a:avLst/>
            </a:prstGeom>
          </p:spPr>
        </p:pic>
        <p:pic>
          <p:nvPicPr>
            <p:cNvPr id="117" name="Picture 471" descr="IMG_disk_sm_silver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750763" y="2615478"/>
              <a:ext cx="445308" cy="344101"/>
            </a:xfrm>
            <a:prstGeom prst="rect">
              <a:avLst/>
            </a:prstGeom>
          </p:spPr>
        </p:pic>
      </p:grpSp>
      <p:grpSp>
        <p:nvGrpSpPr>
          <p:cNvPr id="118" name="Group 472"/>
          <p:cNvGrpSpPr>
            <a:grpSpLocks noChangeAspect="1"/>
          </p:cNvGrpSpPr>
          <p:nvPr/>
        </p:nvGrpSpPr>
        <p:grpSpPr>
          <a:xfrm>
            <a:off x="4795031" y="5538830"/>
            <a:ext cx="315958" cy="82348"/>
            <a:chOff x="4655311" y="3634189"/>
            <a:chExt cx="484239" cy="126206"/>
          </a:xfrm>
        </p:grpSpPr>
        <p:sp>
          <p:nvSpPr>
            <p:cNvPr id="119" name="Rounded Rectangle 473"/>
            <p:cNvSpPr>
              <a:spLocks/>
            </p:cNvSpPr>
            <p:nvPr/>
          </p:nvSpPr>
          <p:spPr bwMode="auto">
            <a:xfrm>
              <a:off x="4789104" y="3634189"/>
              <a:ext cx="210348" cy="126206"/>
            </a:xfrm>
            <a:prstGeom prst="roundRect">
              <a:avLst/>
            </a:prstGeom>
            <a:solidFill>
              <a:schemeClr val="bg1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50800" h="508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i="0" u="none" strike="noStrike" cap="none" normalizeH="0" baseline="0" dirty="0" err="1" smtClean="0">
                <a:ln>
                  <a:noFill/>
                </a:ln>
                <a:effectLst/>
                <a:latin typeface="+mn-lt"/>
              </a:endParaRPr>
            </a:p>
          </p:txBody>
        </p:sp>
        <p:sp>
          <p:nvSpPr>
            <p:cNvPr id="120" name="TextBox 119"/>
            <p:cNvSpPr txBox="1"/>
            <p:nvPr/>
          </p:nvSpPr>
          <p:spPr bwMode="ltGray">
            <a:xfrm>
              <a:off x="4655311" y="3651352"/>
              <a:ext cx="484239" cy="10517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19" tIns="45710" rIns="91419" bIns="45710" rtlCol="0" anchor="ctr" anchorCtr="0">
              <a:noAutofit/>
            </a:bodyPr>
            <a:lstStyle/>
            <a:p>
              <a:pPr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700" b="1" dirty="0" smtClean="0">
                  <a:latin typeface="Calibri" pitchFamily="34" charset="0"/>
                </a:rPr>
                <a:t>SQL</a:t>
              </a:r>
              <a:endParaRPr lang="en-US" sz="2000" b="1" dirty="0" smtClean="0">
                <a:latin typeface="Calibri" pitchFamily="34" charset="0"/>
              </a:endParaRPr>
            </a:p>
          </p:txBody>
        </p:sp>
      </p:grpSp>
      <p:sp>
        <p:nvSpPr>
          <p:cNvPr id="121" name="Oval 475"/>
          <p:cNvSpPr>
            <a:spLocks noChangeAspect="1"/>
          </p:cNvSpPr>
          <p:nvPr/>
        </p:nvSpPr>
        <p:spPr bwMode="auto">
          <a:xfrm>
            <a:off x="4313421" y="5386886"/>
            <a:ext cx="374311" cy="374311"/>
          </a:xfrm>
          <a:prstGeom prst="ellipse">
            <a:avLst/>
          </a:prstGeom>
          <a:gradFill flip="none" rotWithShape="1">
            <a:gsLst>
              <a:gs pos="20000">
                <a:schemeClr val="tx1">
                  <a:lumMod val="50000"/>
                  <a:lumOff val="50000"/>
                </a:schemeClr>
              </a:gs>
              <a:gs pos="80000">
                <a:schemeClr val="tx1">
                  <a:lumMod val="85000"/>
                  <a:lumOff val="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254000"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22" name="Oval 476"/>
          <p:cNvSpPr>
            <a:spLocks noChangeAspect="1"/>
          </p:cNvSpPr>
          <p:nvPr/>
        </p:nvSpPr>
        <p:spPr bwMode="auto">
          <a:xfrm>
            <a:off x="4350852" y="5424317"/>
            <a:ext cx="299448" cy="299448"/>
          </a:xfrm>
          <a:prstGeom prst="ellipse">
            <a:avLst/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2540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grpSp>
        <p:nvGrpSpPr>
          <p:cNvPr id="123" name="Group 477"/>
          <p:cNvGrpSpPr>
            <a:grpSpLocks noChangeAspect="1"/>
          </p:cNvGrpSpPr>
          <p:nvPr/>
        </p:nvGrpSpPr>
        <p:grpSpPr>
          <a:xfrm>
            <a:off x="4411537" y="5489188"/>
            <a:ext cx="113583" cy="130140"/>
            <a:chOff x="4484840" y="3942396"/>
            <a:chExt cx="150495" cy="172430"/>
          </a:xfrm>
        </p:grpSpPr>
        <p:sp>
          <p:nvSpPr>
            <p:cNvPr id="124" name="Flowchart: Card 478"/>
            <p:cNvSpPr/>
            <p:nvPr/>
          </p:nvSpPr>
          <p:spPr bwMode="auto">
            <a:xfrm flipH="1">
              <a:off x="4484840" y="3942396"/>
              <a:ext cx="150495" cy="172430"/>
            </a:xfrm>
            <a:prstGeom prst="flowChartPunchedCard">
              <a:avLst/>
            </a:prstGeom>
            <a:solidFill>
              <a:schemeClr val="bg1">
                <a:lumMod val="7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+mn-lt"/>
              </a:endParaRPr>
            </a:p>
          </p:txBody>
        </p:sp>
        <p:cxnSp>
          <p:nvCxnSpPr>
            <p:cNvPr id="125" name="Straight Connector 479"/>
            <p:cNvCxnSpPr/>
            <p:nvPr/>
          </p:nvCxnSpPr>
          <p:spPr bwMode="auto">
            <a:xfrm flipH="1">
              <a:off x="4502937" y="3998782"/>
              <a:ext cx="114300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38100" h="38100"/>
            </a:sp3d>
          </p:spPr>
        </p:cxnSp>
        <p:cxnSp>
          <p:nvCxnSpPr>
            <p:cNvPr id="126" name="Straight Connector 480"/>
            <p:cNvCxnSpPr/>
            <p:nvPr/>
          </p:nvCxnSpPr>
          <p:spPr bwMode="auto">
            <a:xfrm flipH="1">
              <a:off x="4502937" y="4022896"/>
              <a:ext cx="114300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38100" h="38100"/>
            </a:sp3d>
          </p:spPr>
        </p:cxnSp>
        <p:cxnSp>
          <p:nvCxnSpPr>
            <p:cNvPr id="127" name="Straight Connector 481"/>
            <p:cNvCxnSpPr/>
            <p:nvPr/>
          </p:nvCxnSpPr>
          <p:spPr bwMode="auto">
            <a:xfrm flipH="1">
              <a:off x="4502937" y="4049182"/>
              <a:ext cx="114300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38100" h="38100"/>
            </a:sp3d>
          </p:spPr>
        </p:cxnSp>
        <p:cxnSp>
          <p:nvCxnSpPr>
            <p:cNvPr id="128" name="Straight Connector 482"/>
            <p:cNvCxnSpPr/>
            <p:nvPr/>
          </p:nvCxnSpPr>
          <p:spPr bwMode="auto">
            <a:xfrm flipH="1">
              <a:off x="4502937" y="4074632"/>
              <a:ext cx="114300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38100" h="38100"/>
            </a:sp3d>
          </p:spPr>
        </p:cxnSp>
      </p:grpSp>
      <p:grpSp>
        <p:nvGrpSpPr>
          <p:cNvPr id="129" name="Group 483"/>
          <p:cNvGrpSpPr>
            <a:grpSpLocks noChangeAspect="1"/>
          </p:cNvGrpSpPr>
          <p:nvPr/>
        </p:nvGrpSpPr>
        <p:grpSpPr>
          <a:xfrm>
            <a:off x="6110112" y="5386886"/>
            <a:ext cx="374311" cy="374311"/>
            <a:chOff x="11544676" y="5235690"/>
            <a:chExt cx="1828800" cy="1828800"/>
          </a:xfrm>
        </p:grpSpPr>
        <p:sp>
          <p:nvSpPr>
            <p:cNvPr id="130" name="Oval 484"/>
            <p:cNvSpPr>
              <a:spLocks noChangeAspect="1"/>
            </p:cNvSpPr>
            <p:nvPr/>
          </p:nvSpPr>
          <p:spPr bwMode="auto">
            <a:xfrm>
              <a:off x="11544676" y="5235690"/>
              <a:ext cx="1828800" cy="1828800"/>
            </a:xfrm>
            <a:prstGeom prst="ellipse">
              <a:avLst/>
            </a:prstGeom>
            <a:gradFill flip="none" rotWithShape="1">
              <a:gsLst>
                <a:gs pos="20000">
                  <a:schemeClr val="tx1">
                    <a:lumMod val="50000"/>
                    <a:lumOff val="50000"/>
                  </a:schemeClr>
                </a:gs>
                <a:gs pos="80000">
                  <a:schemeClr val="tx1">
                    <a:lumMod val="85000"/>
                    <a:lumOff val="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 prstMaterial="dkEdge">
              <a:bevelT w="254000" prst="slop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+mn-lt"/>
              </a:endParaRPr>
            </a:p>
          </p:txBody>
        </p:sp>
        <p:sp>
          <p:nvSpPr>
            <p:cNvPr id="131" name="Oval 485"/>
            <p:cNvSpPr>
              <a:spLocks noChangeAspect="1"/>
            </p:cNvSpPr>
            <p:nvPr/>
          </p:nvSpPr>
          <p:spPr bwMode="auto">
            <a:xfrm>
              <a:off x="11727556" y="5418570"/>
              <a:ext cx="1463040" cy="1463040"/>
            </a:xfrm>
            <a:prstGeom prst="ellipse">
              <a:avLst/>
            </a:prstGeom>
            <a:solidFill>
              <a:srgbClr val="FFC000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2540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+mn-lt"/>
              </a:endParaRPr>
            </a:p>
          </p:txBody>
        </p:sp>
      </p:grpSp>
      <p:pic>
        <p:nvPicPr>
          <p:cNvPr id="132" name="Picture 6" descr="C:\Users\bill_felt\AppData\Local\Microsoft\Windows\Temporary Internet Files\Content.IE5\5J5FLTL5\MC900431515[1].png"/>
          <p:cNvPicPr>
            <a:picLocks noChangeAspect="1" noChangeArrowheads="1"/>
          </p:cNvPicPr>
          <p:nvPr/>
        </p:nvPicPr>
        <p:blipFill>
          <a:blip r:embed="rId1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477" y="5469196"/>
            <a:ext cx="224586" cy="22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487" descr="vm2.png"/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3911641" y="5473212"/>
            <a:ext cx="279524" cy="224586"/>
          </a:xfrm>
          <a:prstGeom prst="rect">
            <a:avLst/>
          </a:prstGeom>
        </p:spPr>
      </p:pic>
      <p:grpSp>
        <p:nvGrpSpPr>
          <p:cNvPr id="134" name="Group 488"/>
          <p:cNvGrpSpPr>
            <a:grpSpLocks noChangeAspect="1"/>
          </p:cNvGrpSpPr>
          <p:nvPr/>
        </p:nvGrpSpPr>
        <p:grpSpPr>
          <a:xfrm>
            <a:off x="4452144" y="5541869"/>
            <a:ext cx="144600" cy="114775"/>
            <a:chOff x="1672589" y="5141259"/>
            <a:chExt cx="1063919" cy="844473"/>
          </a:xfrm>
        </p:grpSpPr>
        <p:sp>
          <p:nvSpPr>
            <p:cNvPr id="135" name="Rounded Rectangle 489"/>
            <p:cNvSpPr/>
            <p:nvPr/>
          </p:nvSpPr>
          <p:spPr bwMode="auto">
            <a:xfrm>
              <a:off x="2353145" y="5141259"/>
              <a:ext cx="380754" cy="771105"/>
            </a:xfrm>
            <a:prstGeom prst="roundRect">
              <a:avLst>
                <a:gd name="adj" fmla="val 3672"/>
              </a:avLst>
            </a:prstGeom>
            <a:solidFill>
              <a:schemeClr val="bg1">
                <a:lumMod val="7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+mn-lt"/>
              </a:endParaRPr>
            </a:p>
          </p:txBody>
        </p:sp>
        <p:sp>
          <p:nvSpPr>
            <p:cNvPr id="136" name="Rounded Rectangle 490"/>
            <p:cNvSpPr/>
            <p:nvPr/>
          </p:nvSpPr>
          <p:spPr bwMode="auto">
            <a:xfrm>
              <a:off x="1672589" y="5214627"/>
              <a:ext cx="1063918" cy="771105"/>
            </a:xfrm>
            <a:prstGeom prst="roundRect">
              <a:avLst>
                <a:gd name="adj" fmla="val 3672"/>
              </a:avLst>
            </a:prstGeom>
            <a:solidFill>
              <a:schemeClr val="bg1">
                <a:lumMod val="7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+mn-lt"/>
              </a:endParaRPr>
            </a:p>
          </p:txBody>
        </p:sp>
        <p:sp>
          <p:nvSpPr>
            <p:cNvPr id="137" name="Flowchart: Manual Input 491"/>
            <p:cNvSpPr/>
            <p:nvPr/>
          </p:nvSpPr>
          <p:spPr bwMode="auto">
            <a:xfrm rot="16200000">
              <a:off x="2407073" y="5007971"/>
              <a:ext cx="122779" cy="536091"/>
            </a:xfrm>
            <a:prstGeom prst="flowChartManualInput">
              <a:avLst/>
            </a:prstGeom>
            <a:solidFill>
              <a:schemeClr val="bg1">
                <a:lumMod val="7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381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+mn-lt"/>
              </a:endParaRPr>
            </a:p>
          </p:txBody>
        </p:sp>
      </p:grpSp>
      <p:sp>
        <p:nvSpPr>
          <p:cNvPr id="145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146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147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140" name="그룹 139"/>
          <p:cNvGrpSpPr/>
          <p:nvPr/>
        </p:nvGrpSpPr>
        <p:grpSpPr>
          <a:xfrm>
            <a:off x="7082111" y="4825266"/>
            <a:ext cx="797247" cy="1288500"/>
            <a:chOff x="4262448" y="3199066"/>
            <a:chExt cx="661157" cy="1068553"/>
          </a:xfrm>
        </p:grpSpPr>
        <p:grpSp>
          <p:nvGrpSpPr>
            <p:cNvPr id="141" name="그룹 140"/>
            <p:cNvGrpSpPr/>
            <p:nvPr/>
          </p:nvGrpSpPr>
          <p:grpSpPr>
            <a:xfrm>
              <a:off x="4262448" y="3199066"/>
              <a:ext cx="539336" cy="972571"/>
              <a:chOff x="1975588" y="2550782"/>
              <a:chExt cx="318599" cy="574522"/>
            </a:xfrm>
          </p:grpSpPr>
          <p:pic>
            <p:nvPicPr>
              <p:cNvPr id="161" name="Picture 3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5588" y="2550782"/>
                <a:ext cx="318599" cy="5745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62" name="Group 23"/>
              <p:cNvGrpSpPr/>
              <p:nvPr/>
            </p:nvGrpSpPr>
            <p:grpSpPr>
              <a:xfrm rot="16200000">
                <a:off x="1923485" y="2731388"/>
                <a:ext cx="306427" cy="60641"/>
                <a:chOff x="7692139" y="6415777"/>
                <a:chExt cx="1019173" cy="201695"/>
              </a:xfrm>
            </p:grpSpPr>
            <p:sp>
              <p:nvSpPr>
                <p:cNvPr id="163" name="Freeform 5"/>
                <p:cNvSpPr>
                  <a:spLocks/>
                </p:cNvSpPr>
                <p:nvPr/>
              </p:nvSpPr>
              <p:spPr bwMode="auto">
                <a:xfrm>
                  <a:off x="8027048" y="6429152"/>
                  <a:ext cx="157022" cy="188320"/>
                </a:xfrm>
                <a:custGeom>
                  <a:avLst/>
                  <a:gdLst>
                    <a:gd name="T0" fmla="*/ 43 w 248"/>
                    <a:gd name="T1" fmla="*/ 65 h 295"/>
                    <a:gd name="T2" fmla="*/ 64 w 248"/>
                    <a:gd name="T3" fmla="*/ 44 h 295"/>
                    <a:gd name="T4" fmla="*/ 158 w 248"/>
                    <a:gd name="T5" fmla="*/ 44 h 295"/>
                    <a:gd name="T6" fmla="*/ 192 w 248"/>
                    <a:gd name="T7" fmla="*/ 67 h 295"/>
                    <a:gd name="T8" fmla="*/ 171 w 248"/>
                    <a:gd name="T9" fmla="*/ 113 h 295"/>
                    <a:gd name="T10" fmla="*/ 98 w 248"/>
                    <a:gd name="T11" fmla="*/ 140 h 295"/>
                    <a:gd name="T12" fmla="*/ 67 w 248"/>
                    <a:gd name="T13" fmla="*/ 204 h 295"/>
                    <a:gd name="T14" fmla="*/ 94 w 248"/>
                    <a:gd name="T15" fmla="*/ 234 h 295"/>
                    <a:gd name="T16" fmla="*/ 230 w 248"/>
                    <a:gd name="T17" fmla="*/ 295 h 295"/>
                    <a:gd name="T18" fmla="*/ 230 w 248"/>
                    <a:gd name="T19" fmla="*/ 248 h 295"/>
                    <a:gd name="T20" fmla="*/ 111 w 248"/>
                    <a:gd name="T21" fmla="*/ 195 h 295"/>
                    <a:gd name="T22" fmla="*/ 107 w 248"/>
                    <a:gd name="T23" fmla="*/ 190 h 295"/>
                    <a:gd name="T24" fmla="*/ 112 w 248"/>
                    <a:gd name="T25" fmla="*/ 179 h 295"/>
                    <a:gd name="T26" fmla="*/ 186 w 248"/>
                    <a:gd name="T27" fmla="*/ 154 h 295"/>
                    <a:gd name="T28" fmla="*/ 232 w 248"/>
                    <a:gd name="T29" fmla="*/ 51 h 295"/>
                    <a:gd name="T30" fmla="*/ 158 w 248"/>
                    <a:gd name="T31" fmla="*/ 0 h 295"/>
                    <a:gd name="T32" fmla="*/ 64 w 248"/>
                    <a:gd name="T33" fmla="*/ 0 h 295"/>
                    <a:gd name="T34" fmla="*/ 0 w 248"/>
                    <a:gd name="T35" fmla="*/ 65 h 295"/>
                    <a:gd name="T36" fmla="*/ 0 w 248"/>
                    <a:gd name="T37" fmla="*/ 288 h 295"/>
                    <a:gd name="T38" fmla="*/ 43 w 248"/>
                    <a:gd name="T39" fmla="*/ 288 h 295"/>
                    <a:gd name="T40" fmla="*/ 43 w 248"/>
                    <a:gd name="T41" fmla="*/ 6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95">
                      <a:moveTo>
                        <a:pt x="43" y="65"/>
                      </a:moveTo>
                      <a:cubicBezTo>
                        <a:pt x="43" y="53"/>
                        <a:pt x="52" y="44"/>
                        <a:pt x="64" y="44"/>
                      </a:cubicBezTo>
                      <a:cubicBezTo>
                        <a:pt x="158" y="44"/>
                        <a:pt x="158" y="44"/>
                        <a:pt x="158" y="44"/>
                      </a:cubicBezTo>
                      <a:cubicBezTo>
                        <a:pt x="172" y="44"/>
                        <a:pt x="186" y="52"/>
                        <a:pt x="192" y="67"/>
                      </a:cubicBezTo>
                      <a:cubicBezTo>
                        <a:pt x="199" y="85"/>
                        <a:pt x="189" y="106"/>
                        <a:pt x="171" y="113"/>
                      </a:cubicBezTo>
                      <a:cubicBezTo>
                        <a:pt x="98" y="140"/>
                        <a:pt x="98" y="140"/>
                        <a:pt x="98" y="140"/>
                      </a:cubicBezTo>
                      <a:cubicBezTo>
                        <a:pt x="72" y="149"/>
                        <a:pt x="58" y="178"/>
                        <a:pt x="67" y="204"/>
                      </a:cubicBezTo>
                      <a:cubicBezTo>
                        <a:pt x="72" y="218"/>
                        <a:pt x="82" y="228"/>
                        <a:pt x="94" y="234"/>
                      </a:cubicBezTo>
                      <a:cubicBezTo>
                        <a:pt x="230" y="295"/>
                        <a:pt x="230" y="295"/>
                        <a:pt x="230" y="295"/>
                      </a:cubicBezTo>
                      <a:cubicBezTo>
                        <a:pt x="230" y="248"/>
                        <a:pt x="230" y="248"/>
                        <a:pt x="230" y="248"/>
                      </a:cubicBezTo>
                      <a:cubicBezTo>
                        <a:pt x="111" y="195"/>
                        <a:pt x="111" y="195"/>
                        <a:pt x="111" y="195"/>
                      </a:cubicBezTo>
                      <a:cubicBezTo>
                        <a:pt x="109" y="195"/>
                        <a:pt x="107" y="193"/>
                        <a:pt x="107" y="190"/>
                      </a:cubicBezTo>
                      <a:cubicBezTo>
                        <a:pt x="105" y="186"/>
                        <a:pt x="107" y="181"/>
                        <a:pt x="112" y="179"/>
                      </a:cubicBezTo>
                      <a:cubicBezTo>
                        <a:pt x="186" y="154"/>
                        <a:pt x="186" y="154"/>
                        <a:pt x="186" y="154"/>
                      </a:cubicBezTo>
                      <a:cubicBezTo>
                        <a:pt x="227" y="138"/>
                        <a:pt x="248" y="92"/>
                        <a:pt x="232" y="51"/>
                      </a:cubicBezTo>
                      <a:cubicBezTo>
                        <a:pt x="220" y="20"/>
                        <a:pt x="190" y="0"/>
                        <a:pt x="15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29" y="0"/>
                        <a:pt x="0" y="29"/>
                        <a:pt x="0" y="6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43" y="288"/>
                        <a:pt x="43" y="288"/>
                        <a:pt x="43" y="288"/>
                      </a:cubicBezTo>
                      <a:lnTo>
                        <a:pt x="43" y="65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4" name="Rectangle 6"/>
                <p:cNvSpPr>
                  <a:spLocks noChangeArrowheads="1"/>
                </p:cNvSpPr>
                <p:nvPr/>
              </p:nvSpPr>
              <p:spPr bwMode="auto">
                <a:xfrm>
                  <a:off x="8204935" y="6429152"/>
                  <a:ext cx="27018" cy="183773"/>
                </a:xfrm>
                <a:prstGeom prst="rect">
                  <a:avLst/>
                </a:pr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5" name="Freeform 7"/>
                <p:cNvSpPr>
                  <a:spLocks/>
                </p:cNvSpPr>
                <p:nvPr/>
              </p:nvSpPr>
              <p:spPr bwMode="auto">
                <a:xfrm>
                  <a:off x="7692139" y="6429152"/>
                  <a:ext cx="163977" cy="183773"/>
                </a:xfrm>
                <a:custGeom>
                  <a:avLst/>
                  <a:gdLst>
                    <a:gd name="T0" fmla="*/ 214 w 259"/>
                    <a:gd name="T1" fmla="*/ 0 h 288"/>
                    <a:gd name="T2" fmla="*/ 137 w 259"/>
                    <a:gd name="T3" fmla="*/ 240 h 288"/>
                    <a:gd name="T4" fmla="*/ 130 w 259"/>
                    <a:gd name="T5" fmla="*/ 245 h 288"/>
                    <a:gd name="T6" fmla="*/ 123 w 259"/>
                    <a:gd name="T7" fmla="*/ 240 h 288"/>
                    <a:gd name="T8" fmla="*/ 45 w 259"/>
                    <a:gd name="T9" fmla="*/ 0 h 288"/>
                    <a:gd name="T10" fmla="*/ 0 w 259"/>
                    <a:gd name="T11" fmla="*/ 0 h 288"/>
                    <a:gd name="T12" fmla="*/ 82 w 259"/>
                    <a:gd name="T13" fmla="*/ 254 h 288"/>
                    <a:gd name="T14" fmla="*/ 130 w 259"/>
                    <a:gd name="T15" fmla="*/ 288 h 288"/>
                    <a:gd name="T16" fmla="*/ 178 w 259"/>
                    <a:gd name="T17" fmla="*/ 254 h 288"/>
                    <a:gd name="T18" fmla="*/ 259 w 259"/>
                    <a:gd name="T19" fmla="*/ 0 h 288"/>
                    <a:gd name="T20" fmla="*/ 214 w 259"/>
                    <a:gd name="T21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214" y="0"/>
                      </a:moveTo>
                      <a:cubicBezTo>
                        <a:pt x="137" y="240"/>
                        <a:pt x="137" y="240"/>
                        <a:pt x="137" y="240"/>
                      </a:cubicBezTo>
                      <a:cubicBezTo>
                        <a:pt x="136" y="243"/>
                        <a:pt x="133" y="245"/>
                        <a:pt x="130" y="245"/>
                      </a:cubicBezTo>
                      <a:cubicBezTo>
                        <a:pt x="127" y="245"/>
                        <a:pt x="124" y="243"/>
                        <a:pt x="123" y="240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2" y="254"/>
                        <a:pt x="82" y="254"/>
                        <a:pt x="82" y="254"/>
                      </a:cubicBezTo>
                      <a:cubicBezTo>
                        <a:pt x="89" y="275"/>
                        <a:pt x="108" y="288"/>
                        <a:pt x="130" y="288"/>
                      </a:cubicBezTo>
                      <a:cubicBezTo>
                        <a:pt x="151" y="288"/>
                        <a:pt x="171" y="275"/>
                        <a:pt x="178" y="254"/>
                      </a:cubicBezTo>
                      <a:cubicBezTo>
                        <a:pt x="259" y="0"/>
                        <a:pt x="259" y="0"/>
                        <a:pt x="259" y="0"/>
                      </a:cubicBez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6" name="Freeform 8"/>
                <p:cNvSpPr>
                  <a:spLocks/>
                </p:cNvSpPr>
                <p:nvPr/>
              </p:nvSpPr>
              <p:spPr bwMode="auto">
                <a:xfrm>
                  <a:off x="8367575" y="6429152"/>
                  <a:ext cx="163977" cy="183773"/>
                </a:xfrm>
                <a:custGeom>
                  <a:avLst/>
                  <a:gdLst>
                    <a:gd name="T0" fmla="*/ 46 w 259"/>
                    <a:gd name="T1" fmla="*/ 288 h 288"/>
                    <a:gd name="T2" fmla="*/ 123 w 259"/>
                    <a:gd name="T3" fmla="*/ 49 h 288"/>
                    <a:gd name="T4" fmla="*/ 130 w 259"/>
                    <a:gd name="T5" fmla="*/ 44 h 288"/>
                    <a:gd name="T6" fmla="*/ 137 w 259"/>
                    <a:gd name="T7" fmla="*/ 49 h 288"/>
                    <a:gd name="T8" fmla="*/ 214 w 259"/>
                    <a:gd name="T9" fmla="*/ 288 h 288"/>
                    <a:gd name="T10" fmla="*/ 259 w 259"/>
                    <a:gd name="T11" fmla="*/ 288 h 288"/>
                    <a:gd name="T12" fmla="*/ 178 w 259"/>
                    <a:gd name="T13" fmla="*/ 35 h 288"/>
                    <a:gd name="T14" fmla="*/ 130 w 259"/>
                    <a:gd name="T15" fmla="*/ 0 h 288"/>
                    <a:gd name="T16" fmla="*/ 82 w 259"/>
                    <a:gd name="T17" fmla="*/ 35 h 288"/>
                    <a:gd name="T18" fmla="*/ 0 w 259"/>
                    <a:gd name="T19" fmla="*/ 288 h 288"/>
                    <a:gd name="T20" fmla="*/ 46 w 259"/>
                    <a:gd name="T21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46" y="288"/>
                      </a:moveTo>
                      <a:cubicBezTo>
                        <a:pt x="123" y="49"/>
                        <a:pt x="123" y="49"/>
                        <a:pt x="123" y="49"/>
                      </a:cubicBezTo>
                      <a:cubicBezTo>
                        <a:pt x="124" y="46"/>
                        <a:pt x="127" y="44"/>
                        <a:pt x="130" y="44"/>
                      </a:cubicBezTo>
                      <a:cubicBezTo>
                        <a:pt x="133" y="44"/>
                        <a:pt x="136" y="45"/>
                        <a:pt x="137" y="49"/>
                      </a:cubicBezTo>
                      <a:cubicBezTo>
                        <a:pt x="214" y="288"/>
                        <a:pt x="214" y="288"/>
                        <a:pt x="214" y="288"/>
                      </a:cubicBezTo>
                      <a:cubicBezTo>
                        <a:pt x="259" y="288"/>
                        <a:pt x="259" y="288"/>
                        <a:pt x="259" y="288"/>
                      </a:cubicBezTo>
                      <a:cubicBezTo>
                        <a:pt x="178" y="35"/>
                        <a:pt x="178" y="35"/>
                        <a:pt x="178" y="35"/>
                      </a:cubicBezTo>
                      <a:cubicBezTo>
                        <a:pt x="171" y="14"/>
                        <a:pt x="151" y="0"/>
                        <a:pt x="130" y="0"/>
                      </a:cubicBezTo>
                      <a:cubicBezTo>
                        <a:pt x="108" y="0"/>
                        <a:pt x="89" y="14"/>
                        <a:pt x="82" y="3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lnTo>
                        <a:pt x="46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7" name="Freeform 9"/>
                <p:cNvSpPr>
                  <a:spLocks/>
                </p:cNvSpPr>
                <p:nvPr/>
              </p:nvSpPr>
              <p:spPr bwMode="auto">
                <a:xfrm>
                  <a:off x="7866816" y="6429152"/>
                  <a:ext cx="131610" cy="183773"/>
                </a:xfrm>
                <a:custGeom>
                  <a:avLst/>
                  <a:gdLst>
                    <a:gd name="T0" fmla="*/ 72 w 208"/>
                    <a:gd name="T1" fmla="*/ 44 h 288"/>
                    <a:gd name="T2" fmla="*/ 208 w 208"/>
                    <a:gd name="T3" fmla="*/ 44 h 288"/>
                    <a:gd name="T4" fmla="*/ 208 w 208"/>
                    <a:gd name="T5" fmla="*/ 0 h 288"/>
                    <a:gd name="T6" fmla="*/ 72 w 208"/>
                    <a:gd name="T7" fmla="*/ 0 h 288"/>
                    <a:gd name="T8" fmla="*/ 0 w 208"/>
                    <a:gd name="T9" fmla="*/ 72 h 288"/>
                    <a:gd name="T10" fmla="*/ 0 w 208"/>
                    <a:gd name="T11" fmla="*/ 216 h 288"/>
                    <a:gd name="T12" fmla="*/ 72 w 208"/>
                    <a:gd name="T13" fmla="*/ 288 h 288"/>
                    <a:gd name="T14" fmla="*/ 208 w 208"/>
                    <a:gd name="T15" fmla="*/ 288 h 288"/>
                    <a:gd name="T16" fmla="*/ 208 w 208"/>
                    <a:gd name="T17" fmla="*/ 245 h 288"/>
                    <a:gd name="T18" fmla="*/ 72 w 208"/>
                    <a:gd name="T19" fmla="*/ 245 h 288"/>
                    <a:gd name="T20" fmla="*/ 43 w 208"/>
                    <a:gd name="T21" fmla="*/ 216 h 288"/>
                    <a:gd name="T22" fmla="*/ 43 w 208"/>
                    <a:gd name="T23" fmla="*/ 166 h 288"/>
                    <a:gd name="T24" fmla="*/ 180 w 208"/>
                    <a:gd name="T25" fmla="*/ 166 h 288"/>
                    <a:gd name="T26" fmla="*/ 180 w 208"/>
                    <a:gd name="T27" fmla="*/ 123 h 288"/>
                    <a:gd name="T28" fmla="*/ 43 w 208"/>
                    <a:gd name="T29" fmla="*/ 123 h 288"/>
                    <a:gd name="T30" fmla="*/ 43 w 208"/>
                    <a:gd name="T31" fmla="*/ 72 h 288"/>
                    <a:gd name="T32" fmla="*/ 72 w 208"/>
                    <a:gd name="T33" fmla="*/ 44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8" h="288">
                      <a:moveTo>
                        <a:pt x="72" y="44"/>
                      </a:moveTo>
                      <a:cubicBezTo>
                        <a:pt x="208" y="44"/>
                        <a:pt x="208" y="44"/>
                        <a:pt x="208" y="44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32" y="0"/>
                        <a:pt x="0" y="33"/>
                        <a:pt x="0" y="72"/>
                      </a:cubicBez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56"/>
                        <a:pt x="32" y="288"/>
                        <a:pt x="72" y="288"/>
                      </a:cubicBezTo>
                      <a:cubicBezTo>
                        <a:pt x="208" y="288"/>
                        <a:pt x="208" y="288"/>
                        <a:pt x="208" y="288"/>
                      </a:cubicBezTo>
                      <a:cubicBezTo>
                        <a:pt x="208" y="245"/>
                        <a:pt x="208" y="245"/>
                        <a:pt x="208" y="245"/>
                      </a:cubicBezTo>
                      <a:cubicBezTo>
                        <a:pt x="72" y="245"/>
                        <a:pt x="72" y="245"/>
                        <a:pt x="72" y="245"/>
                      </a:cubicBezTo>
                      <a:cubicBezTo>
                        <a:pt x="56" y="245"/>
                        <a:pt x="43" y="232"/>
                        <a:pt x="43" y="216"/>
                      </a:cubicBezTo>
                      <a:cubicBezTo>
                        <a:pt x="43" y="166"/>
                        <a:pt x="43" y="166"/>
                        <a:pt x="43" y="166"/>
                      </a:cubicBezTo>
                      <a:cubicBezTo>
                        <a:pt x="180" y="166"/>
                        <a:pt x="180" y="166"/>
                        <a:pt x="180" y="166"/>
                      </a:cubicBezTo>
                      <a:cubicBezTo>
                        <a:pt x="180" y="123"/>
                        <a:pt x="180" y="123"/>
                        <a:pt x="180" y="123"/>
                      </a:cubicBezTo>
                      <a:cubicBezTo>
                        <a:pt x="43" y="123"/>
                        <a:pt x="43" y="123"/>
                        <a:pt x="43" y="123"/>
                      </a:cubicBezTo>
                      <a:cubicBezTo>
                        <a:pt x="43" y="72"/>
                        <a:pt x="43" y="72"/>
                        <a:pt x="43" y="72"/>
                      </a:cubicBezTo>
                      <a:cubicBezTo>
                        <a:pt x="43" y="56"/>
                        <a:pt x="56" y="44"/>
                        <a:pt x="72" y="44"/>
                      </a:cubicBez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8" name="Freeform 10"/>
                <p:cNvSpPr>
                  <a:spLocks/>
                </p:cNvSpPr>
                <p:nvPr/>
              </p:nvSpPr>
              <p:spPr bwMode="auto">
                <a:xfrm>
                  <a:off x="8254958" y="6429152"/>
                  <a:ext cx="132947" cy="183773"/>
                </a:xfrm>
                <a:custGeom>
                  <a:avLst/>
                  <a:gdLst>
                    <a:gd name="T0" fmla="*/ 497 w 497"/>
                    <a:gd name="T1" fmla="*/ 0 h 687"/>
                    <a:gd name="T2" fmla="*/ 0 w 497"/>
                    <a:gd name="T3" fmla="*/ 0 h 687"/>
                    <a:gd name="T4" fmla="*/ 0 w 497"/>
                    <a:gd name="T5" fmla="*/ 105 h 687"/>
                    <a:gd name="T6" fmla="*/ 198 w 497"/>
                    <a:gd name="T7" fmla="*/ 105 h 687"/>
                    <a:gd name="T8" fmla="*/ 198 w 497"/>
                    <a:gd name="T9" fmla="*/ 687 h 687"/>
                    <a:gd name="T10" fmla="*/ 300 w 497"/>
                    <a:gd name="T11" fmla="*/ 687 h 687"/>
                    <a:gd name="T12" fmla="*/ 300 w 497"/>
                    <a:gd name="T13" fmla="*/ 105 h 687"/>
                    <a:gd name="T14" fmla="*/ 497 w 497"/>
                    <a:gd name="T15" fmla="*/ 105 h 687"/>
                    <a:gd name="T16" fmla="*/ 497 w 497"/>
                    <a:gd name="T17" fmla="*/ 0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7" h="687">
                      <a:moveTo>
                        <a:pt x="497" y="0"/>
                      </a:move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98" y="105"/>
                      </a:lnTo>
                      <a:lnTo>
                        <a:pt x="198" y="687"/>
                      </a:lnTo>
                      <a:lnTo>
                        <a:pt x="300" y="687"/>
                      </a:lnTo>
                      <a:lnTo>
                        <a:pt x="300" y="105"/>
                      </a:lnTo>
                      <a:lnTo>
                        <a:pt x="497" y="105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" name="Freeform 11"/>
                <p:cNvSpPr>
                  <a:spLocks/>
                </p:cNvSpPr>
                <p:nvPr/>
              </p:nvSpPr>
              <p:spPr bwMode="auto">
                <a:xfrm>
                  <a:off x="8535297" y="6429152"/>
                  <a:ext cx="150602" cy="183773"/>
                </a:xfrm>
                <a:custGeom>
                  <a:avLst/>
                  <a:gdLst>
                    <a:gd name="T0" fmla="*/ 155 w 238"/>
                    <a:gd name="T1" fmla="*/ 288 h 288"/>
                    <a:gd name="T2" fmla="*/ 238 w 238"/>
                    <a:gd name="T3" fmla="*/ 206 h 288"/>
                    <a:gd name="T4" fmla="*/ 155 w 238"/>
                    <a:gd name="T5" fmla="*/ 123 h 288"/>
                    <a:gd name="T6" fmla="*/ 83 w 238"/>
                    <a:gd name="T7" fmla="*/ 123 h 288"/>
                    <a:gd name="T8" fmla="*/ 43 w 238"/>
                    <a:gd name="T9" fmla="*/ 83 h 288"/>
                    <a:gd name="T10" fmla="*/ 83 w 238"/>
                    <a:gd name="T11" fmla="*/ 44 h 288"/>
                    <a:gd name="T12" fmla="*/ 223 w 238"/>
                    <a:gd name="T13" fmla="*/ 44 h 288"/>
                    <a:gd name="T14" fmla="*/ 223 w 238"/>
                    <a:gd name="T15" fmla="*/ 0 h 288"/>
                    <a:gd name="T16" fmla="*/ 83 w 238"/>
                    <a:gd name="T17" fmla="*/ 0 h 288"/>
                    <a:gd name="T18" fmla="*/ 0 w 238"/>
                    <a:gd name="T19" fmla="*/ 83 h 288"/>
                    <a:gd name="T20" fmla="*/ 83 w 238"/>
                    <a:gd name="T21" fmla="*/ 166 h 288"/>
                    <a:gd name="T22" fmla="*/ 155 w 238"/>
                    <a:gd name="T23" fmla="*/ 166 h 288"/>
                    <a:gd name="T24" fmla="*/ 194 w 238"/>
                    <a:gd name="T25" fmla="*/ 206 h 288"/>
                    <a:gd name="T26" fmla="*/ 155 w 238"/>
                    <a:gd name="T27" fmla="*/ 245 h 288"/>
                    <a:gd name="T28" fmla="*/ 14 w 238"/>
                    <a:gd name="T29" fmla="*/ 245 h 288"/>
                    <a:gd name="T30" fmla="*/ 14 w 238"/>
                    <a:gd name="T31" fmla="*/ 288 h 288"/>
                    <a:gd name="T32" fmla="*/ 155 w 238"/>
                    <a:gd name="T33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8" h="288">
                      <a:moveTo>
                        <a:pt x="155" y="288"/>
                      </a:moveTo>
                      <a:cubicBezTo>
                        <a:pt x="201" y="288"/>
                        <a:pt x="238" y="251"/>
                        <a:pt x="238" y="206"/>
                      </a:cubicBezTo>
                      <a:cubicBezTo>
                        <a:pt x="238" y="160"/>
                        <a:pt x="201" y="123"/>
                        <a:pt x="155" y="123"/>
                      </a:cubicBezTo>
                      <a:cubicBezTo>
                        <a:pt x="83" y="123"/>
                        <a:pt x="83" y="123"/>
                        <a:pt x="83" y="123"/>
                      </a:cubicBezTo>
                      <a:cubicBezTo>
                        <a:pt x="61" y="123"/>
                        <a:pt x="43" y="105"/>
                        <a:pt x="43" y="83"/>
                      </a:cubicBezTo>
                      <a:cubicBezTo>
                        <a:pt x="43" y="61"/>
                        <a:pt x="61" y="44"/>
                        <a:pt x="83" y="44"/>
                      </a:cubicBezTo>
                      <a:cubicBezTo>
                        <a:pt x="223" y="44"/>
                        <a:pt x="223" y="44"/>
                        <a:pt x="223" y="44"/>
                      </a:cubicBezTo>
                      <a:cubicBezTo>
                        <a:pt x="223" y="0"/>
                        <a:pt x="223" y="0"/>
                        <a:pt x="223" y="0"/>
                      </a:cubicBez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37" y="0"/>
                        <a:pt x="0" y="37"/>
                        <a:pt x="0" y="83"/>
                      </a:cubicBezTo>
                      <a:cubicBezTo>
                        <a:pt x="0" y="129"/>
                        <a:pt x="37" y="166"/>
                        <a:pt x="83" y="166"/>
                      </a:cubicBezTo>
                      <a:cubicBezTo>
                        <a:pt x="155" y="166"/>
                        <a:pt x="155" y="166"/>
                        <a:pt x="155" y="166"/>
                      </a:cubicBezTo>
                      <a:cubicBezTo>
                        <a:pt x="177" y="166"/>
                        <a:pt x="194" y="184"/>
                        <a:pt x="194" y="206"/>
                      </a:cubicBezTo>
                      <a:cubicBezTo>
                        <a:pt x="194" y="227"/>
                        <a:pt x="177" y="245"/>
                        <a:pt x="155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88"/>
                        <a:pt x="14" y="288"/>
                        <a:pt x="14" y="288"/>
                      </a:cubicBezTo>
                      <a:lnTo>
                        <a:pt x="155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" name="Freeform 12"/>
                <p:cNvSpPr>
                  <a:spLocks noEditPoints="1"/>
                </p:cNvSpPr>
                <p:nvPr/>
              </p:nvSpPr>
              <p:spPr bwMode="auto">
                <a:xfrm>
                  <a:off x="8685899" y="6415777"/>
                  <a:ext cx="25413" cy="13375"/>
                </a:xfrm>
                <a:custGeom>
                  <a:avLst/>
                  <a:gdLst>
                    <a:gd name="T0" fmla="*/ 24 w 95"/>
                    <a:gd name="T1" fmla="*/ 50 h 50"/>
                    <a:gd name="T2" fmla="*/ 14 w 95"/>
                    <a:gd name="T3" fmla="*/ 50 h 50"/>
                    <a:gd name="T4" fmla="*/ 14 w 95"/>
                    <a:gd name="T5" fmla="*/ 9 h 50"/>
                    <a:gd name="T6" fmla="*/ 0 w 95"/>
                    <a:gd name="T7" fmla="*/ 9 h 50"/>
                    <a:gd name="T8" fmla="*/ 0 w 95"/>
                    <a:gd name="T9" fmla="*/ 0 h 50"/>
                    <a:gd name="T10" fmla="*/ 38 w 95"/>
                    <a:gd name="T11" fmla="*/ 0 h 50"/>
                    <a:gd name="T12" fmla="*/ 38 w 95"/>
                    <a:gd name="T13" fmla="*/ 9 h 50"/>
                    <a:gd name="T14" fmla="*/ 24 w 95"/>
                    <a:gd name="T15" fmla="*/ 9 h 50"/>
                    <a:gd name="T16" fmla="*/ 24 w 95"/>
                    <a:gd name="T17" fmla="*/ 50 h 50"/>
                    <a:gd name="T18" fmla="*/ 69 w 95"/>
                    <a:gd name="T19" fmla="*/ 38 h 50"/>
                    <a:gd name="T20" fmla="*/ 73 w 95"/>
                    <a:gd name="T21" fmla="*/ 28 h 50"/>
                    <a:gd name="T22" fmla="*/ 85 w 95"/>
                    <a:gd name="T23" fmla="*/ 0 h 50"/>
                    <a:gd name="T24" fmla="*/ 95 w 95"/>
                    <a:gd name="T25" fmla="*/ 0 h 50"/>
                    <a:gd name="T26" fmla="*/ 95 w 95"/>
                    <a:gd name="T27" fmla="*/ 50 h 50"/>
                    <a:gd name="T28" fmla="*/ 85 w 95"/>
                    <a:gd name="T29" fmla="*/ 50 h 50"/>
                    <a:gd name="T30" fmla="*/ 85 w 95"/>
                    <a:gd name="T31" fmla="*/ 26 h 50"/>
                    <a:gd name="T32" fmla="*/ 85 w 95"/>
                    <a:gd name="T33" fmla="*/ 16 h 50"/>
                    <a:gd name="T34" fmla="*/ 83 w 95"/>
                    <a:gd name="T35" fmla="*/ 23 h 50"/>
                    <a:gd name="T36" fmla="*/ 73 w 95"/>
                    <a:gd name="T37" fmla="*/ 50 h 50"/>
                    <a:gd name="T38" fmla="*/ 66 w 95"/>
                    <a:gd name="T39" fmla="*/ 50 h 50"/>
                    <a:gd name="T40" fmla="*/ 57 w 95"/>
                    <a:gd name="T41" fmla="*/ 23 h 50"/>
                    <a:gd name="T42" fmla="*/ 54 w 95"/>
                    <a:gd name="T43" fmla="*/ 16 h 50"/>
                    <a:gd name="T44" fmla="*/ 54 w 95"/>
                    <a:gd name="T45" fmla="*/ 26 h 50"/>
                    <a:gd name="T46" fmla="*/ 54 w 95"/>
                    <a:gd name="T47" fmla="*/ 50 h 50"/>
                    <a:gd name="T48" fmla="*/ 45 w 95"/>
                    <a:gd name="T49" fmla="*/ 50 h 50"/>
                    <a:gd name="T50" fmla="*/ 45 w 95"/>
                    <a:gd name="T51" fmla="*/ 0 h 50"/>
                    <a:gd name="T52" fmla="*/ 54 w 95"/>
                    <a:gd name="T53" fmla="*/ 0 h 50"/>
                    <a:gd name="T54" fmla="*/ 66 w 95"/>
                    <a:gd name="T55" fmla="*/ 28 h 50"/>
                    <a:gd name="T56" fmla="*/ 69 w 95"/>
                    <a:gd name="T57" fmla="*/ 3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5" h="50">
                      <a:moveTo>
                        <a:pt x="24" y="50"/>
                      </a:moveTo>
                      <a:lnTo>
                        <a:pt x="14" y="50"/>
                      </a:lnTo>
                      <a:lnTo>
                        <a:pt x="14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8" y="0"/>
                      </a:lnTo>
                      <a:lnTo>
                        <a:pt x="38" y="9"/>
                      </a:lnTo>
                      <a:lnTo>
                        <a:pt x="24" y="9"/>
                      </a:lnTo>
                      <a:lnTo>
                        <a:pt x="24" y="50"/>
                      </a:lnTo>
                      <a:close/>
                      <a:moveTo>
                        <a:pt x="69" y="38"/>
                      </a:moveTo>
                      <a:lnTo>
                        <a:pt x="73" y="28"/>
                      </a:lnTo>
                      <a:lnTo>
                        <a:pt x="85" y="0"/>
                      </a:lnTo>
                      <a:lnTo>
                        <a:pt x="95" y="0"/>
                      </a:lnTo>
                      <a:lnTo>
                        <a:pt x="95" y="50"/>
                      </a:lnTo>
                      <a:lnTo>
                        <a:pt x="85" y="50"/>
                      </a:lnTo>
                      <a:lnTo>
                        <a:pt x="85" y="26"/>
                      </a:lnTo>
                      <a:lnTo>
                        <a:pt x="85" y="16"/>
                      </a:lnTo>
                      <a:lnTo>
                        <a:pt x="83" y="23"/>
                      </a:lnTo>
                      <a:lnTo>
                        <a:pt x="73" y="50"/>
                      </a:lnTo>
                      <a:lnTo>
                        <a:pt x="66" y="50"/>
                      </a:lnTo>
                      <a:lnTo>
                        <a:pt x="57" y="23"/>
                      </a:lnTo>
                      <a:lnTo>
                        <a:pt x="54" y="16"/>
                      </a:lnTo>
                      <a:lnTo>
                        <a:pt x="54" y="26"/>
                      </a:lnTo>
                      <a:lnTo>
                        <a:pt x="54" y="50"/>
                      </a:lnTo>
                      <a:lnTo>
                        <a:pt x="45" y="5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6" y="2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pic>
          <p:nvPicPr>
            <p:cNvPr id="150" name="Picture 37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5287" y="3258871"/>
              <a:ext cx="247061" cy="251619"/>
            </a:xfrm>
            <a:prstGeom prst="rect">
              <a:avLst/>
            </a:prstGeom>
          </p:spPr>
        </p:pic>
        <p:grpSp>
          <p:nvGrpSpPr>
            <p:cNvPr id="151" name="그룹 150"/>
            <p:cNvGrpSpPr/>
            <p:nvPr/>
          </p:nvGrpSpPr>
          <p:grpSpPr>
            <a:xfrm>
              <a:off x="4502410" y="3808790"/>
              <a:ext cx="421195" cy="458829"/>
              <a:chOff x="9207637" y="4094546"/>
              <a:chExt cx="421195" cy="458829"/>
            </a:xfrm>
          </p:grpSpPr>
          <p:pic>
            <p:nvPicPr>
              <p:cNvPr id="152" name="그림 151"/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153" name="그룹 152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154" name="모서리가 둥근 직사각형 153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155" name="그룹 154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156" name="자유형 155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57" name="자유형 156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58" name="자유형 157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59" name="타원 158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60" name="타원 159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54792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15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ko-KR" altLang="en-US" dirty="0"/>
              <a:t>가상 및 물리적 시스템의 복구에 필요한 시간을 대폭 감소 시킬 수 있는 </a:t>
            </a:r>
            <a:r>
              <a:rPr lang="en-US" altLang="ko-KR" dirty="0"/>
              <a:t>Veritas </a:t>
            </a:r>
            <a:r>
              <a:rPr lang="ko-KR" altLang="en-US" dirty="0" err="1"/>
              <a:t>특허된</a:t>
            </a:r>
            <a:r>
              <a:rPr lang="ko-KR" altLang="en-US" dirty="0"/>
              <a:t> </a:t>
            </a:r>
            <a:r>
              <a:rPr lang="en-US" altLang="ko-KR" dirty="0"/>
              <a:t>GRT(Granular Recovery Technology) </a:t>
            </a:r>
            <a:r>
              <a:rPr lang="ko-KR" altLang="en-US" dirty="0"/>
              <a:t>기술과 </a:t>
            </a:r>
            <a:r>
              <a:rPr lang="en-US" altLang="ko-KR" dirty="0"/>
              <a:t>V-RAY </a:t>
            </a:r>
            <a:r>
              <a:rPr lang="ko-KR" altLang="en-US" dirty="0"/>
              <a:t>기술을 기본 제공합니다</a:t>
            </a:r>
            <a:r>
              <a:rPr lang="en-US" altLang="ko-KR" dirty="0"/>
              <a:t>. </a:t>
            </a:r>
            <a:r>
              <a:rPr lang="ko-KR" altLang="en-US" dirty="0"/>
              <a:t>이를 통해 한 번의 백업</a:t>
            </a:r>
            <a:r>
              <a:rPr lang="en-US" altLang="ko-KR" dirty="0"/>
              <a:t>(Single-Pass)</a:t>
            </a:r>
            <a:r>
              <a:rPr lang="ko-KR" altLang="en-US" dirty="0"/>
              <a:t>에서 다양한 방법의 복구 방안을 제공해 줄 수 있기 때문에 기존 인프라 및 주요 애플리케이션 보호를 보다 단순하게 처리하고 유연한 재해복구 전략을 갖출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2" name="텍스트 개체 틀 4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/>
              <a:t>V-Ray </a:t>
            </a:r>
            <a:r>
              <a:rPr lang="ko-KR" altLang="en-US" dirty="0"/>
              <a:t>기술을 통한 가시성 확보</a:t>
            </a:r>
          </a:p>
        </p:txBody>
      </p:sp>
      <p:sp>
        <p:nvSpPr>
          <p:cNvPr id="11" name="Freeform 152"/>
          <p:cNvSpPr/>
          <p:nvPr/>
        </p:nvSpPr>
        <p:spPr bwMode="auto">
          <a:xfrm>
            <a:off x="6824663" y="5345298"/>
            <a:ext cx="2486025" cy="406574"/>
          </a:xfrm>
          <a:custGeom>
            <a:avLst/>
            <a:gdLst>
              <a:gd name="connsiteX0" fmla="*/ 1021556 w 2486025"/>
              <a:gd name="connsiteY0" fmla="*/ 435769 h 435769"/>
              <a:gd name="connsiteX1" fmla="*/ 2486025 w 2486025"/>
              <a:gd name="connsiteY1" fmla="*/ 435769 h 435769"/>
              <a:gd name="connsiteX2" fmla="*/ 1102518 w 2486025"/>
              <a:gd name="connsiteY2" fmla="*/ 0 h 435769"/>
              <a:gd name="connsiteX3" fmla="*/ 0 w 2486025"/>
              <a:gd name="connsiteY3" fmla="*/ 0 h 435769"/>
              <a:gd name="connsiteX4" fmla="*/ 1021556 w 2486025"/>
              <a:gd name="connsiteY4" fmla="*/ 435769 h 435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6025" h="435769">
                <a:moveTo>
                  <a:pt x="1021556" y="435769"/>
                </a:moveTo>
                <a:lnTo>
                  <a:pt x="2486025" y="435769"/>
                </a:lnTo>
                <a:lnTo>
                  <a:pt x="1102518" y="0"/>
                </a:lnTo>
                <a:lnTo>
                  <a:pt x="0" y="0"/>
                </a:lnTo>
                <a:lnTo>
                  <a:pt x="1021556" y="435769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2" name="Freeform 153"/>
          <p:cNvSpPr/>
          <p:nvPr/>
        </p:nvSpPr>
        <p:spPr bwMode="auto">
          <a:xfrm>
            <a:off x="6822281" y="4940945"/>
            <a:ext cx="2488407" cy="266606"/>
          </a:xfrm>
          <a:custGeom>
            <a:avLst/>
            <a:gdLst>
              <a:gd name="connsiteX0" fmla="*/ 1021557 w 2488407"/>
              <a:gd name="connsiteY0" fmla="*/ 285750 h 285750"/>
              <a:gd name="connsiteX1" fmla="*/ 2488407 w 2488407"/>
              <a:gd name="connsiteY1" fmla="*/ 285750 h 285750"/>
              <a:gd name="connsiteX2" fmla="*/ 1133475 w 2488407"/>
              <a:gd name="connsiteY2" fmla="*/ 0 h 285750"/>
              <a:gd name="connsiteX3" fmla="*/ 0 w 2488407"/>
              <a:gd name="connsiteY3" fmla="*/ 0 h 285750"/>
              <a:gd name="connsiteX4" fmla="*/ 1021557 w 2488407"/>
              <a:gd name="connsiteY4" fmla="*/ 28575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07" h="285750">
                <a:moveTo>
                  <a:pt x="1021557" y="285750"/>
                </a:moveTo>
                <a:lnTo>
                  <a:pt x="2488407" y="285750"/>
                </a:lnTo>
                <a:lnTo>
                  <a:pt x="1133475" y="0"/>
                </a:lnTo>
                <a:lnTo>
                  <a:pt x="0" y="0"/>
                </a:lnTo>
                <a:lnTo>
                  <a:pt x="1021557" y="28575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3" name="Freeform 150"/>
          <p:cNvSpPr/>
          <p:nvPr/>
        </p:nvSpPr>
        <p:spPr bwMode="auto">
          <a:xfrm>
            <a:off x="6824663" y="5343077"/>
            <a:ext cx="1019175" cy="877577"/>
          </a:xfrm>
          <a:custGeom>
            <a:avLst/>
            <a:gdLst>
              <a:gd name="connsiteX0" fmla="*/ 1019175 w 1019175"/>
              <a:gd name="connsiteY0" fmla="*/ 940593 h 940593"/>
              <a:gd name="connsiteX1" fmla="*/ 1019175 w 1019175"/>
              <a:gd name="connsiteY1" fmla="*/ 438150 h 940593"/>
              <a:gd name="connsiteX2" fmla="*/ 0 w 1019175"/>
              <a:gd name="connsiteY2" fmla="*/ 0 h 940593"/>
              <a:gd name="connsiteX3" fmla="*/ 0 w 1019175"/>
              <a:gd name="connsiteY3" fmla="*/ 383381 h 940593"/>
              <a:gd name="connsiteX4" fmla="*/ 1019175 w 1019175"/>
              <a:gd name="connsiteY4" fmla="*/ 940593 h 94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9175" h="940593">
                <a:moveTo>
                  <a:pt x="1019175" y="940593"/>
                </a:moveTo>
                <a:lnTo>
                  <a:pt x="1019175" y="438150"/>
                </a:lnTo>
                <a:lnTo>
                  <a:pt x="0" y="0"/>
                </a:lnTo>
                <a:lnTo>
                  <a:pt x="0" y="383381"/>
                </a:lnTo>
                <a:lnTo>
                  <a:pt x="1019175" y="940593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4" name="Freeform 151"/>
          <p:cNvSpPr/>
          <p:nvPr/>
        </p:nvSpPr>
        <p:spPr bwMode="auto">
          <a:xfrm>
            <a:off x="6819900" y="4940945"/>
            <a:ext cx="1023938" cy="733167"/>
          </a:xfrm>
          <a:custGeom>
            <a:avLst/>
            <a:gdLst>
              <a:gd name="connsiteX0" fmla="*/ 1023938 w 1023938"/>
              <a:gd name="connsiteY0" fmla="*/ 785813 h 785813"/>
              <a:gd name="connsiteX1" fmla="*/ 1023938 w 1023938"/>
              <a:gd name="connsiteY1" fmla="*/ 288132 h 785813"/>
              <a:gd name="connsiteX2" fmla="*/ 0 w 1023938"/>
              <a:gd name="connsiteY2" fmla="*/ 0 h 785813"/>
              <a:gd name="connsiteX3" fmla="*/ 0 w 1023938"/>
              <a:gd name="connsiteY3" fmla="*/ 371475 h 785813"/>
              <a:gd name="connsiteX4" fmla="*/ 1023938 w 1023938"/>
              <a:gd name="connsiteY4" fmla="*/ 785813 h 785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3938" h="785813">
                <a:moveTo>
                  <a:pt x="1023938" y="785813"/>
                </a:moveTo>
                <a:lnTo>
                  <a:pt x="1023938" y="288132"/>
                </a:lnTo>
                <a:lnTo>
                  <a:pt x="0" y="0"/>
                </a:lnTo>
                <a:lnTo>
                  <a:pt x="0" y="371475"/>
                </a:lnTo>
                <a:lnTo>
                  <a:pt x="1023938" y="785813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5" name="Freeform 148"/>
          <p:cNvSpPr/>
          <p:nvPr/>
        </p:nvSpPr>
        <p:spPr bwMode="auto">
          <a:xfrm>
            <a:off x="5664994" y="5345298"/>
            <a:ext cx="2097881" cy="408796"/>
          </a:xfrm>
          <a:custGeom>
            <a:avLst/>
            <a:gdLst>
              <a:gd name="connsiteX0" fmla="*/ 633412 w 2097881"/>
              <a:gd name="connsiteY0" fmla="*/ 438150 h 438150"/>
              <a:gd name="connsiteX1" fmla="*/ 2097881 w 2097881"/>
              <a:gd name="connsiteY1" fmla="*/ 438150 h 438150"/>
              <a:gd name="connsiteX2" fmla="*/ 1107281 w 2097881"/>
              <a:gd name="connsiteY2" fmla="*/ 0 h 438150"/>
              <a:gd name="connsiteX3" fmla="*/ 0 w 2097881"/>
              <a:gd name="connsiteY3" fmla="*/ 0 h 438150"/>
              <a:gd name="connsiteX4" fmla="*/ 633412 w 2097881"/>
              <a:gd name="connsiteY4" fmla="*/ 438150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7881" h="438150">
                <a:moveTo>
                  <a:pt x="633412" y="438150"/>
                </a:moveTo>
                <a:lnTo>
                  <a:pt x="2097881" y="438150"/>
                </a:lnTo>
                <a:lnTo>
                  <a:pt x="1107281" y="0"/>
                </a:lnTo>
                <a:lnTo>
                  <a:pt x="0" y="0"/>
                </a:lnTo>
                <a:lnTo>
                  <a:pt x="633412" y="43815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6" name="Freeform 149"/>
          <p:cNvSpPr/>
          <p:nvPr/>
        </p:nvSpPr>
        <p:spPr bwMode="auto">
          <a:xfrm>
            <a:off x="5664994" y="4940945"/>
            <a:ext cx="2093119" cy="266606"/>
          </a:xfrm>
          <a:custGeom>
            <a:avLst/>
            <a:gdLst>
              <a:gd name="connsiteX0" fmla="*/ 628650 w 2093119"/>
              <a:gd name="connsiteY0" fmla="*/ 285750 h 285750"/>
              <a:gd name="connsiteX1" fmla="*/ 2093119 w 2093119"/>
              <a:gd name="connsiteY1" fmla="*/ 285750 h 285750"/>
              <a:gd name="connsiteX2" fmla="*/ 1073944 w 2093119"/>
              <a:gd name="connsiteY2" fmla="*/ 0 h 285750"/>
              <a:gd name="connsiteX3" fmla="*/ 0 w 2093119"/>
              <a:gd name="connsiteY3" fmla="*/ 0 h 285750"/>
              <a:gd name="connsiteX4" fmla="*/ 628650 w 2093119"/>
              <a:gd name="connsiteY4" fmla="*/ 28575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119" h="285750">
                <a:moveTo>
                  <a:pt x="628650" y="285750"/>
                </a:moveTo>
                <a:lnTo>
                  <a:pt x="2093119" y="285750"/>
                </a:lnTo>
                <a:lnTo>
                  <a:pt x="1073944" y="0"/>
                </a:lnTo>
                <a:lnTo>
                  <a:pt x="0" y="0"/>
                </a:lnTo>
                <a:lnTo>
                  <a:pt x="628650" y="28575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7" name="Freeform 145"/>
          <p:cNvSpPr/>
          <p:nvPr/>
        </p:nvSpPr>
        <p:spPr bwMode="auto">
          <a:xfrm>
            <a:off x="5667375" y="2371855"/>
            <a:ext cx="628650" cy="2691285"/>
          </a:xfrm>
          <a:custGeom>
            <a:avLst/>
            <a:gdLst>
              <a:gd name="connsiteX0" fmla="*/ 628650 w 628650"/>
              <a:gd name="connsiteY0" fmla="*/ 2900362 h 2900362"/>
              <a:gd name="connsiteX1" fmla="*/ 628650 w 628650"/>
              <a:gd name="connsiteY1" fmla="*/ 0 h 2900362"/>
              <a:gd name="connsiteX2" fmla="*/ 0 w 628650"/>
              <a:gd name="connsiteY2" fmla="*/ 485775 h 2900362"/>
              <a:gd name="connsiteX3" fmla="*/ 0 w 628650"/>
              <a:gd name="connsiteY3" fmla="*/ 2652712 h 2900362"/>
              <a:gd name="connsiteX4" fmla="*/ 628650 w 628650"/>
              <a:gd name="connsiteY4" fmla="*/ 2900362 h 2900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" h="2900362">
                <a:moveTo>
                  <a:pt x="628650" y="2900362"/>
                </a:moveTo>
                <a:lnTo>
                  <a:pt x="628650" y="0"/>
                </a:lnTo>
                <a:lnTo>
                  <a:pt x="0" y="485775"/>
                </a:lnTo>
                <a:lnTo>
                  <a:pt x="0" y="2652712"/>
                </a:lnTo>
                <a:lnTo>
                  <a:pt x="628650" y="2900362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8" name="Freeform 146"/>
          <p:cNvSpPr/>
          <p:nvPr/>
        </p:nvSpPr>
        <p:spPr bwMode="auto">
          <a:xfrm>
            <a:off x="5664994" y="5345298"/>
            <a:ext cx="626269" cy="882021"/>
          </a:xfrm>
          <a:custGeom>
            <a:avLst/>
            <a:gdLst>
              <a:gd name="connsiteX0" fmla="*/ 626269 w 626269"/>
              <a:gd name="connsiteY0" fmla="*/ 945356 h 945356"/>
              <a:gd name="connsiteX1" fmla="*/ 626269 w 626269"/>
              <a:gd name="connsiteY1" fmla="*/ 433387 h 945356"/>
              <a:gd name="connsiteX2" fmla="*/ 0 w 626269"/>
              <a:gd name="connsiteY2" fmla="*/ 0 h 945356"/>
              <a:gd name="connsiteX3" fmla="*/ 0 w 626269"/>
              <a:gd name="connsiteY3" fmla="*/ 388144 h 945356"/>
              <a:gd name="connsiteX4" fmla="*/ 626269 w 626269"/>
              <a:gd name="connsiteY4" fmla="*/ 945356 h 945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269" h="945356">
                <a:moveTo>
                  <a:pt x="626269" y="945356"/>
                </a:moveTo>
                <a:lnTo>
                  <a:pt x="626269" y="433387"/>
                </a:lnTo>
                <a:lnTo>
                  <a:pt x="0" y="0"/>
                </a:lnTo>
                <a:lnTo>
                  <a:pt x="0" y="388144"/>
                </a:lnTo>
                <a:lnTo>
                  <a:pt x="626269" y="945356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9" name="Freeform 147"/>
          <p:cNvSpPr/>
          <p:nvPr/>
        </p:nvSpPr>
        <p:spPr bwMode="auto">
          <a:xfrm>
            <a:off x="5664994" y="4947611"/>
            <a:ext cx="628650" cy="724280"/>
          </a:xfrm>
          <a:custGeom>
            <a:avLst/>
            <a:gdLst>
              <a:gd name="connsiteX0" fmla="*/ 628650 w 628650"/>
              <a:gd name="connsiteY0" fmla="*/ 776288 h 776288"/>
              <a:gd name="connsiteX1" fmla="*/ 628650 w 628650"/>
              <a:gd name="connsiteY1" fmla="*/ 278606 h 776288"/>
              <a:gd name="connsiteX2" fmla="*/ 0 w 628650"/>
              <a:gd name="connsiteY2" fmla="*/ 0 h 776288"/>
              <a:gd name="connsiteX3" fmla="*/ 0 w 628650"/>
              <a:gd name="connsiteY3" fmla="*/ 364331 h 776288"/>
              <a:gd name="connsiteX4" fmla="*/ 628650 w 628650"/>
              <a:gd name="connsiteY4" fmla="*/ 776288 h 776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" h="776288">
                <a:moveTo>
                  <a:pt x="628650" y="776288"/>
                </a:moveTo>
                <a:lnTo>
                  <a:pt x="628650" y="278606"/>
                </a:lnTo>
                <a:lnTo>
                  <a:pt x="0" y="0"/>
                </a:lnTo>
                <a:lnTo>
                  <a:pt x="0" y="364331"/>
                </a:lnTo>
                <a:lnTo>
                  <a:pt x="628650" y="776288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6279695" y="2352321"/>
            <a:ext cx="3050422" cy="2720862"/>
            <a:chOff x="6279695" y="2165182"/>
            <a:chExt cx="3050422" cy="2720862"/>
          </a:xfrm>
        </p:grpSpPr>
        <p:sp>
          <p:nvSpPr>
            <p:cNvPr id="21" name="AutoShape 455"/>
            <p:cNvSpPr>
              <a:spLocks noChangeArrowheads="1"/>
            </p:cNvSpPr>
            <p:nvPr/>
          </p:nvSpPr>
          <p:spPr bwMode="auto">
            <a:xfrm>
              <a:off x="6279695" y="2165182"/>
              <a:ext cx="3050422" cy="2720862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가상 파일 시스템 및 애플리케이션에 대한 가시성을 확보할 수 있는 특허된 기술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가상 및 물리적 환경 전반 걸친 투명한 백업 및 복구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IT </a:t>
              </a:r>
              <a:r>
                <a:rPr kumimoji="1" lang="ko-KR" altLang="en-US" sz="1000" dirty="0" smtClean="0">
                  <a:cs typeface="Arial" charset="0"/>
                </a:rPr>
                <a:t>환경 전반에 대한 가시성 확보를 통해 단일 솔루션으로 통합 백업 가능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통합된 단일</a:t>
              </a:r>
              <a:r>
                <a:rPr kumimoji="1" lang="en-US" altLang="ko-KR" sz="1000" dirty="0" smtClean="0">
                  <a:cs typeface="Arial" charset="0"/>
                </a:rPr>
                <a:t>(Single-Pass)</a:t>
              </a:r>
              <a:r>
                <a:rPr kumimoji="1" lang="ko-KR" altLang="en-US" sz="1000" dirty="0" smtClean="0">
                  <a:cs typeface="Arial" charset="0"/>
                </a:rPr>
                <a:t> 백업 수행으로 전체 백업 작업을 감소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전체 또는 개별 개체 단위 복구를 통해 복구 가능 시간</a:t>
              </a:r>
              <a:r>
                <a:rPr kumimoji="1" lang="en-US" altLang="ko-KR" sz="1000" dirty="0" smtClean="0">
                  <a:cs typeface="Arial" charset="0"/>
                </a:rPr>
                <a:t>(RTO) </a:t>
              </a:r>
              <a:r>
                <a:rPr kumimoji="1" lang="ko-KR" altLang="en-US" sz="1000" dirty="0" smtClean="0">
                  <a:cs typeface="Arial" charset="0"/>
                </a:rPr>
                <a:t>최소화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가상</a:t>
              </a:r>
              <a:r>
                <a:rPr kumimoji="1" lang="en-US" altLang="ko-KR" sz="1000" dirty="0" smtClean="0">
                  <a:cs typeface="Arial" charset="0"/>
                </a:rPr>
                <a:t> </a:t>
              </a:r>
              <a:r>
                <a:rPr kumimoji="1" lang="ko-KR" altLang="en-US" sz="1000" dirty="0" smtClean="0">
                  <a:cs typeface="Arial" charset="0"/>
                </a:rPr>
                <a:t>및 물리적 환경 전반에 걸친 통합된 글로벌 중복 제거 수행으로 스토리지 비용 감소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가상 </a:t>
              </a:r>
              <a:r>
                <a:rPr kumimoji="1" lang="en-US" altLang="ko-KR" sz="1000" dirty="0" smtClean="0">
                  <a:cs typeface="Arial" charset="0"/>
                </a:rPr>
                <a:t>VM</a:t>
              </a:r>
              <a:r>
                <a:rPr kumimoji="1" lang="ko-KR" altLang="en-US" sz="1000" dirty="0" smtClean="0">
                  <a:cs typeface="Arial" charset="0"/>
                </a:rPr>
                <a:t>에 대한 자동화된 보호 기능으로 완벽한 재해 상황 대비</a:t>
              </a:r>
              <a:endParaRPr kumimoji="1" lang="en-US" altLang="ko-KR" sz="1000" dirty="0" smtClean="0">
                <a:cs typeface="Arial" charset="0"/>
              </a:endParaRPr>
            </a:p>
          </p:txBody>
        </p:sp>
        <p:grpSp>
          <p:nvGrpSpPr>
            <p:cNvPr id="22" name="그룹 21"/>
            <p:cNvGrpSpPr/>
            <p:nvPr/>
          </p:nvGrpSpPr>
          <p:grpSpPr>
            <a:xfrm>
              <a:off x="6287990" y="2187399"/>
              <a:ext cx="3037980" cy="334739"/>
              <a:chOff x="6287990" y="2187399"/>
              <a:chExt cx="3037980" cy="334739"/>
            </a:xfrm>
          </p:grpSpPr>
          <p:sp>
            <p:nvSpPr>
              <p:cNvPr id="23" name="AutoShape 457"/>
              <p:cNvSpPr>
                <a:spLocks noChangeArrowheads="1"/>
              </p:cNvSpPr>
              <p:nvPr/>
            </p:nvSpPr>
            <p:spPr bwMode="auto">
              <a:xfrm>
                <a:off x="6300424" y="2187399"/>
                <a:ext cx="3013112" cy="294368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en-US" altLang="ko-KR" sz="1100" b="1" dirty="0" smtClean="0">
                    <a:cs typeface="Arial" charset="0"/>
                  </a:rPr>
                  <a:t>Veritas V-Ray </a:t>
                </a:r>
                <a:r>
                  <a:rPr kumimoji="1" lang="ko-KR" altLang="en-US" sz="1100" b="1" dirty="0" smtClean="0">
                    <a:cs typeface="Arial" charset="0"/>
                  </a:rPr>
                  <a:t>기술 특장점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24" name="AutoShape 458"/>
              <p:cNvSpPr>
                <a:spLocks noChangeArrowheads="1"/>
              </p:cNvSpPr>
              <p:nvPr/>
            </p:nvSpPr>
            <p:spPr bwMode="auto">
              <a:xfrm>
                <a:off x="6287990" y="2412801"/>
                <a:ext cx="3037980" cy="109337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5" name="AutoShape 459"/>
              <p:cNvSpPr>
                <a:spLocks noChangeArrowheads="1"/>
              </p:cNvSpPr>
              <p:nvPr/>
            </p:nvSpPr>
            <p:spPr bwMode="auto">
              <a:xfrm>
                <a:off x="6304568" y="2426258"/>
                <a:ext cx="3004823" cy="53827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6" name="Rounded Rectangle 107"/>
          <p:cNvSpPr/>
          <p:nvPr/>
        </p:nvSpPr>
        <p:spPr bwMode="auto">
          <a:xfrm>
            <a:off x="6279695" y="5201345"/>
            <a:ext cx="1488752" cy="481614"/>
          </a:xfrm>
          <a:prstGeom prst="roundRect">
            <a:avLst>
              <a:gd name="adj" fmla="val 6278"/>
            </a:avLst>
          </a:prstGeom>
          <a:solidFill>
            <a:schemeClr val="bg1"/>
          </a:solidFill>
          <a:ln w="952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ct val="85000"/>
              </a:lnSpc>
              <a:buClr>
                <a:srgbClr val="7B663F"/>
              </a:buClr>
              <a:defRPr/>
            </a:pPr>
            <a:r>
              <a:rPr lang="ko-KR" altLang="en-US" sz="1000" dirty="0" smtClean="0">
                <a:cs typeface="Calibri" pitchFamily="34" charset="0"/>
              </a:rPr>
              <a:t>통합 보호</a:t>
            </a:r>
            <a:endParaRPr lang="en-US" sz="1000" dirty="0">
              <a:cs typeface="Calibri" pitchFamily="34" charset="0"/>
            </a:endParaRPr>
          </a:p>
        </p:txBody>
      </p:sp>
      <p:sp>
        <p:nvSpPr>
          <p:cNvPr id="27" name="Rounded Rectangle 108"/>
          <p:cNvSpPr/>
          <p:nvPr/>
        </p:nvSpPr>
        <p:spPr bwMode="auto">
          <a:xfrm>
            <a:off x="7837218" y="5201345"/>
            <a:ext cx="1488752" cy="481614"/>
          </a:xfrm>
          <a:prstGeom prst="roundRect">
            <a:avLst>
              <a:gd name="adj" fmla="val 6278"/>
            </a:avLst>
          </a:prstGeom>
          <a:solidFill>
            <a:schemeClr val="bg1"/>
          </a:solidFill>
          <a:ln w="952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ct val="85000"/>
              </a:lnSpc>
              <a:buClr>
                <a:srgbClr val="7B663F"/>
              </a:buClr>
              <a:defRPr/>
            </a:pPr>
            <a:r>
              <a:rPr lang="ko-KR" altLang="en-US" sz="1000" dirty="0" smtClean="0">
                <a:cs typeface="Calibri" pitchFamily="34" charset="0"/>
              </a:rPr>
              <a:t>단일 파일 복구</a:t>
            </a:r>
            <a:endParaRPr lang="en-US" sz="1000" dirty="0">
              <a:cs typeface="Calibri" pitchFamily="34" charset="0"/>
            </a:endParaRPr>
          </a:p>
        </p:txBody>
      </p:sp>
      <p:sp>
        <p:nvSpPr>
          <p:cNvPr id="28" name="Rounded Rectangle 109"/>
          <p:cNvSpPr/>
          <p:nvPr/>
        </p:nvSpPr>
        <p:spPr bwMode="auto">
          <a:xfrm>
            <a:off x="6279695" y="5747845"/>
            <a:ext cx="1488752" cy="481614"/>
          </a:xfrm>
          <a:prstGeom prst="roundRect">
            <a:avLst>
              <a:gd name="adj" fmla="val 6278"/>
            </a:avLst>
          </a:prstGeom>
          <a:solidFill>
            <a:schemeClr val="bg1"/>
          </a:solidFill>
          <a:ln w="952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ct val="85000"/>
              </a:lnSpc>
              <a:buClr>
                <a:srgbClr val="7B663F"/>
              </a:buClr>
              <a:defRPr/>
            </a:pPr>
            <a:r>
              <a:rPr lang="ko-KR" altLang="en-US" sz="1000" dirty="0" smtClean="0">
                <a:cs typeface="Calibri" pitchFamily="34" charset="0"/>
              </a:rPr>
              <a:t>글로벌 중복제거</a:t>
            </a:r>
            <a:endParaRPr lang="en-US" sz="1000" dirty="0">
              <a:cs typeface="Calibri" pitchFamily="34" charset="0"/>
            </a:endParaRPr>
          </a:p>
        </p:txBody>
      </p:sp>
      <p:sp>
        <p:nvSpPr>
          <p:cNvPr id="29" name="Rounded Rectangle 110"/>
          <p:cNvSpPr/>
          <p:nvPr/>
        </p:nvSpPr>
        <p:spPr bwMode="auto">
          <a:xfrm>
            <a:off x="7837218" y="5747845"/>
            <a:ext cx="1488752" cy="481614"/>
          </a:xfrm>
          <a:prstGeom prst="roundRect">
            <a:avLst>
              <a:gd name="adj" fmla="val 6278"/>
            </a:avLst>
          </a:prstGeom>
          <a:solidFill>
            <a:schemeClr val="bg1"/>
          </a:solidFill>
          <a:ln w="952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ct val="85000"/>
              </a:lnSpc>
              <a:buClr>
                <a:srgbClr val="7B663F"/>
              </a:buClr>
              <a:defRPr/>
            </a:pPr>
            <a:r>
              <a:rPr lang="ko-KR" altLang="en-US" sz="1000" dirty="0" smtClean="0">
                <a:cs typeface="Calibri" pitchFamily="34" charset="0"/>
              </a:rPr>
              <a:t>자동화된 보호</a:t>
            </a:r>
            <a:endParaRPr lang="en-US" sz="1000" dirty="0">
              <a:cs typeface="Calibri" pitchFamily="34" charset="0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512312" y="2331528"/>
            <a:ext cx="5176390" cy="3957006"/>
            <a:chOff x="512312" y="2144389"/>
            <a:chExt cx="5176390" cy="3957006"/>
          </a:xfrm>
        </p:grpSpPr>
        <p:sp>
          <p:nvSpPr>
            <p:cNvPr id="31" name="Rounded Rectangle 4"/>
            <p:cNvSpPr/>
            <p:nvPr/>
          </p:nvSpPr>
          <p:spPr bwMode="auto">
            <a:xfrm>
              <a:off x="512312" y="2144389"/>
              <a:ext cx="5176390" cy="3957006"/>
            </a:xfrm>
            <a:prstGeom prst="roundRect">
              <a:avLst>
                <a:gd name="adj" fmla="val 3060"/>
              </a:avLst>
            </a:prstGeom>
            <a:gradFill flip="none" rotWithShape="1">
              <a:gsLst>
                <a:gs pos="0">
                  <a:srgbClr val="161616"/>
                </a:gs>
                <a:gs pos="100000">
                  <a:srgbClr val="1A1A1A"/>
                </a:gs>
              </a:gsLst>
              <a:lin ang="13500000" scaled="1"/>
              <a:tileRect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/>
            <a:ex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2400">
                <a:solidFill>
                  <a:prstClr val="black"/>
                </a:solidFill>
              </a:endParaRPr>
            </a:p>
          </p:txBody>
        </p:sp>
        <p:grpSp>
          <p:nvGrpSpPr>
            <p:cNvPr id="32" name="Group 3"/>
            <p:cNvGrpSpPr/>
            <p:nvPr/>
          </p:nvGrpSpPr>
          <p:grpSpPr>
            <a:xfrm>
              <a:off x="598077" y="2706150"/>
              <a:ext cx="5004861" cy="2921481"/>
              <a:chOff x="381000" y="1162350"/>
              <a:chExt cx="8417535" cy="4913558"/>
            </a:xfrm>
          </p:grpSpPr>
          <p:pic>
            <p:nvPicPr>
              <p:cNvPr id="33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000" y="1317625"/>
                <a:ext cx="8417535" cy="4702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Rectangle 115"/>
              <p:cNvSpPr/>
              <p:nvPr/>
            </p:nvSpPr>
            <p:spPr bwMode="auto">
              <a:xfrm>
                <a:off x="381002" y="5780813"/>
                <a:ext cx="8417533" cy="295095"/>
              </a:xfrm>
              <a:prstGeom prst="rect">
                <a:avLst/>
              </a:prstGeom>
              <a:solidFill>
                <a:sysClr val="windowText" lastClr="000000"/>
              </a:solidFill>
              <a:ln w="6350" cap="flat" cmpd="sng" algn="ctr">
                <a:solidFill>
                  <a:srgbClr val="9A918C">
                    <a:lumMod val="75000"/>
                    <a:lumOff val="2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lvl="0"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000" kern="0" dirty="0" smtClean="0">
                    <a:solidFill>
                      <a:prstClr val="white"/>
                    </a:solidFill>
                  </a:rPr>
                  <a:t>Veritas </a:t>
                </a:r>
                <a:r>
                  <a:rPr kumimoji="0" lang="en-US" sz="1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V-Ray Technology</a:t>
                </a:r>
              </a:p>
            </p:txBody>
          </p:sp>
          <p:sp>
            <p:nvSpPr>
              <p:cNvPr id="35" name="Rectangle 116"/>
              <p:cNvSpPr/>
              <p:nvPr/>
            </p:nvSpPr>
            <p:spPr bwMode="auto">
              <a:xfrm>
                <a:off x="384048" y="1271966"/>
                <a:ext cx="3200400" cy="295095"/>
              </a:xfrm>
              <a:prstGeom prst="rect">
                <a:avLst/>
              </a:prstGeom>
              <a:solidFill>
                <a:sysClr val="windowText" lastClr="000000"/>
              </a:solidFill>
              <a:ln w="6350" cap="flat" cmpd="sng" algn="ctr">
                <a:solidFill>
                  <a:srgbClr val="9A918C">
                    <a:lumMod val="75000"/>
                    <a:lumOff val="2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Physical Infrastructure</a:t>
                </a:r>
              </a:p>
            </p:txBody>
          </p:sp>
          <p:sp>
            <p:nvSpPr>
              <p:cNvPr id="36" name="Rectangle 117"/>
              <p:cNvSpPr/>
              <p:nvPr/>
            </p:nvSpPr>
            <p:spPr bwMode="auto">
              <a:xfrm>
                <a:off x="5598135" y="1271966"/>
                <a:ext cx="3200400" cy="295095"/>
              </a:xfrm>
              <a:prstGeom prst="rect">
                <a:avLst/>
              </a:prstGeom>
              <a:solidFill>
                <a:sysClr val="windowText" lastClr="000000"/>
              </a:solidFill>
              <a:ln w="6350" cap="flat" cmpd="sng" algn="ctr">
                <a:solidFill>
                  <a:srgbClr val="9A918C">
                    <a:lumMod val="75000"/>
                    <a:lumOff val="2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Virtual Infrastructure</a:t>
                </a:r>
              </a:p>
            </p:txBody>
          </p:sp>
          <p:grpSp>
            <p:nvGrpSpPr>
              <p:cNvPr id="37" name="Group 118"/>
              <p:cNvGrpSpPr>
                <a:grpSpLocks noChangeAspect="1"/>
              </p:cNvGrpSpPr>
              <p:nvPr/>
            </p:nvGrpSpPr>
            <p:grpSpPr>
              <a:xfrm>
                <a:off x="4086848" y="1162350"/>
                <a:ext cx="1005840" cy="1005840"/>
                <a:chOff x="9584012" y="3230531"/>
                <a:chExt cx="731520" cy="731520"/>
              </a:xfrm>
            </p:grpSpPr>
            <p:sp>
              <p:nvSpPr>
                <p:cNvPr id="38" name="Rounded Rectangle 119"/>
                <p:cNvSpPr>
                  <a:spLocks noChangeAspect="1"/>
                </p:cNvSpPr>
                <p:nvPr/>
              </p:nvSpPr>
              <p:spPr bwMode="auto">
                <a:xfrm>
                  <a:off x="9584012" y="3230531"/>
                  <a:ext cx="731520" cy="731520"/>
                </a:xfrm>
                <a:prstGeom prst="roundRect">
                  <a:avLst>
                    <a:gd name="adj" fmla="val 8004"/>
                  </a:avLst>
                </a:prstGeom>
                <a:solidFill>
                  <a:sysClr val="windowText" lastClr="000000"/>
                </a:solidFill>
                <a:ln w="12700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</a:endParaRPr>
                </a:p>
              </p:txBody>
            </p:sp>
            <p:pic>
              <p:nvPicPr>
                <p:cNvPr id="39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9624392" y="3261692"/>
                  <a:ext cx="672452" cy="6317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sp>
        <p:nvSpPr>
          <p:cNvPr id="43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44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45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560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16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에는 </a:t>
            </a:r>
            <a:r>
              <a:rPr lang="en-US" altLang="ko-KR" dirty="0"/>
              <a:t>VMware VADP</a:t>
            </a:r>
            <a:r>
              <a:rPr lang="ko-KR" altLang="en-US" dirty="0"/>
              <a:t>와 완벽하게 통합된 </a:t>
            </a:r>
            <a:r>
              <a:rPr lang="ko-KR" altLang="en-US" dirty="0" smtClean="0"/>
              <a:t>다양한 기술이 기본 탑재되어져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이를 통해 다양한 환경</a:t>
            </a:r>
            <a:r>
              <a:rPr lang="en-US" altLang="ko-KR" dirty="0" smtClean="0"/>
              <a:t>/</a:t>
            </a:r>
            <a:r>
              <a:rPr lang="ko-KR" altLang="en-US" dirty="0" smtClean="0"/>
              <a:t>규모의 </a:t>
            </a:r>
            <a:r>
              <a:rPr lang="en-US" altLang="ko-KR" dirty="0" smtClean="0"/>
              <a:t>VM</a:t>
            </a:r>
            <a:r>
              <a:rPr lang="ko-KR" altLang="en-US" dirty="0" smtClean="0"/>
              <a:t>들을 온라인 상태에서 동적으로 추적 보호할 수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사용자가 원하는 다양한 형태의 복구가 가능합니다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 err="1"/>
              <a:t>가상환경에</a:t>
            </a:r>
            <a:r>
              <a:rPr lang="ko-KR" altLang="en-US" dirty="0"/>
              <a:t> 최적화된 백업 기술</a:t>
            </a:r>
          </a:p>
        </p:txBody>
      </p:sp>
      <p:sp>
        <p:nvSpPr>
          <p:cNvPr id="70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71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72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74" name="Group 69"/>
          <p:cNvGrpSpPr>
            <a:grpSpLocks noChangeAspect="1"/>
          </p:cNvGrpSpPr>
          <p:nvPr/>
        </p:nvGrpSpPr>
        <p:grpSpPr>
          <a:xfrm>
            <a:off x="661549" y="2631207"/>
            <a:ext cx="8587767" cy="547710"/>
            <a:chOff x="-2613221" y="2834587"/>
            <a:chExt cx="6768542" cy="431684"/>
          </a:xfrm>
          <a:solidFill>
            <a:srgbClr val="4774C5"/>
          </a:solidFill>
        </p:grpSpPr>
        <p:sp>
          <p:nvSpPr>
            <p:cNvPr id="95" name="Rounded Rectangle 752"/>
            <p:cNvSpPr/>
            <p:nvPr/>
          </p:nvSpPr>
          <p:spPr>
            <a:xfrm>
              <a:off x="-2613221" y="2834587"/>
              <a:ext cx="6768542" cy="2981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prstClr val="white"/>
                </a:solidFill>
              </a:endParaRPr>
            </a:p>
          </p:txBody>
        </p:sp>
        <p:sp>
          <p:nvSpPr>
            <p:cNvPr id="96" name="Rounded Rectangle 753"/>
            <p:cNvSpPr/>
            <p:nvPr/>
          </p:nvSpPr>
          <p:spPr>
            <a:xfrm>
              <a:off x="-1709489" y="2848827"/>
              <a:ext cx="29817" cy="417444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prstClr val="white"/>
                </a:solidFill>
              </a:endParaRPr>
            </a:p>
          </p:txBody>
        </p:sp>
      </p:grpSp>
      <p:sp>
        <p:nvSpPr>
          <p:cNvPr id="92" name="Rounded Rectangle 753"/>
          <p:cNvSpPr/>
          <p:nvPr/>
        </p:nvSpPr>
        <p:spPr>
          <a:xfrm>
            <a:off x="6371510" y="2649275"/>
            <a:ext cx="37831" cy="529642"/>
          </a:xfrm>
          <a:prstGeom prst="roundRect">
            <a:avLst>
              <a:gd name="adj" fmla="val 0"/>
            </a:avLst>
          </a:prstGeom>
          <a:solidFill>
            <a:srgbClr val="477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prstClr val="white"/>
              </a:solidFill>
            </a:endParaRPr>
          </a:p>
        </p:txBody>
      </p:sp>
      <p:grpSp>
        <p:nvGrpSpPr>
          <p:cNvPr id="100" name="Group 48"/>
          <p:cNvGrpSpPr>
            <a:grpSpLocks noChangeAspect="1"/>
          </p:cNvGrpSpPr>
          <p:nvPr/>
        </p:nvGrpSpPr>
        <p:grpSpPr>
          <a:xfrm>
            <a:off x="661549" y="2532392"/>
            <a:ext cx="8587767" cy="547710"/>
            <a:chOff x="-2535319" y="2834587"/>
            <a:chExt cx="6768542" cy="431684"/>
          </a:xfrm>
          <a:solidFill>
            <a:srgbClr val="FF9900"/>
          </a:solidFill>
        </p:grpSpPr>
        <p:sp>
          <p:nvSpPr>
            <p:cNvPr id="102" name="Rounded Rectangle 752"/>
            <p:cNvSpPr/>
            <p:nvPr/>
          </p:nvSpPr>
          <p:spPr>
            <a:xfrm>
              <a:off x="-2535319" y="2834587"/>
              <a:ext cx="6768542" cy="2981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prstClr val="white"/>
                </a:solidFill>
              </a:endParaRPr>
            </a:p>
          </p:txBody>
        </p:sp>
        <p:sp>
          <p:nvSpPr>
            <p:cNvPr id="103" name="Rounded Rectangle 753"/>
            <p:cNvSpPr/>
            <p:nvPr/>
          </p:nvSpPr>
          <p:spPr>
            <a:xfrm>
              <a:off x="-1694915" y="2848827"/>
              <a:ext cx="29817" cy="417444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prstClr val="white"/>
                </a:solidFill>
              </a:endParaRPr>
            </a:p>
          </p:txBody>
        </p:sp>
      </p:grpSp>
      <p:sp>
        <p:nvSpPr>
          <p:cNvPr id="99" name="Rounded Rectangle 753"/>
          <p:cNvSpPr/>
          <p:nvPr/>
        </p:nvSpPr>
        <p:spPr>
          <a:xfrm>
            <a:off x="6291169" y="2550460"/>
            <a:ext cx="37831" cy="529642"/>
          </a:xfrm>
          <a:prstGeom prst="roundRect">
            <a:avLst>
              <a:gd name="adj" fmla="val 0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prstClr val="white"/>
              </a:solidFill>
            </a:endParaRPr>
          </a:p>
        </p:txBody>
      </p:sp>
      <p:pic>
        <p:nvPicPr>
          <p:cNvPr id="108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327" y="2882352"/>
            <a:ext cx="1513263" cy="941415"/>
          </a:xfrm>
          <a:prstGeom prst="rect">
            <a:avLst/>
          </a:prstGeom>
          <a:ln w="6350">
            <a:solidFill>
              <a:srgbClr val="000000"/>
            </a:solidFill>
          </a:ln>
          <a:effectLst>
            <a:glow rad="38100">
              <a:schemeClr val="bg1">
                <a:lumMod val="75000"/>
                <a:alpha val="40000"/>
              </a:schemeClr>
            </a:glow>
          </a:effectLst>
        </p:spPr>
      </p:pic>
      <p:sp>
        <p:nvSpPr>
          <p:cNvPr id="147" name="Right Arrow 159"/>
          <p:cNvSpPr/>
          <p:nvPr/>
        </p:nvSpPr>
        <p:spPr>
          <a:xfrm>
            <a:off x="2663381" y="2877307"/>
            <a:ext cx="2859720" cy="817560"/>
          </a:xfrm>
          <a:prstGeom prst="rightArrow">
            <a:avLst>
              <a:gd name="adj1" fmla="val 83023"/>
              <a:gd name="adj2" fmla="val 31156"/>
            </a:avLst>
          </a:prstGeom>
          <a:gradFill flip="none" rotWithShape="1">
            <a:gsLst>
              <a:gs pos="5000">
                <a:schemeClr val="bg1"/>
              </a:gs>
              <a:gs pos="3400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49" name="Rectangle 80"/>
          <p:cNvSpPr/>
          <p:nvPr/>
        </p:nvSpPr>
        <p:spPr>
          <a:xfrm>
            <a:off x="5123995" y="4883175"/>
            <a:ext cx="4172937" cy="200055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r"/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NetBackup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은 </a:t>
            </a:r>
            <a:r>
              <a:rPr lang="en-US" altLang="ko-KR" sz="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vSAN</a:t>
            </a:r>
            <a:r>
              <a:rPr lang="en-US" altLang="ko-KR" sz="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VVOL, </a:t>
            </a:r>
            <a:r>
              <a:rPr lang="en-US" altLang="ko-KR" sz="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Tags</a:t>
            </a:r>
            <a:r>
              <a:rPr lang="ko-KR" altLang="en-US" sz="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및 </a:t>
            </a:r>
            <a:r>
              <a:rPr lang="en-US" altLang="ko-KR" sz="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Attributes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과 </a:t>
            </a:r>
            <a:r>
              <a:rPr lang="ko-KR" altLang="en-US" sz="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같은 고급 </a:t>
            </a:r>
            <a:r>
              <a:rPr lang="en-US" altLang="ko-KR" sz="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VMware </a:t>
            </a:r>
            <a:r>
              <a:rPr lang="ko-KR" altLang="en-US" sz="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기능을 지원합니다</a:t>
            </a:r>
            <a:r>
              <a:rPr lang="en-US" altLang="ko-KR" sz="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Rectangle 81"/>
          <p:cNvSpPr/>
          <p:nvPr/>
        </p:nvSpPr>
        <p:spPr>
          <a:xfrm>
            <a:off x="9085360" y="2687222"/>
            <a:ext cx="163956" cy="123111"/>
          </a:xfrm>
          <a:prstGeom prst="rect">
            <a:avLst/>
          </a:prstGeom>
        </p:spPr>
        <p:txBody>
          <a:bodyPr wrap="none" lIns="0" tIns="0" rIns="27432" bIns="0">
            <a:spAutoFit/>
          </a:bodyPr>
          <a:lstStyle/>
          <a:p>
            <a:pPr algn="r"/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</a:t>
            </a:r>
          </a:p>
        </p:txBody>
      </p:sp>
      <p:sp>
        <p:nvSpPr>
          <p:cNvPr id="151" name="Rectangle 82"/>
          <p:cNvSpPr/>
          <p:nvPr/>
        </p:nvSpPr>
        <p:spPr>
          <a:xfrm>
            <a:off x="8830482" y="2393300"/>
            <a:ext cx="418833" cy="123111"/>
          </a:xfrm>
          <a:prstGeom prst="rect">
            <a:avLst/>
          </a:prstGeom>
        </p:spPr>
        <p:txBody>
          <a:bodyPr wrap="none" lIns="0" tIns="0" rIns="27432" bIns="0">
            <a:spAutoFit/>
          </a:bodyPr>
          <a:lstStyle/>
          <a:p>
            <a:pPr algn="r"/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Ethernet</a:t>
            </a:r>
          </a:p>
        </p:txBody>
      </p:sp>
      <p:sp>
        <p:nvSpPr>
          <p:cNvPr id="152" name="Rectangle 85"/>
          <p:cNvSpPr/>
          <p:nvPr/>
        </p:nvSpPr>
        <p:spPr bwMode="auto">
          <a:xfrm>
            <a:off x="1595800" y="3859534"/>
            <a:ext cx="378316" cy="22699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200" dirty="0" err="1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53" name="Rectangle 86"/>
          <p:cNvSpPr/>
          <p:nvPr/>
        </p:nvSpPr>
        <p:spPr bwMode="auto">
          <a:xfrm>
            <a:off x="6285815" y="4103132"/>
            <a:ext cx="378316" cy="22699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200" dirty="0" err="1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155" name="Straight Connector 97"/>
          <p:cNvCxnSpPr/>
          <p:nvPr/>
        </p:nvCxnSpPr>
        <p:spPr bwMode="auto">
          <a:xfrm rot="5400000">
            <a:off x="1709737" y="3944136"/>
            <a:ext cx="15132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cxnSp>
        <p:nvCxnSpPr>
          <p:cNvPr id="156" name="Straight Connector 99"/>
          <p:cNvCxnSpPr/>
          <p:nvPr/>
        </p:nvCxnSpPr>
        <p:spPr bwMode="auto">
          <a:xfrm rot="5400000">
            <a:off x="6482785" y="4185416"/>
            <a:ext cx="15132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sp>
        <p:nvSpPr>
          <p:cNvPr id="154" name="Rectangle 88"/>
          <p:cNvSpPr/>
          <p:nvPr/>
        </p:nvSpPr>
        <p:spPr bwMode="auto">
          <a:xfrm rot="16200000">
            <a:off x="6425406" y="3083958"/>
            <a:ext cx="378316" cy="22699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200" dirty="0" err="1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157" name="Straight Connector 100"/>
          <p:cNvCxnSpPr/>
          <p:nvPr/>
        </p:nvCxnSpPr>
        <p:spPr bwMode="auto">
          <a:xfrm>
            <a:off x="6614564" y="3095376"/>
            <a:ext cx="662823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cxnSp>
        <p:nvCxnSpPr>
          <p:cNvPr id="158" name="Straight Connector 101"/>
          <p:cNvCxnSpPr/>
          <p:nvPr/>
        </p:nvCxnSpPr>
        <p:spPr bwMode="auto">
          <a:xfrm rot="5400000">
            <a:off x="8026773" y="4182703"/>
            <a:ext cx="18915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sp>
        <p:nvSpPr>
          <p:cNvPr id="159" name="Rectangle: Rounded Corners 64"/>
          <p:cNvSpPr>
            <a:spLocks/>
          </p:cNvSpPr>
          <p:nvPr/>
        </p:nvSpPr>
        <p:spPr bwMode="auto">
          <a:xfrm>
            <a:off x="6468951" y="4260989"/>
            <a:ext cx="2562732" cy="583006"/>
          </a:xfrm>
          <a:prstGeom prst="roundRect">
            <a:avLst>
              <a:gd name="adj" fmla="val 5824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r>
              <a:rPr lang="ko-KR" alt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백업 스토리지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데이터 </a:t>
            </a:r>
            <a:r>
              <a:rPr lang="ko-KR" altLang="en-US" sz="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중복제거</a:t>
            </a:r>
            <a:endParaRPr lang="en-US" altLang="ko-KR" sz="9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최적화된 복제 </a:t>
            </a:r>
            <a:r>
              <a:rPr lang="en-US" altLang="ko-KR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추가 미디어 서버로의 복제</a:t>
            </a:r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Rectangle: Rounded Corners 77"/>
          <p:cNvSpPr>
            <a:spLocks/>
          </p:cNvSpPr>
          <p:nvPr/>
        </p:nvSpPr>
        <p:spPr bwMode="auto">
          <a:xfrm>
            <a:off x="7184942" y="3459187"/>
            <a:ext cx="1846741" cy="675609"/>
          </a:xfrm>
          <a:prstGeom prst="roundRect">
            <a:avLst>
              <a:gd name="adj" fmla="val 5824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r>
              <a:rPr lang="ko-KR" altLang="en-US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최적화</a:t>
            </a:r>
            <a:endParaRPr lang="en-US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미디어 서버 </a:t>
            </a:r>
            <a:r>
              <a:rPr lang="en-US" altLang="ko-KR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백업 호스트 </a:t>
            </a:r>
            <a:r>
              <a:rPr lang="ko-KR" altLang="en-US" sz="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중복제거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기술</a:t>
            </a:r>
            <a:endParaRPr lang="en-US" altLang="ko-KR" sz="9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VMware Stream Handler 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기술</a:t>
            </a:r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Rectangle: Rounded Corners 62"/>
          <p:cNvSpPr>
            <a:spLocks noChangeAspect="1"/>
          </p:cNvSpPr>
          <p:nvPr/>
        </p:nvSpPr>
        <p:spPr bwMode="auto">
          <a:xfrm>
            <a:off x="982593" y="4014980"/>
            <a:ext cx="1601987" cy="840056"/>
          </a:xfrm>
          <a:prstGeom prst="roundRect">
            <a:avLst>
              <a:gd name="adj" fmla="val 4548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r>
              <a:rPr lang="en-US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VM </a:t>
            </a:r>
            <a:r>
              <a:rPr lang="ko-KR" altLang="en-US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보호 기능</a:t>
            </a:r>
            <a:endParaRPr lang="en-US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ko-KR" altLang="en-US" sz="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호스트간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Load-balancing</a:t>
            </a:r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동적 </a:t>
            </a:r>
            <a:r>
              <a:rPr lang="en-US" altLang="ko-KR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 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감지</a:t>
            </a:r>
            <a:endParaRPr lang="en-US" altLang="ko-KR" sz="9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 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온라인 보호</a:t>
            </a:r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2" name="Picture 1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61" y="2942401"/>
            <a:ext cx="756631" cy="153520"/>
          </a:xfrm>
          <a:prstGeom prst="rect">
            <a:avLst/>
          </a:prstGeom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35000">
                  <a:schemeClr val="bg1">
                    <a:lumMod val="75000"/>
                  </a:schemeClr>
                </a:gs>
                <a:gs pos="68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</p:spPr>
      </p:pic>
      <p:sp>
        <p:nvSpPr>
          <p:cNvPr id="163" name="Star: 5 Points 103"/>
          <p:cNvSpPr>
            <a:spLocks/>
          </p:cNvSpPr>
          <p:nvPr/>
        </p:nvSpPr>
        <p:spPr bwMode="auto">
          <a:xfrm>
            <a:off x="8796462" y="3511282"/>
            <a:ext cx="113495" cy="105928"/>
          </a:xfrm>
          <a:prstGeom prst="star5">
            <a:avLst/>
          </a:prstGeom>
          <a:solidFill>
            <a:srgbClr val="00F600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glow rad="25400">
              <a:schemeClr val="bg1">
                <a:lumMod val="75000"/>
                <a:alpha val="3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200" dirty="0" err="1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64" name="Star: 5 Points 104"/>
          <p:cNvSpPr>
            <a:spLocks/>
          </p:cNvSpPr>
          <p:nvPr/>
        </p:nvSpPr>
        <p:spPr bwMode="auto">
          <a:xfrm>
            <a:off x="2396929" y="4067890"/>
            <a:ext cx="113495" cy="105928"/>
          </a:xfrm>
          <a:prstGeom prst="star5">
            <a:avLst/>
          </a:prstGeom>
          <a:solidFill>
            <a:srgbClr val="00F600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glow rad="25400">
              <a:schemeClr val="bg1">
                <a:lumMod val="75000"/>
                <a:alpha val="3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200" dirty="0" err="1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65" name="Picture 1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80" y="3437991"/>
            <a:ext cx="719621" cy="461992"/>
          </a:xfrm>
          <a:prstGeom prst="rect">
            <a:avLst/>
          </a:prstGeom>
          <a:ln>
            <a:gradFill>
              <a:gsLst>
                <a:gs pos="0">
                  <a:schemeClr val="bg1">
                    <a:lumMod val="95000"/>
                  </a:schemeClr>
                </a:gs>
                <a:gs pos="33000">
                  <a:schemeClr val="bg1">
                    <a:lumMod val="75000"/>
                  </a:schemeClr>
                </a:gs>
                <a:gs pos="65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</a:ln>
        </p:spPr>
      </p:pic>
      <p:sp>
        <p:nvSpPr>
          <p:cNvPr id="166" name="Rectangle: Rounded Corners 107"/>
          <p:cNvSpPr>
            <a:spLocks/>
          </p:cNvSpPr>
          <p:nvPr/>
        </p:nvSpPr>
        <p:spPr bwMode="auto">
          <a:xfrm>
            <a:off x="931019" y="3298967"/>
            <a:ext cx="779336" cy="233255"/>
          </a:xfrm>
          <a:prstGeom prst="roundRect">
            <a:avLst>
              <a:gd name="adj" fmla="val 12998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vCenter</a:t>
            </a:r>
            <a:r>
              <a:rPr lang="en-US" sz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br>
              <a:rPr lang="en-US" sz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 </a:t>
            </a:r>
            <a:r>
              <a:rPr lang="en-US" sz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Plug-in</a:t>
            </a:r>
            <a:endParaRPr lang="en-US" sz="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7" name="Picture 1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7229" y="3344964"/>
            <a:ext cx="143760" cy="143760"/>
          </a:xfrm>
          <a:prstGeom prst="rect">
            <a:avLst/>
          </a:prstGeom>
          <a:effectLst>
            <a:glow rad="38100">
              <a:schemeClr val="bg1">
                <a:lumMod val="50000"/>
                <a:alpha val="40000"/>
              </a:schemeClr>
            </a:glow>
          </a:effectLst>
        </p:spPr>
      </p:pic>
      <p:cxnSp>
        <p:nvCxnSpPr>
          <p:cNvPr id="168" name="Connector: Elbow 5"/>
          <p:cNvCxnSpPr>
            <a:endCxn id="159" idx="1"/>
          </p:cNvCxnSpPr>
          <p:nvPr/>
        </p:nvCxnSpPr>
        <p:spPr bwMode="auto">
          <a:xfrm>
            <a:off x="2965697" y="3493097"/>
            <a:ext cx="3503254" cy="1059395"/>
          </a:xfrm>
          <a:prstGeom prst="bentConnector3">
            <a:avLst>
              <a:gd name="adj1" fmla="val 697"/>
            </a:avLst>
          </a:prstGeom>
          <a:solidFill>
            <a:schemeClr val="accent1"/>
          </a:solidFill>
          <a:ln w="25400" cap="rnd" cmpd="sng" algn="ctr">
            <a:solidFill>
              <a:schemeClr val="accent2"/>
            </a:solidFill>
            <a:prstDash val="sysDash"/>
            <a:round/>
            <a:headEnd type="none" w="med" len="med"/>
            <a:tailEnd type="stealth"/>
          </a:ln>
          <a:effectLst/>
        </p:spPr>
      </p:cxnSp>
      <p:sp>
        <p:nvSpPr>
          <p:cNvPr id="169" name="Right Arrow 159"/>
          <p:cNvSpPr/>
          <p:nvPr/>
        </p:nvSpPr>
        <p:spPr>
          <a:xfrm rot="10800000">
            <a:off x="2634303" y="3694867"/>
            <a:ext cx="2926013" cy="143774"/>
          </a:xfrm>
          <a:prstGeom prst="rightArrow">
            <a:avLst>
              <a:gd name="adj1" fmla="val 73063"/>
              <a:gd name="adj2" fmla="val 46254"/>
            </a:avLst>
          </a:prstGeom>
          <a:gradFill flip="none" rotWithShape="1">
            <a:gsLst>
              <a:gs pos="5000">
                <a:schemeClr val="accent4">
                  <a:lumMod val="60000"/>
                  <a:lumOff val="40000"/>
                  <a:alpha val="0"/>
                </a:schemeClr>
              </a:gs>
              <a:gs pos="34000">
                <a:schemeClr val="accent4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70" name="Rectangle 84"/>
          <p:cNvSpPr/>
          <p:nvPr/>
        </p:nvSpPr>
        <p:spPr bwMode="auto">
          <a:xfrm>
            <a:off x="3841608" y="3859534"/>
            <a:ext cx="378316" cy="22699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200" dirty="0" err="1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171" name="Straight Connector 98"/>
          <p:cNvCxnSpPr/>
          <p:nvPr/>
        </p:nvCxnSpPr>
        <p:spPr bwMode="auto">
          <a:xfrm rot="5400000">
            <a:off x="3955103" y="3945712"/>
            <a:ext cx="15132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sp>
        <p:nvSpPr>
          <p:cNvPr id="172" name="Rectangle: Rounded Corners 76"/>
          <p:cNvSpPr>
            <a:spLocks/>
          </p:cNvSpPr>
          <p:nvPr/>
        </p:nvSpPr>
        <p:spPr bwMode="auto">
          <a:xfrm>
            <a:off x="3165783" y="4014978"/>
            <a:ext cx="1743298" cy="837222"/>
          </a:xfrm>
          <a:prstGeom prst="roundRect">
            <a:avLst>
              <a:gd name="adj" fmla="val 5365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r>
              <a:rPr lang="en-US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VM </a:t>
            </a:r>
            <a:r>
              <a:rPr lang="ko-KR" altLang="en-US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복구</a:t>
            </a:r>
            <a:endParaRPr lang="en-US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개별 오브젝트단위 복구</a:t>
            </a:r>
            <a:endParaRPr lang="en-US" altLang="ko-KR" sz="9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VMDK 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단위 백업</a:t>
            </a:r>
            <a:r>
              <a:rPr lang="en-US" altLang="ko-KR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복구</a:t>
            </a:r>
            <a:endParaRPr lang="en-US" altLang="ko-KR" sz="9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다른 위치로 </a:t>
            </a:r>
            <a:r>
              <a:rPr lang="en-US" altLang="ko-KR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 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복구</a:t>
            </a:r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Star: 5 Points 105"/>
          <p:cNvSpPr>
            <a:spLocks/>
          </p:cNvSpPr>
          <p:nvPr/>
        </p:nvSpPr>
        <p:spPr bwMode="auto">
          <a:xfrm>
            <a:off x="4712012" y="4067890"/>
            <a:ext cx="113495" cy="105928"/>
          </a:xfrm>
          <a:prstGeom prst="star5">
            <a:avLst/>
          </a:prstGeom>
          <a:solidFill>
            <a:srgbClr val="00F600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glow rad="25400">
              <a:schemeClr val="bg1">
                <a:lumMod val="75000"/>
                <a:alpha val="3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200" dirty="0" err="1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174" name="Straight Connector 67"/>
          <p:cNvCxnSpPr/>
          <p:nvPr/>
        </p:nvCxnSpPr>
        <p:spPr bwMode="auto">
          <a:xfrm>
            <a:off x="3546722" y="3287773"/>
            <a:ext cx="18915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sp>
        <p:nvSpPr>
          <p:cNvPr id="175" name="Rectangle: Rounded Corners 43"/>
          <p:cNvSpPr>
            <a:spLocks/>
          </p:cNvSpPr>
          <p:nvPr/>
        </p:nvSpPr>
        <p:spPr bwMode="auto">
          <a:xfrm>
            <a:off x="3722429" y="3019511"/>
            <a:ext cx="1513263" cy="531627"/>
          </a:xfrm>
          <a:prstGeom prst="roundRect">
            <a:avLst>
              <a:gd name="adj" fmla="val 7662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r>
              <a:rPr lang="en-US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VADP </a:t>
            </a:r>
            <a:r>
              <a:rPr lang="ko-KR" altLang="en-US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통합</a:t>
            </a:r>
            <a:endParaRPr lang="en-US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ko-KR" altLang="en-US" sz="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블록레벨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처리</a:t>
            </a:r>
            <a:r>
              <a:rPr lang="en-US" altLang="ko-KR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증분백업</a:t>
            </a:r>
            <a:endParaRPr lang="en-US" altLang="ko-KR" sz="9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VADP </a:t>
            </a:r>
            <a:r>
              <a:rPr lang="ko-KR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전송 모드</a:t>
            </a:r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Star: 5 Points 108"/>
          <p:cNvSpPr>
            <a:spLocks/>
          </p:cNvSpPr>
          <p:nvPr/>
        </p:nvSpPr>
        <p:spPr bwMode="auto">
          <a:xfrm>
            <a:off x="5048325" y="3051489"/>
            <a:ext cx="113495" cy="105928"/>
          </a:xfrm>
          <a:prstGeom prst="star5">
            <a:avLst/>
          </a:prstGeom>
          <a:solidFill>
            <a:srgbClr val="00F600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glow rad="25400">
              <a:schemeClr val="bg1">
                <a:lumMod val="75000"/>
                <a:alpha val="3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200" dirty="0" err="1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77" name="Rectangle: Rounded Corners 79"/>
          <p:cNvSpPr>
            <a:spLocks/>
          </p:cNvSpPr>
          <p:nvPr/>
        </p:nvSpPr>
        <p:spPr bwMode="auto">
          <a:xfrm>
            <a:off x="2661496" y="3019511"/>
            <a:ext cx="939142" cy="529615"/>
          </a:xfrm>
          <a:prstGeom prst="roundRect">
            <a:avLst>
              <a:gd name="adj" fmla="val 7278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NetBackup</a:t>
            </a:r>
          </a:p>
          <a:p>
            <a:pPr algn="ctr">
              <a:lnSpc>
                <a:spcPct val="90000"/>
              </a:lnSpc>
            </a:pPr>
            <a:r>
              <a:rPr lang="en-US" sz="1050" b="1" i="1" dirty="0">
                <a:gradFill>
                  <a:gsLst>
                    <a:gs pos="20000">
                      <a:srgbClr val="E1232C"/>
                    </a:gs>
                    <a:gs pos="80000">
                      <a:srgbClr val="B1181E"/>
                    </a:gs>
                  </a:gsLst>
                  <a:lin ang="2700000" scaled="1"/>
                </a:gradFill>
                <a:effectLst>
                  <a:glow rad="50800">
                    <a:schemeClr val="bg1">
                      <a:lumMod val="9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Accelerator</a:t>
            </a:r>
            <a:r>
              <a:rPr lang="en-US" sz="105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VMware</a:t>
            </a:r>
            <a:endParaRPr lang="en-US" sz="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Rectangle: Rounded Corners 63"/>
          <p:cNvSpPr>
            <a:spLocks/>
          </p:cNvSpPr>
          <p:nvPr/>
        </p:nvSpPr>
        <p:spPr bwMode="auto">
          <a:xfrm>
            <a:off x="7184942" y="2886376"/>
            <a:ext cx="1846741" cy="431377"/>
          </a:xfrm>
          <a:prstGeom prst="roundRect">
            <a:avLst>
              <a:gd name="adj" fmla="val 8090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r>
              <a:rPr lang="ko-KR" altLang="en-US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모니터링</a:t>
            </a:r>
            <a:r>
              <a:rPr lang="en-US" altLang="ko-KR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제어</a:t>
            </a:r>
            <a:endParaRPr lang="en-US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1143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VMware Intelligent Policies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5814951" y="2764349"/>
            <a:ext cx="917186" cy="1326223"/>
            <a:chOff x="5738330" y="2703443"/>
            <a:chExt cx="917186" cy="1326223"/>
          </a:xfrm>
        </p:grpSpPr>
        <p:grpSp>
          <p:nvGrpSpPr>
            <p:cNvPr id="7" name="그룹 6"/>
            <p:cNvGrpSpPr/>
            <p:nvPr/>
          </p:nvGrpSpPr>
          <p:grpSpPr>
            <a:xfrm>
              <a:off x="5738330" y="2703443"/>
              <a:ext cx="734095" cy="1323775"/>
              <a:chOff x="5933089" y="2703443"/>
              <a:chExt cx="539336" cy="972571"/>
            </a:xfrm>
          </p:grpSpPr>
          <p:grpSp>
            <p:nvGrpSpPr>
              <p:cNvPr id="69" name="그룹 68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86" name="Picture 3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87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88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9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0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1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3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4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4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5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75" name="Picture 37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76" name="그룹 75"/>
            <p:cNvGrpSpPr/>
            <p:nvPr/>
          </p:nvGrpSpPr>
          <p:grpSpPr>
            <a:xfrm>
              <a:off x="6087955" y="3411393"/>
              <a:ext cx="567561" cy="618273"/>
              <a:chOff x="9207637" y="4094546"/>
              <a:chExt cx="421195" cy="458829"/>
            </a:xfrm>
          </p:grpSpPr>
          <p:pic>
            <p:nvPicPr>
              <p:cNvPr id="77" name="그림 76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78" name="그룹 77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79" name="모서리가 둥근 직사각형 78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80" name="그룹 79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81" name="자유형 80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82" name="자유형 81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83" name="자유형 82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84" name="타원 83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85" name="타원 84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</p:grpSp>
      <p:grpSp>
        <p:nvGrpSpPr>
          <p:cNvPr id="9" name="그룹 8"/>
          <p:cNvGrpSpPr/>
          <p:nvPr/>
        </p:nvGrpSpPr>
        <p:grpSpPr>
          <a:xfrm>
            <a:off x="488954" y="5269031"/>
            <a:ext cx="8883381" cy="1039695"/>
            <a:chOff x="488954" y="5269031"/>
            <a:chExt cx="8883381" cy="1039695"/>
          </a:xfrm>
        </p:grpSpPr>
        <p:grpSp>
          <p:nvGrpSpPr>
            <p:cNvPr id="98" name="그룹 97"/>
            <p:cNvGrpSpPr/>
            <p:nvPr/>
          </p:nvGrpSpPr>
          <p:grpSpPr>
            <a:xfrm>
              <a:off x="488954" y="5269031"/>
              <a:ext cx="7953147" cy="1039695"/>
              <a:chOff x="488954" y="5348834"/>
              <a:chExt cx="7342694" cy="959892"/>
            </a:xfrm>
          </p:grpSpPr>
          <p:sp>
            <p:nvSpPr>
              <p:cNvPr id="109" name="양쪽 모서리가 둥근 사각형 18"/>
              <p:cNvSpPr/>
              <p:nvPr/>
            </p:nvSpPr>
            <p:spPr bwMode="auto">
              <a:xfrm rot="5400000">
                <a:off x="3932158" y="2409236"/>
                <a:ext cx="959892" cy="6839088"/>
              </a:xfrm>
              <a:custGeom>
                <a:avLst/>
                <a:gdLst>
                  <a:gd name="connsiteX0" fmla="*/ 159603 w 957600"/>
                  <a:gd name="connsiteY0" fmla="*/ 0 h 7920000"/>
                  <a:gd name="connsiteX1" fmla="*/ 797997 w 957600"/>
                  <a:gd name="connsiteY1" fmla="*/ 0 h 7920000"/>
                  <a:gd name="connsiteX2" fmla="*/ 957600 w 957600"/>
                  <a:gd name="connsiteY2" fmla="*/ 159603 h 7920000"/>
                  <a:gd name="connsiteX3" fmla="*/ 957600 w 957600"/>
                  <a:gd name="connsiteY3" fmla="*/ 7920000 h 7920000"/>
                  <a:gd name="connsiteX4" fmla="*/ 957600 w 957600"/>
                  <a:gd name="connsiteY4" fmla="*/ 7920000 h 7920000"/>
                  <a:gd name="connsiteX5" fmla="*/ 0 w 957600"/>
                  <a:gd name="connsiteY5" fmla="*/ 7920000 h 7920000"/>
                  <a:gd name="connsiteX6" fmla="*/ 0 w 957600"/>
                  <a:gd name="connsiteY6" fmla="*/ 7920000 h 7920000"/>
                  <a:gd name="connsiteX7" fmla="*/ 0 w 957600"/>
                  <a:gd name="connsiteY7" fmla="*/ 159603 h 7920000"/>
                  <a:gd name="connsiteX8" fmla="*/ 159603 w 957600"/>
                  <a:gd name="connsiteY8" fmla="*/ 0 h 7920000"/>
                  <a:gd name="connsiteX0" fmla="*/ 159603 w 957600"/>
                  <a:gd name="connsiteY0" fmla="*/ 0 h 7920090"/>
                  <a:gd name="connsiteX1" fmla="*/ 797997 w 957600"/>
                  <a:gd name="connsiteY1" fmla="*/ 0 h 7920090"/>
                  <a:gd name="connsiteX2" fmla="*/ 957600 w 957600"/>
                  <a:gd name="connsiteY2" fmla="*/ 159603 h 7920090"/>
                  <a:gd name="connsiteX3" fmla="*/ 957600 w 957600"/>
                  <a:gd name="connsiteY3" fmla="*/ 7920000 h 7920090"/>
                  <a:gd name="connsiteX4" fmla="*/ 957600 w 957600"/>
                  <a:gd name="connsiteY4" fmla="*/ 7920000 h 7920090"/>
                  <a:gd name="connsiteX5" fmla="*/ 469037 w 957600"/>
                  <a:gd name="connsiteY5" fmla="*/ 7920090 h 7920090"/>
                  <a:gd name="connsiteX6" fmla="*/ 0 w 957600"/>
                  <a:gd name="connsiteY6" fmla="*/ 7920000 h 7920090"/>
                  <a:gd name="connsiteX7" fmla="*/ 0 w 957600"/>
                  <a:gd name="connsiteY7" fmla="*/ 7920000 h 7920090"/>
                  <a:gd name="connsiteX8" fmla="*/ 0 w 957600"/>
                  <a:gd name="connsiteY8" fmla="*/ 159603 h 7920090"/>
                  <a:gd name="connsiteX9" fmla="*/ 159603 w 957600"/>
                  <a:gd name="connsiteY9" fmla="*/ 0 h 7920090"/>
                  <a:gd name="connsiteX0" fmla="*/ 469037 w 957600"/>
                  <a:gd name="connsiteY0" fmla="*/ 7920090 h 8011530"/>
                  <a:gd name="connsiteX1" fmla="*/ 0 w 957600"/>
                  <a:gd name="connsiteY1" fmla="*/ 7920000 h 8011530"/>
                  <a:gd name="connsiteX2" fmla="*/ 0 w 957600"/>
                  <a:gd name="connsiteY2" fmla="*/ 7920000 h 8011530"/>
                  <a:gd name="connsiteX3" fmla="*/ 0 w 957600"/>
                  <a:gd name="connsiteY3" fmla="*/ 159603 h 8011530"/>
                  <a:gd name="connsiteX4" fmla="*/ 159603 w 957600"/>
                  <a:gd name="connsiteY4" fmla="*/ 0 h 8011530"/>
                  <a:gd name="connsiteX5" fmla="*/ 797997 w 957600"/>
                  <a:gd name="connsiteY5" fmla="*/ 0 h 8011530"/>
                  <a:gd name="connsiteX6" fmla="*/ 957600 w 957600"/>
                  <a:gd name="connsiteY6" fmla="*/ 159603 h 8011530"/>
                  <a:gd name="connsiteX7" fmla="*/ 957600 w 957600"/>
                  <a:gd name="connsiteY7" fmla="*/ 7920000 h 8011530"/>
                  <a:gd name="connsiteX8" fmla="*/ 957600 w 957600"/>
                  <a:gd name="connsiteY8" fmla="*/ 7920000 h 8011530"/>
                  <a:gd name="connsiteX9" fmla="*/ 560477 w 957600"/>
                  <a:gd name="connsiteY9" fmla="*/ 8011530 h 8011530"/>
                  <a:gd name="connsiteX0" fmla="*/ 0 w 957600"/>
                  <a:gd name="connsiteY0" fmla="*/ 7920000 h 8011530"/>
                  <a:gd name="connsiteX1" fmla="*/ 0 w 957600"/>
                  <a:gd name="connsiteY1" fmla="*/ 7920000 h 8011530"/>
                  <a:gd name="connsiteX2" fmla="*/ 0 w 957600"/>
                  <a:gd name="connsiteY2" fmla="*/ 159603 h 8011530"/>
                  <a:gd name="connsiteX3" fmla="*/ 159603 w 957600"/>
                  <a:gd name="connsiteY3" fmla="*/ 0 h 8011530"/>
                  <a:gd name="connsiteX4" fmla="*/ 797997 w 957600"/>
                  <a:gd name="connsiteY4" fmla="*/ 0 h 8011530"/>
                  <a:gd name="connsiteX5" fmla="*/ 957600 w 957600"/>
                  <a:gd name="connsiteY5" fmla="*/ 159603 h 8011530"/>
                  <a:gd name="connsiteX6" fmla="*/ 957600 w 957600"/>
                  <a:gd name="connsiteY6" fmla="*/ 7920000 h 8011530"/>
                  <a:gd name="connsiteX7" fmla="*/ 957600 w 957600"/>
                  <a:gd name="connsiteY7" fmla="*/ 7920000 h 8011530"/>
                  <a:gd name="connsiteX8" fmla="*/ 560477 w 957600"/>
                  <a:gd name="connsiteY8" fmla="*/ 8011530 h 8011530"/>
                  <a:gd name="connsiteX0" fmla="*/ 0 w 957600"/>
                  <a:gd name="connsiteY0" fmla="*/ 7920000 h 7920000"/>
                  <a:gd name="connsiteX1" fmla="*/ 0 w 957600"/>
                  <a:gd name="connsiteY1" fmla="*/ 7920000 h 7920000"/>
                  <a:gd name="connsiteX2" fmla="*/ 0 w 957600"/>
                  <a:gd name="connsiteY2" fmla="*/ 159603 h 7920000"/>
                  <a:gd name="connsiteX3" fmla="*/ 159603 w 957600"/>
                  <a:gd name="connsiteY3" fmla="*/ 0 h 7920000"/>
                  <a:gd name="connsiteX4" fmla="*/ 797997 w 957600"/>
                  <a:gd name="connsiteY4" fmla="*/ 0 h 7920000"/>
                  <a:gd name="connsiteX5" fmla="*/ 957600 w 957600"/>
                  <a:gd name="connsiteY5" fmla="*/ 159603 h 7920000"/>
                  <a:gd name="connsiteX6" fmla="*/ 957600 w 957600"/>
                  <a:gd name="connsiteY6" fmla="*/ 7920000 h 7920000"/>
                  <a:gd name="connsiteX7" fmla="*/ 957600 w 957600"/>
                  <a:gd name="connsiteY7" fmla="*/ 7920000 h 79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7600" h="7920000">
                    <a:moveTo>
                      <a:pt x="0" y="7920000"/>
                    </a:moveTo>
                    <a:lnTo>
                      <a:pt x="0" y="7920000"/>
                    </a:lnTo>
                    <a:lnTo>
                      <a:pt x="0" y="159603"/>
                    </a:lnTo>
                    <a:cubicBezTo>
                      <a:pt x="0" y="71457"/>
                      <a:pt x="71457" y="0"/>
                      <a:pt x="159603" y="0"/>
                    </a:cubicBezTo>
                    <a:lnTo>
                      <a:pt x="797997" y="0"/>
                    </a:lnTo>
                    <a:cubicBezTo>
                      <a:pt x="886143" y="0"/>
                      <a:pt x="957600" y="71457"/>
                      <a:pt x="957600" y="159603"/>
                    </a:cubicBezTo>
                    <a:lnTo>
                      <a:pt x="957600" y="7920000"/>
                    </a:lnTo>
                    <a:lnTo>
                      <a:pt x="957600" y="7920000"/>
                    </a:lnTo>
                  </a:path>
                </a:pathLst>
              </a:cu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110" name="자유형 109"/>
              <p:cNvSpPr/>
              <p:nvPr/>
            </p:nvSpPr>
            <p:spPr bwMode="auto">
              <a:xfrm rot="16200000">
                <a:off x="488953" y="5349874"/>
                <a:ext cx="958851" cy="958850"/>
              </a:xfrm>
              <a:custGeom>
                <a:avLst/>
                <a:gdLst>
                  <a:gd name="connsiteX0" fmla="*/ 523027 w 1046054"/>
                  <a:gd name="connsiteY0" fmla="*/ 27131 h 1046053"/>
                  <a:gd name="connsiteX1" fmla="*/ 27131 w 1046054"/>
                  <a:gd name="connsiteY1" fmla="*/ 523027 h 1046053"/>
                  <a:gd name="connsiteX2" fmla="*/ 472325 w 1046054"/>
                  <a:gd name="connsiteY2" fmla="*/ 1016362 h 1046053"/>
                  <a:gd name="connsiteX3" fmla="*/ 523027 w 1046054"/>
                  <a:gd name="connsiteY3" fmla="*/ 1018922 h 1046053"/>
                  <a:gd name="connsiteX4" fmla="*/ 523027 w 1046054"/>
                  <a:gd name="connsiteY4" fmla="*/ 1019241 h 1046053"/>
                  <a:gd name="connsiteX5" fmla="*/ 1019242 w 1046054"/>
                  <a:gd name="connsiteY5" fmla="*/ 1019241 h 1046053"/>
                  <a:gd name="connsiteX6" fmla="*/ 1019242 w 1046054"/>
                  <a:gd name="connsiteY6" fmla="*/ 523027 h 1046053"/>
                  <a:gd name="connsiteX7" fmla="*/ 1018923 w 1046054"/>
                  <a:gd name="connsiteY7" fmla="*/ 523027 h 1046053"/>
                  <a:gd name="connsiteX8" fmla="*/ 523027 w 1046054"/>
                  <a:gd name="connsiteY8" fmla="*/ 27131 h 1046053"/>
                  <a:gd name="connsiteX9" fmla="*/ 523027 w 1046054"/>
                  <a:gd name="connsiteY9" fmla="*/ 0 h 1046053"/>
                  <a:gd name="connsiteX10" fmla="*/ 1035428 w 1046054"/>
                  <a:gd name="connsiteY10" fmla="*/ 417619 h 1046053"/>
                  <a:gd name="connsiteX11" fmla="*/ 1045440 w 1046054"/>
                  <a:gd name="connsiteY11" fmla="*/ 516931 h 1046053"/>
                  <a:gd name="connsiteX12" fmla="*/ 1046054 w 1046054"/>
                  <a:gd name="connsiteY12" fmla="*/ 516931 h 1046053"/>
                  <a:gd name="connsiteX13" fmla="*/ 1046054 w 1046054"/>
                  <a:gd name="connsiteY13" fmla="*/ 523027 h 1046053"/>
                  <a:gd name="connsiteX14" fmla="*/ 1046054 w 1046054"/>
                  <a:gd name="connsiteY14" fmla="*/ 1042531 h 1046053"/>
                  <a:gd name="connsiteX15" fmla="*/ 1045027 w 1046054"/>
                  <a:gd name="connsiteY15" fmla="*/ 1042531 h 1046053"/>
                  <a:gd name="connsiteX16" fmla="*/ 1045027 w 1046054"/>
                  <a:gd name="connsiteY16" fmla="*/ 1046053 h 1046053"/>
                  <a:gd name="connsiteX17" fmla="*/ 523027 w 1046054"/>
                  <a:gd name="connsiteY17" fmla="*/ 1046053 h 1046053"/>
                  <a:gd name="connsiteX18" fmla="*/ 496112 w 1046054"/>
                  <a:gd name="connsiteY18" fmla="*/ 1045373 h 1046053"/>
                  <a:gd name="connsiteX19" fmla="*/ 0 w 1046054"/>
                  <a:gd name="connsiteY19" fmla="*/ 523027 h 1046053"/>
                  <a:gd name="connsiteX20" fmla="*/ 523027 w 1046054"/>
                  <a:gd name="connsiteY20" fmla="*/ 0 h 104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46054" h="1046053">
                    <a:moveTo>
                      <a:pt x="523027" y="27131"/>
                    </a:moveTo>
                    <a:cubicBezTo>
                      <a:pt x="249151" y="27131"/>
                      <a:pt x="27131" y="249151"/>
                      <a:pt x="27131" y="523027"/>
                    </a:cubicBezTo>
                    <a:cubicBezTo>
                      <a:pt x="27131" y="779785"/>
                      <a:pt x="222266" y="990967"/>
                      <a:pt x="472325" y="1016362"/>
                    </a:cubicBezTo>
                    <a:lnTo>
                      <a:pt x="523027" y="1018922"/>
                    </a:lnTo>
                    <a:lnTo>
                      <a:pt x="523027" y="1019241"/>
                    </a:lnTo>
                    <a:lnTo>
                      <a:pt x="1019242" y="1019241"/>
                    </a:lnTo>
                    <a:lnTo>
                      <a:pt x="1019242" y="523027"/>
                    </a:lnTo>
                    <a:lnTo>
                      <a:pt x="1018923" y="523027"/>
                    </a:lnTo>
                    <a:cubicBezTo>
                      <a:pt x="1018923" y="249151"/>
                      <a:pt x="796903" y="27131"/>
                      <a:pt x="523027" y="27131"/>
                    </a:cubicBezTo>
                    <a:close/>
                    <a:moveTo>
                      <a:pt x="523027" y="0"/>
                    </a:moveTo>
                    <a:cubicBezTo>
                      <a:pt x="775779" y="0"/>
                      <a:pt x="986658" y="179285"/>
                      <a:pt x="1035428" y="417619"/>
                    </a:cubicBezTo>
                    <a:lnTo>
                      <a:pt x="1045440" y="516931"/>
                    </a:lnTo>
                    <a:lnTo>
                      <a:pt x="1046054" y="516931"/>
                    </a:lnTo>
                    <a:lnTo>
                      <a:pt x="1046054" y="523027"/>
                    </a:lnTo>
                    <a:lnTo>
                      <a:pt x="1046054" y="1042531"/>
                    </a:lnTo>
                    <a:lnTo>
                      <a:pt x="1045027" y="1042531"/>
                    </a:lnTo>
                    <a:lnTo>
                      <a:pt x="1045027" y="1046053"/>
                    </a:lnTo>
                    <a:lnTo>
                      <a:pt x="523027" y="1046053"/>
                    </a:lnTo>
                    <a:lnTo>
                      <a:pt x="496112" y="1045373"/>
                    </a:lnTo>
                    <a:cubicBezTo>
                      <a:pt x="219761" y="1031364"/>
                      <a:pt x="0" y="802859"/>
                      <a:pt x="0" y="523027"/>
                    </a:cubicBezTo>
                    <a:cubicBezTo>
                      <a:pt x="0" y="234168"/>
                      <a:pt x="234168" y="0"/>
                      <a:pt x="52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sp>
          <p:nvSpPr>
            <p:cNvPr id="101" name="AutoShape 455"/>
            <p:cNvSpPr>
              <a:spLocks noChangeArrowheads="1"/>
            </p:cNvSpPr>
            <p:nvPr/>
          </p:nvSpPr>
          <p:spPr bwMode="auto">
            <a:xfrm>
              <a:off x="1655461" y="5308647"/>
              <a:ext cx="6609907" cy="962947"/>
            </a:xfrm>
            <a:prstGeom prst="roundRect">
              <a:avLst>
                <a:gd name="adj" fmla="val 2199"/>
              </a:avLst>
            </a:prstGeom>
            <a:noFill/>
            <a:ln w="9525" algn="ctr">
              <a:noFill/>
              <a:round/>
              <a:headEnd/>
              <a:tailEnd type="none" w="med" len="sm"/>
            </a:ln>
            <a:effectLst/>
            <a:extLst/>
          </p:spPr>
          <p:txBody>
            <a:bodyPr wrap="square" lIns="54000" tIns="46800" rIns="54000" bIns="46800" anchor="ctr">
              <a:spAutoFit/>
            </a:bodyPr>
            <a:lstStyle/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SAN Direct </a:t>
              </a:r>
              <a:r>
                <a:rPr kumimoji="1" lang="ko-KR" altLang="en-US" sz="1000" dirty="0">
                  <a:cs typeface="Arial" charset="0"/>
                </a:rPr>
                <a:t>기반의 </a:t>
              </a:r>
              <a:r>
                <a:rPr kumimoji="1" lang="en-US" altLang="ko-KR" sz="1000" dirty="0">
                  <a:cs typeface="Arial" charset="0"/>
                </a:rPr>
                <a:t>Off-host </a:t>
              </a:r>
              <a:r>
                <a:rPr kumimoji="1" lang="ko-KR" altLang="en-US" sz="1000" dirty="0">
                  <a:cs typeface="Arial" charset="0"/>
                </a:rPr>
                <a:t>백업</a:t>
              </a:r>
              <a:r>
                <a:rPr kumimoji="1" lang="en-US" altLang="ko-KR" sz="1000" dirty="0">
                  <a:cs typeface="Arial" charset="0"/>
                </a:rPr>
                <a:t>(LAN Free) </a:t>
              </a:r>
              <a:r>
                <a:rPr kumimoji="1" lang="ko-KR" altLang="en-US" sz="1000" dirty="0">
                  <a:cs typeface="Arial" charset="0"/>
                </a:rPr>
                <a:t>수행으로 </a:t>
              </a:r>
              <a:r>
                <a:rPr kumimoji="1" lang="en-US" altLang="ko-KR" sz="1000" dirty="0">
                  <a:cs typeface="Arial" charset="0"/>
                </a:rPr>
                <a:t>VM</a:t>
              </a:r>
              <a:r>
                <a:rPr kumimoji="1" lang="ko-KR" altLang="en-US" sz="1000" dirty="0">
                  <a:cs typeface="Arial" charset="0"/>
                </a:rPr>
                <a:t>에 미치는 성능 영향 없이 빠르게 </a:t>
              </a:r>
              <a:r>
                <a:rPr kumimoji="1" lang="en-US" altLang="ko-KR" sz="1000" dirty="0">
                  <a:cs typeface="Arial" charset="0"/>
                </a:rPr>
                <a:t>VM</a:t>
              </a:r>
              <a:r>
                <a:rPr kumimoji="1" lang="ko-KR" altLang="en-US" sz="1000" dirty="0">
                  <a:cs typeface="Arial" charset="0"/>
                </a:rPr>
                <a:t>을 보호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err="1">
                  <a:cs typeface="Arial" charset="0"/>
                </a:rPr>
                <a:t>싱글패스</a:t>
              </a:r>
              <a:r>
                <a:rPr kumimoji="1" lang="en-US" altLang="ko-KR" sz="1000" dirty="0">
                  <a:cs typeface="Arial" charset="0"/>
                </a:rPr>
                <a:t>(Single-Pass) </a:t>
              </a:r>
              <a:r>
                <a:rPr kumimoji="1" lang="ko-KR" altLang="en-US" sz="1000" dirty="0">
                  <a:cs typeface="Arial" charset="0"/>
                </a:rPr>
                <a:t>백업으로 다양한 복구 방법 제공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가상 및 물리적 시스템 전반에 걸친 통합된 글로벌 </a:t>
              </a:r>
              <a:r>
                <a:rPr kumimoji="1" lang="ko-KR" altLang="en-US" sz="1000" dirty="0" err="1">
                  <a:cs typeface="Arial" charset="0"/>
                </a:rPr>
                <a:t>중복제거</a:t>
              </a:r>
              <a:r>
                <a:rPr kumimoji="1" lang="ko-KR" altLang="en-US" sz="1000" dirty="0">
                  <a:cs typeface="Arial" charset="0"/>
                </a:rPr>
                <a:t> 수행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동적 </a:t>
              </a:r>
              <a:r>
                <a:rPr kumimoji="1" lang="en-US" altLang="ko-KR" sz="1000" dirty="0">
                  <a:cs typeface="Arial" charset="0"/>
                </a:rPr>
                <a:t>VM </a:t>
              </a:r>
              <a:r>
                <a:rPr kumimoji="1" lang="ko-KR" altLang="en-US" sz="1000" dirty="0">
                  <a:cs typeface="Arial" charset="0"/>
                </a:rPr>
                <a:t>보호기능 제공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높은 가시성과 중앙 </a:t>
              </a:r>
              <a:r>
                <a:rPr kumimoji="1" lang="ko-KR" altLang="en-US" sz="1000" dirty="0" err="1">
                  <a:cs typeface="Arial" charset="0"/>
                </a:rPr>
                <a:t>집중식</a:t>
              </a:r>
              <a:r>
                <a:rPr kumimoji="1" lang="ko-KR" altLang="en-US" sz="1000" dirty="0">
                  <a:cs typeface="Arial" charset="0"/>
                </a:rPr>
                <a:t> 관리 제공</a:t>
              </a:r>
            </a:p>
          </p:txBody>
        </p:sp>
        <p:pic>
          <p:nvPicPr>
            <p:cNvPr id="106" name="Picture 19" descr="D:\dot_이찬주\140926\비즈니스맨아이콘png\26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29"/>
            <a:stretch/>
          </p:blipFill>
          <p:spPr bwMode="auto">
            <a:xfrm>
              <a:off x="8481423" y="5547626"/>
              <a:ext cx="890912" cy="742581"/>
            </a:xfrm>
            <a:prstGeom prst="rect">
              <a:avLst/>
            </a:prstGeom>
            <a:noFill/>
            <a:effectLst>
              <a:outerShdw dist="44450" algn="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7" name="직사각형 106"/>
            <p:cNvSpPr/>
            <p:nvPr/>
          </p:nvSpPr>
          <p:spPr>
            <a:xfrm>
              <a:off x="501388" y="5441912"/>
              <a:ext cx="1046046" cy="70788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kumimoji="1" lang="ko-KR" altLang="en-US" sz="1000" b="1" dirty="0" err="1">
                  <a:cs typeface="Arial" charset="0"/>
                </a:rPr>
                <a:t>가상환경에</a:t>
              </a:r>
              <a:r>
                <a:rPr kumimoji="1" lang="ko-KR" altLang="en-US" sz="1000" b="1" dirty="0">
                  <a:cs typeface="Arial" charset="0"/>
                </a:rPr>
                <a:t> 대한 </a:t>
              </a:r>
              <a:r>
                <a:rPr kumimoji="1" lang="en-US" altLang="ko-KR" sz="1000" b="1" dirty="0" smtClean="0">
                  <a:cs typeface="Arial" charset="0"/>
                </a:rPr>
                <a:t>NetBackup</a:t>
              </a:r>
              <a:r>
                <a:rPr kumimoji="1" lang="ko-KR" altLang="en-US" sz="1000" b="1" dirty="0" smtClean="0">
                  <a:cs typeface="Arial" charset="0"/>
                </a:rPr>
                <a:t> </a:t>
              </a:r>
              <a:r>
                <a:rPr kumimoji="1" lang="ko-KR" altLang="en-US" sz="1000" b="1" dirty="0">
                  <a:cs typeface="Arial" charset="0"/>
                </a:rPr>
                <a:t>장점</a:t>
              </a:r>
              <a:endParaRPr lang="ko-KR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1665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17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에서는 </a:t>
            </a:r>
            <a:r>
              <a:rPr lang="en-US" altLang="ko-KR" dirty="0" smtClean="0"/>
              <a:t>VM</a:t>
            </a:r>
            <a:r>
              <a:rPr lang="ko-KR" altLang="en-US" dirty="0"/>
              <a:t>에 대한 다운타임 감소를 위하여</a:t>
            </a:r>
            <a:r>
              <a:rPr lang="en-US" altLang="ko-KR" dirty="0"/>
              <a:t>, VM</a:t>
            </a:r>
            <a:r>
              <a:rPr lang="ko-KR" altLang="en-US" dirty="0"/>
              <a:t>을 복구하지 않고 백업된 위치에서 즉각 </a:t>
            </a:r>
            <a:r>
              <a:rPr lang="ko-KR" altLang="en-US" dirty="0" err="1"/>
              <a:t>파워온</a:t>
            </a:r>
            <a:r>
              <a:rPr lang="en-US" altLang="ko-KR" dirty="0"/>
              <a:t>(Power-ON)</a:t>
            </a:r>
            <a:r>
              <a:rPr lang="ko-KR" altLang="en-US" dirty="0"/>
              <a:t>하여 서비스를 재개할 수 있는 </a:t>
            </a:r>
            <a:r>
              <a:rPr lang="en-US" altLang="ko-KR" dirty="0"/>
              <a:t>Instant Recovery </a:t>
            </a:r>
            <a:r>
              <a:rPr lang="ko-KR" altLang="en-US" dirty="0"/>
              <a:t>기술을 제공하고 있습니다</a:t>
            </a:r>
            <a:r>
              <a:rPr lang="en-US" altLang="ko-KR" dirty="0"/>
              <a:t>. </a:t>
            </a:r>
            <a:r>
              <a:rPr lang="ko-KR" altLang="en-US" dirty="0"/>
              <a:t>이를 통해 </a:t>
            </a:r>
            <a:r>
              <a:rPr lang="ko-KR" altLang="en-US" dirty="0" err="1"/>
              <a:t>가상환경의</a:t>
            </a:r>
            <a:r>
              <a:rPr lang="ko-KR" altLang="en-US" dirty="0"/>
              <a:t> </a:t>
            </a:r>
            <a:r>
              <a:rPr lang="en-US" altLang="ko-KR" dirty="0"/>
              <a:t>RTO</a:t>
            </a:r>
            <a:r>
              <a:rPr lang="ko-KR" altLang="en-US" dirty="0"/>
              <a:t>를 대폭 감소시킬 수 있으며</a:t>
            </a:r>
            <a:r>
              <a:rPr lang="en-US" altLang="ko-KR" dirty="0"/>
              <a:t>, </a:t>
            </a:r>
            <a:r>
              <a:rPr lang="ko-KR" altLang="en-US" dirty="0"/>
              <a:t>비즈니스 연속성을 강화할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119" name="텍스트 개체 틀 11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/>
              <a:t>획기적인 다운타임 </a:t>
            </a:r>
            <a:r>
              <a:rPr lang="ko-KR" altLang="en-US" dirty="0" smtClean="0"/>
              <a:t>감소 기술 </a:t>
            </a:r>
            <a:r>
              <a:rPr lang="en-US" altLang="ko-KR" dirty="0" smtClean="0"/>
              <a:t>– Instant Recovery for VMware</a:t>
            </a:r>
            <a:endParaRPr lang="ko-KR" altLang="en-US" dirty="0"/>
          </a:p>
        </p:txBody>
      </p:sp>
      <p:cxnSp>
        <p:nvCxnSpPr>
          <p:cNvPr id="18" name="Elbow Connector 11"/>
          <p:cNvCxnSpPr/>
          <p:nvPr/>
        </p:nvCxnSpPr>
        <p:spPr>
          <a:xfrm rot="5400000" flipH="1" flipV="1">
            <a:off x="1632058" y="3723869"/>
            <a:ext cx="182880" cy="73152"/>
          </a:xfrm>
          <a:prstGeom prst="bentConnector3">
            <a:avLst/>
          </a:prstGeom>
          <a:ln w="19050">
            <a:solidFill>
              <a:schemeClr val="tx1"/>
            </a:solidFill>
            <a:miter lim="800000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3"/>
          <p:cNvCxnSpPr/>
          <p:nvPr/>
        </p:nvCxnSpPr>
        <p:spPr>
          <a:xfrm rot="16200000" flipV="1">
            <a:off x="2913599" y="3515335"/>
            <a:ext cx="182880" cy="502920"/>
          </a:xfrm>
          <a:prstGeom prst="bentConnector3">
            <a:avLst>
              <a:gd name="adj1" fmla="val 43056"/>
            </a:avLst>
          </a:prstGeom>
          <a:ln w="19050">
            <a:solidFill>
              <a:schemeClr val="tx1"/>
            </a:solidFill>
            <a:miter lim="800000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595"/>
          <p:cNvCxnSpPr/>
          <p:nvPr/>
        </p:nvCxnSpPr>
        <p:spPr>
          <a:xfrm rot="5400000" flipH="1" flipV="1">
            <a:off x="6843522" y="3619509"/>
            <a:ext cx="182880" cy="320040"/>
          </a:xfrm>
          <a:prstGeom prst="bentConnector3">
            <a:avLst>
              <a:gd name="adj1" fmla="val 39583"/>
            </a:avLst>
          </a:prstGeom>
          <a:ln w="19050">
            <a:solidFill>
              <a:schemeClr val="tx1"/>
            </a:solidFill>
            <a:miter lim="800000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596"/>
          <p:cNvCxnSpPr/>
          <p:nvPr/>
        </p:nvCxnSpPr>
        <p:spPr>
          <a:xfrm rot="16200000" flipV="1">
            <a:off x="8015459" y="3656099"/>
            <a:ext cx="246888" cy="182880"/>
          </a:xfrm>
          <a:prstGeom prst="bentConnector3">
            <a:avLst/>
          </a:prstGeom>
          <a:ln w="19050">
            <a:solidFill>
              <a:schemeClr val="tx1"/>
            </a:solidFill>
            <a:miter lim="800000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95"/>
          <p:cNvSpPr/>
          <p:nvPr/>
        </p:nvSpPr>
        <p:spPr>
          <a:xfrm rot="5400000">
            <a:off x="6661413" y="2775462"/>
            <a:ext cx="873284" cy="905233"/>
          </a:xfrm>
          <a:prstGeom prst="roundRect">
            <a:avLst>
              <a:gd name="adj" fmla="val 4105"/>
            </a:avLst>
          </a:prstGeom>
          <a:solidFill>
            <a:sysClr val="windowText" lastClr="000000">
              <a:alpha val="40000"/>
            </a:sysClr>
          </a:solidFill>
          <a:ln w="3175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pSp>
        <p:nvGrpSpPr>
          <p:cNvPr id="23" name="Group 301"/>
          <p:cNvGrpSpPr/>
          <p:nvPr/>
        </p:nvGrpSpPr>
        <p:grpSpPr>
          <a:xfrm>
            <a:off x="6695497" y="2845423"/>
            <a:ext cx="814648" cy="801203"/>
            <a:chOff x="1634600" y="6277417"/>
            <a:chExt cx="699463" cy="687919"/>
          </a:xfrm>
        </p:grpSpPr>
        <p:pic>
          <p:nvPicPr>
            <p:cNvPr id="24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6936" y="6502451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6133" y="6277417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4600" y="6502451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4600" y="6733254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6936" y="6733254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6936" y="6277417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6133" y="6503730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6133" y="6734533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2" name="Rectangle 315"/>
          <p:cNvSpPr/>
          <p:nvPr/>
        </p:nvSpPr>
        <p:spPr>
          <a:xfrm>
            <a:off x="7550671" y="3282266"/>
            <a:ext cx="457200" cy="238236"/>
          </a:xfrm>
          <a:prstGeom prst="rect">
            <a:avLst/>
          </a:prstGeom>
          <a:solidFill>
            <a:sysClr val="windowText" lastClr="000000">
              <a:alpha val="40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pSp>
        <p:nvGrpSpPr>
          <p:cNvPr id="33" name="Group 337"/>
          <p:cNvGrpSpPr/>
          <p:nvPr/>
        </p:nvGrpSpPr>
        <p:grpSpPr>
          <a:xfrm>
            <a:off x="5465754" y="2878734"/>
            <a:ext cx="724186" cy="724186"/>
            <a:chOff x="3340607" y="6660809"/>
            <a:chExt cx="621792" cy="621792"/>
          </a:xfrm>
        </p:grpSpPr>
        <p:sp>
          <p:nvSpPr>
            <p:cNvPr id="34" name="Rounded Rectangle 338"/>
            <p:cNvSpPr/>
            <p:nvPr/>
          </p:nvSpPr>
          <p:spPr>
            <a:xfrm rot="5400000">
              <a:off x="3340607" y="6660809"/>
              <a:ext cx="621792" cy="621792"/>
            </a:xfrm>
            <a:prstGeom prst="roundRect">
              <a:avLst>
                <a:gd name="adj" fmla="val 4105"/>
              </a:avLst>
            </a:prstGeom>
            <a:solidFill>
              <a:sysClr val="windowText" lastClr="000000">
                <a:alpha val="40000"/>
              </a:sysClr>
            </a:solidFill>
            <a:ln w="3175" cap="flat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pic>
          <p:nvPicPr>
            <p:cNvPr id="35" name="Picture 1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2602" y="6693890"/>
              <a:ext cx="593043" cy="548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6" name="Rectangle 340"/>
          <p:cNvSpPr/>
          <p:nvPr/>
        </p:nvSpPr>
        <p:spPr>
          <a:xfrm flipH="1">
            <a:off x="6189940" y="3122801"/>
            <a:ext cx="455497" cy="238236"/>
          </a:xfrm>
          <a:prstGeom prst="rect">
            <a:avLst/>
          </a:prstGeom>
          <a:solidFill>
            <a:sysClr val="windowText" lastClr="000000">
              <a:alpha val="40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37" name="Pentagon 341"/>
          <p:cNvSpPr/>
          <p:nvPr/>
        </p:nvSpPr>
        <p:spPr>
          <a:xfrm rot="10800000" flipH="1">
            <a:off x="6189940" y="3188669"/>
            <a:ext cx="455497" cy="106498"/>
          </a:xfrm>
          <a:prstGeom prst="homePlate">
            <a:avLst>
              <a:gd name="adj" fmla="val 66832"/>
            </a:avLst>
          </a:prstGeom>
          <a:solidFill>
            <a:schemeClr val="accent4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pSp>
        <p:nvGrpSpPr>
          <p:cNvPr id="38" name="Group 414"/>
          <p:cNvGrpSpPr/>
          <p:nvPr/>
        </p:nvGrpSpPr>
        <p:grpSpPr>
          <a:xfrm>
            <a:off x="3745252" y="3615369"/>
            <a:ext cx="2502703" cy="96135"/>
            <a:chOff x="2615846" y="7302838"/>
            <a:chExt cx="2148840" cy="82542"/>
          </a:xfrm>
        </p:grpSpPr>
        <p:sp>
          <p:nvSpPr>
            <p:cNvPr id="39" name="Left Bracket 415"/>
            <p:cNvSpPr/>
            <p:nvPr/>
          </p:nvSpPr>
          <p:spPr>
            <a:xfrm rot="16200000">
              <a:off x="3667406" y="6251278"/>
              <a:ext cx="45719" cy="2148840"/>
            </a:xfrm>
            <a:prstGeom prst="leftBracket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cxnSp>
          <p:nvCxnSpPr>
            <p:cNvPr id="40" name="Straight Connector 416"/>
            <p:cNvCxnSpPr/>
            <p:nvPr/>
          </p:nvCxnSpPr>
          <p:spPr>
            <a:xfrm>
              <a:off x="3688553" y="7350455"/>
              <a:ext cx="0" cy="34925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</p:grpSp>
      <p:sp>
        <p:nvSpPr>
          <p:cNvPr id="41" name="Rounded Rectangle 419"/>
          <p:cNvSpPr/>
          <p:nvPr/>
        </p:nvSpPr>
        <p:spPr>
          <a:xfrm rot="5400000">
            <a:off x="2451197" y="3066798"/>
            <a:ext cx="596389" cy="596389"/>
          </a:xfrm>
          <a:prstGeom prst="roundRect">
            <a:avLst>
              <a:gd name="adj" fmla="val 4105"/>
            </a:avLst>
          </a:prstGeom>
          <a:solidFill>
            <a:sysClr val="windowText" lastClr="000000">
              <a:alpha val="40000"/>
            </a:sysClr>
          </a:solidFill>
          <a:ln w="3175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42" name="Rectangle 420"/>
          <p:cNvSpPr/>
          <p:nvPr/>
        </p:nvSpPr>
        <p:spPr>
          <a:xfrm>
            <a:off x="1968625" y="3284705"/>
            <a:ext cx="482572" cy="238236"/>
          </a:xfrm>
          <a:prstGeom prst="rect">
            <a:avLst/>
          </a:prstGeom>
          <a:solidFill>
            <a:sysClr val="windowText" lastClr="000000">
              <a:alpha val="40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pSp>
        <p:nvGrpSpPr>
          <p:cNvPr id="43" name="Group 426"/>
          <p:cNvGrpSpPr/>
          <p:nvPr/>
        </p:nvGrpSpPr>
        <p:grpSpPr>
          <a:xfrm>
            <a:off x="2477696" y="3113128"/>
            <a:ext cx="544987" cy="539111"/>
            <a:chOff x="3390068" y="6528442"/>
            <a:chExt cx="467930" cy="462885"/>
          </a:xfrm>
        </p:grpSpPr>
        <p:pic>
          <p:nvPicPr>
            <p:cNvPr id="44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0871" y="6528442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0871" y="6759245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0068" y="6760524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7" name="Group 445"/>
          <p:cNvGrpSpPr/>
          <p:nvPr/>
        </p:nvGrpSpPr>
        <p:grpSpPr>
          <a:xfrm>
            <a:off x="3812820" y="2878734"/>
            <a:ext cx="724186" cy="724186"/>
            <a:chOff x="3340607" y="6660809"/>
            <a:chExt cx="621792" cy="621792"/>
          </a:xfrm>
        </p:grpSpPr>
        <p:sp>
          <p:nvSpPr>
            <p:cNvPr id="48" name="Rounded Rectangle 446"/>
            <p:cNvSpPr/>
            <p:nvPr/>
          </p:nvSpPr>
          <p:spPr>
            <a:xfrm rot="5400000">
              <a:off x="3340607" y="6660809"/>
              <a:ext cx="621792" cy="621792"/>
            </a:xfrm>
            <a:prstGeom prst="roundRect">
              <a:avLst>
                <a:gd name="adj" fmla="val 4105"/>
              </a:avLst>
            </a:prstGeom>
            <a:solidFill>
              <a:sysClr val="windowText" lastClr="000000">
                <a:alpha val="40000"/>
              </a:sysClr>
            </a:solidFill>
            <a:ln w="3175" cap="flat" cmpd="sng" algn="ctr">
              <a:solidFill>
                <a:schemeClr val="tx1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pic>
          <p:nvPicPr>
            <p:cNvPr id="49" name="Picture 1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2602" y="6693890"/>
              <a:ext cx="593043" cy="5486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0" name="Rectangle 448"/>
          <p:cNvSpPr/>
          <p:nvPr/>
        </p:nvSpPr>
        <p:spPr>
          <a:xfrm flipH="1">
            <a:off x="3047586" y="3256287"/>
            <a:ext cx="246284" cy="238236"/>
          </a:xfrm>
          <a:prstGeom prst="rect">
            <a:avLst/>
          </a:prstGeom>
          <a:solidFill>
            <a:sysClr val="windowText" lastClr="000000">
              <a:alpha val="40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51" name="Rectangle 449"/>
          <p:cNvSpPr/>
          <p:nvPr/>
        </p:nvSpPr>
        <p:spPr>
          <a:xfrm flipH="1">
            <a:off x="3496214" y="3122801"/>
            <a:ext cx="316600" cy="238236"/>
          </a:xfrm>
          <a:prstGeom prst="rect">
            <a:avLst/>
          </a:prstGeom>
          <a:solidFill>
            <a:sysClr val="windowText" lastClr="000000">
              <a:alpha val="40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52" name="Rectangle 450"/>
          <p:cNvSpPr/>
          <p:nvPr/>
        </p:nvSpPr>
        <p:spPr>
          <a:xfrm flipH="1">
            <a:off x="3293869" y="3122800"/>
            <a:ext cx="202346" cy="371722"/>
          </a:xfrm>
          <a:prstGeom prst="rect">
            <a:avLst/>
          </a:prstGeom>
          <a:solidFill>
            <a:sysClr val="windowText" lastClr="000000">
              <a:alpha val="40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53" name="Pentagon 451"/>
          <p:cNvSpPr/>
          <p:nvPr/>
        </p:nvSpPr>
        <p:spPr>
          <a:xfrm rot="10800000" flipH="1">
            <a:off x="3421873" y="3188669"/>
            <a:ext cx="390941" cy="106498"/>
          </a:xfrm>
          <a:prstGeom prst="homePlate">
            <a:avLst>
              <a:gd name="adj" fmla="val 77248"/>
            </a:avLst>
          </a:prstGeom>
          <a:solidFill>
            <a:schemeClr val="accent4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54" name="Rectangle 452"/>
          <p:cNvSpPr/>
          <p:nvPr/>
        </p:nvSpPr>
        <p:spPr>
          <a:xfrm flipH="1">
            <a:off x="3069776" y="3328690"/>
            <a:ext cx="267686" cy="1064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55" name="Rectangle 453"/>
          <p:cNvSpPr/>
          <p:nvPr/>
        </p:nvSpPr>
        <p:spPr>
          <a:xfrm flipH="1">
            <a:off x="3337463" y="3188669"/>
            <a:ext cx="106498" cy="2465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pSp>
        <p:nvGrpSpPr>
          <p:cNvPr id="59" name="Group 8"/>
          <p:cNvGrpSpPr/>
          <p:nvPr/>
        </p:nvGrpSpPr>
        <p:grpSpPr>
          <a:xfrm>
            <a:off x="4174913" y="2336792"/>
            <a:ext cx="1666919" cy="449669"/>
            <a:chOff x="3852750" y="1155082"/>
            <a:chExt cx="1666919" cy="449669"/>
          </a:xfrm>
        </p:grpSpPr>
        <p:sp>
          <p:nvSpPr>
            <p:cNvPr id="60" name="Rounded Rectangle 554"/>
            <p:cNvSpPr/>
            <p:nvPr/>
          </p:nvSpPr>
          <p:spPr>
            <a:xfrm rot="5400000">
              <a:off x="4496224" y="543509"/>
              <a:ext cx="379971" cy="1666919"/>
            </a:xfrm>
            <a:prstGeom prst="roundRect">
              <a:avLst>
                <a:gd name="adj" fmla="val 7645"/>
              </a:avLst>
            </a:prstGeom>
            <a:solidFill>
              <a:sysClr val="windowText" lastClr="000000">
                <a:alpha val="50000"/>
              </a:sysClr>
            </a:solidFill>
            <a:ln w="3175" cap="flat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 bwMode="ltGray">
            <a:xfrm>
              <a:off x="3857626" y="1155082"/>
              <a:ext cx="1643989" cy="4496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1419" tIns="45710" rIns="91419" bIns="4571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ea typeface="맑은 고딕" panose="020B0503020000020004" pitchFamily="50" charset="-127"/>
                </a:rPr>
                <a:t>High speed, instant virtual machine recovery</a:t>
              </a:r>
              <a:endParaRPr kumimoji="0" lang="en-US" sz="800" b="0" i="1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</p:grpSp>
      <p:grpSp>
        <p:nvGrpSpPr>
          <p:cNvPr id="62" name="Group 6"/>
          <p:cNvGrpSpPr/>
          <p:nvPr/>
        </p:nvGrpSpPr>
        <p:grpSpPr>
          <a:xfrm>
            <a:off x="4651769" y="3039513"/>
            <a:ext cx="694831" cy="404813"/>
            <a:chOff x="3519761" y="2976590"/>
            <a:chExt cx="694831" cy="404813"/>
          </a:xfrm>
        </p:grpSpPr>
        <p:grpSp>
          <p:nvGrpSpPr>
            <p:cNvPr id="63" name="Group 577"/>
            <p:cNvGrpSpPr/>
            <p:nvPr/>
          </p:nvGrpSpPr>
          <p:grpSpPr>
            <a:xfrm>
              <a:off x="3611088" y="2976590"/>
              <a:ext cx="603504" cy="404813"/>
              <a:chOff x="2758173" y="7589520"/>
              <a:chExt cx="603504" cy="404813"/>
            </a:xfrm>
          </p:grpSpPr>
          <p:sp>
            <p:nvSpPr>
              <p:cNvPr id="65" name="Chevron 581"/>
              <p:cNvSpPr/>
              <p:nvPr/>
            </p:nvSpPr>
            <p:spPr>
              <a:xfrm>
                <a:off x="2758173" y="7589520"/>
                <a:ext cx="237744" cy="404813"/>
              </a:xfrm>
              <a:prstGeom prst="chevron">
                <a:avLst/>
              </a:prstGeom>
              <a:solidFill>
                <a:schemeClr val="tx2">
                  <a:alpha val="2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6" name="Chevron 582"/>
              <p:cNvSpPr/>
              <p:nvPr/>
            </p:nvSpPr>
            <p:spPr>
              <a:xfrm>
                <a:off x="2941053" y="7589520"/>
                <a:ext cx="237744" cy="404813"/>
              </a:xfrm>
              <a:prstGeom prst="chevron">
                <a:avLst/>
              </a:prstGeom>
              <a:solidFill>
                <a:schemeClr val="tx2">
                  <a:alpha val="2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7" name="Chevron 583"/>
              <p:cNvSpPr/>
              <p:nvPr/>
            </p:nvSpPr>
            <p:spPr>
              <a:xfrm>
                <a:off x="3123933" y="7589520"/>
                <a:ext cx="237744" cy="404813"/>
              </a:xfrm>
              <a:prstGeom prst="chevron">
                <a:avLst/>
              </a:prstGeom>
              <a:solidFill>
                <a:schemeClr val="tx2">
                  <a:alpha val="2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64" name="Pentagon 580"/>
            <p:cNvSpPr/>
            <p:nvPr/>
          </p:nvSpPr>
          <p:spPr>
            <a:xfrm>
              <a:off x="3519761" y="2976590"/>
              <a:ext cx="138989" cy="404813"/>
            </a:xfrm>
            <a:prstGeom prst="homePlate">
              <a:avLst>
                <a:gd name="adj" fmla="val 84101"/>
              </a:avLst>
            </a:prstGeom>
            <a:solidFill>
              <a:schemeClr val="tx2">
                <a:alpha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</p:grpSp>
      <p:sp>
        <p:nvSpPr>
          <p:cNvPr id="68" name="Rounded Rectangle 588"/>
          <p:cNvSpPr/>
          <p:nvPr/>
        </p:nvSpPr>
        <p:spPr>
          <a:xfrm rot="5400000">
            <a:off x="1484874" y="3422604"/>
            <a:ext cx="379971" cy="1251240"/>
          </a:xfrm>
          <a:prstGeom prst="roundRect">
            <a:avLst>
              <a:gd name="adj" fmla="val 7645"/>
            </a:avLst>
          </a:prstGeom>
          <a:solidFill>
            <a:sysClr val="windowText" lastClr="000000">
              <a:alpha val="50000"/>
            </a:sysClr>
          </a:solidFill>
          <a:ln w="3175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69" name="Rounded Rectangle 589"/>
          <p:cNvSpPr/>
          <p:nvPr/>
        </p:nvSpPr>
        <p:spPr>
          <a:xfrm rot="5400000">
            <a:off x="3088444" y="3184965"/>
            <a:ext cx="379971" cy="1726516"/>
          </a:xfrm>
          <a:prstGeom prst="roundRect">
            <a:avLst>
              <a:gd name="adj" fmla="val 7645"/>
            </a:avLst>
          </a:prstGeom>
          <a:solidFill>
            <a:sysClr val="windowText" lastClr="000000">
              <a:alpha val="50000"/>
            </a:sysClr>
          </a:solidFill>
          <a:ln w="3175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70" name="Rounded Rectangle 591"/>
          <p:cNvSpPr/>
          <p:nvPr/>
        </p:nvSpPr>
        <p:spPr>
          <a:xfrm rot="5400000">
            <a:off x="6551892" y="3247037"/>
            <a:ext cx="379971" cy="1630628"/>
          </a:xfrm>
          <a:prstGeom prst="roundRect">
            <a:avLst>
              <a:gd name="adj" fmla="val 7645"/>
            </a:avLst>
          </a:prstGeom>
          <a:solidFill>
            <a:sysClr val="windowText" lastClr="000000">
              <a:alpha val="50000"/>
            </a:sysClr>
          </a:solidFill>
          <a:ln w="3175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71" name="Rounded Rectangle 592"/>
          <p:cNvSpPr/>
          <p:nvPr/>
        </p:nvSpPr>
        <p:spPr>
          <a:xfrm rot="5400000">
            <a:off x="8064291" y="3494473"/>
            <a:ext cx="379971" cy="1135771"/>
          </a:xfrm>
          <a:prstGeom prst="roundRect">
            <a:avLst>
              <a:gd name="adj" fmla="val 7645"/>
            </a:avLst>
          </a:prstGeom>
          <a:solidFill>
            <a:sysClr val="windowText" lastClr="000000">
              <a:alpha val="50000"/>
            </a:sysClr>
          </a:solidFill>
          <a:ln w="3175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pSp>
        <p:nvGrpSpPr>
          <p:cNvPr id="72" name="Group 317"/>
          <p:cNvGrpSpPr/>
          <p:nvPr/>
        </p:nvGrpSpPr>
        <p:grpSpPr>
          <a:xfrm>
            <a:off x="5997505" y="3919235"/>
            <a:ext cx="1529107" cy="276725"/>
            <a:chOff x="1332819" y="7487843"/>
            <a:chExt cx="1312902" cy="237598"/>
          </a:xfrm>
        </p:grpSpPr>
        <p:pic>
          <p:nvPicPr>
            <p:cNvPr id="73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2819" y="7488931"/>
              <a:ext cx="228600" cy="2255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4" name="TextBox 73"/>
            <p:cNvSpPr txBox="1"/>
            <p:nvPr/>
          </p:nvSpPr>
          <p:spPr bwMode="ltGray">
            <a:xfrm>
              <a:off x="1532902" y="7487843"/>
              <a:ext cx="1112819" cy="2375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1419" tIns="45710" rIns="91419" bIns="4571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ea typeface="맑은 고딕" panose="020B0503020000020004" pitchFamily="50" charset="-127"/>
                </a:rPr>
                <a:t>Virtual Machines</a:t>
              </a:r>
            </a:p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맑은 고딕" panose="020B0503020000020004" pitchFamily="50" charset="-127"/>
                </a:rPr>
                <a:t>Live Infrastructure</a:t>
              </a:r>
            </a:p>
          </p:txBody>
        </p:sp>
      </p:grpSp>
      <p:sp>
        <p:nvSpPr>
          <p:cNvPr id="78" name="TextBox 77"/>
          <p:cNvSpPr txBox="1"/>
          <p:nvPr/>
        </p:nvSpPr>
        <p:spPr bwMode="ltGray">
          <a:xfrm>
            <a:off x="4371571" y="3705836"/>
            <a:ext cx="1246496" cy="219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9" tIns="45710" rIns="91419" bIns="4571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uLnTx/>
                <a:uFillTx/>
                <a:ea typeface="맑은 고딕" panose="020B0503020000020004" pitchFamily="50" charset="-127"/>
              </a:rPr>
              <a:t>Storage vMotion</a:t>
            </a:r>
          </a:p>
        </p:txBody>
      </p:sp>
      <p:grpSp>
        <p:nvGrpSpPr>
          <p:cNvPr id="79" name="Group 431"/>
          <p:cNvGrpSpPr/>
          <p:nvPr/>
        </p:nvGrpSpPr>
        <p:grpSpPr>
          <a:xfrm>
            <a:off x="2484634" y="3910810"/>
            <a:ext cx="1582924" cy="276724"/>
            <a:chOff x="4849911" y="7480635"/>
            <a:chExt cx="1359111" cy="237598"/>
          </a:xfrm>
        </p:grpSpPr>
        <p:sp>
          <p:nvSpPr>
            <p:cNvPr id="80" name="TextBox 79"/>
            <p:cNvSpPr txBox="1"/>
            <p:nvPr/>
          </p:nvSpPr>
          <p:spPr bwMode="ltGray">
            <a:xfrm>
              <a:off x="5058869" y="7480635"/>
              <a:ext cx="1150153" cy="2375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1419" tIns="45710" rIns="91419" bIns="4571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ea typeface="맑은 고딕" panose="020B0503020000020004" pitchFamily="50" charset="-127"/>
                </a:rPr>
                <a:t>VMware  Backups</a:t>
              </a:r>
            </a:p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맑은 고딕" panose="020B0503020000020004" pitchFamily="50" charset="-127"/>
                </a:rPr>
                <a:t>Virtual Machine Images</a:t>
              </a:r>
            </a:p>
          </p:txBody>
        </p:sp>
        <p:pic>
          <p:nvPicPr>
            <p:cNvPr id="81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9911" y="7484295"/>
              <a:ext cx="231674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5" name="Pentagon 594"/>
          <p:cNvSpPr/>
          <p:nvPr/>
        </p:nvSpPr>
        <p:spPr>
          <a:xfrm rot="5400000">
            <a:off x="4909849" y="2682224"/>
            <a:ext cx="183239" cy="316120"/>
          </a:xfrm>
          <a:prstGeom prst="homePlate">
            <a:avLst>
              <a:gd name="adj" fmla="val 56744"/>
            </a:avLst>
          </a:prstGeom>
          <a:solidFill>
            <a:schemeClr val="tx2">
              <a:alpha val="5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pic>
        <p:nvPicPr>
          <p:cNvPr id="8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855" y="3103602"/>
            <a:ext cx="274320" cy="25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590" y="2832360"/>
            <a:ext cx="274320" cy="25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" name="Oval 165"/>
          <p:cNvSpPr>
            <a:spLocks noChangeAspect="1"/>
          </p:cNvSpPr>
          <p:nvPr/>
        </p:nvSpPr>
        <p:spPr bwMode="auto">
          <a:xfrm>
            <a:off x="2436760" y="3049033"/>
            <a:ext cx="347472" cy="347472"/>
          </a:xfrm>
          <a:prstGeom prst="ellipse">
            <a:avLst/>
          </a:prstGeom>
          <a:noFill/>
          <a:ln w="25400" cap="flat" cmpd="sng" algn="ctr">
            <a:solidFill>
              <a:srgbClr val="0070C0"/>
            </a:solidFill>
            <a:prstDash val="sysDot"/>
            <a:miter lim="800000"/>
            <a:headEnd type="none" w="med" len="med"/>
            <a:tailEnd type="none" w="med" len="med"/>
          </a:ln>
          <a:effectLst>
            <a:glow rad="38100">
              <a:srgbClr val="00B0F0">
                <a:alpha val="40000"/>
              </a:srgb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400" b="1">
              <a:solidFill>
                <a:schemeClr val="bg1"/>
              </a:solidFill>
              <a:ea typeface="맑은 고딕" panose="020B0503020000020004" pitchFamily="50" charset="-127"/>
            </a:endParaRPr>
          </a:p>
        </p:txBody>
      </p:sp>
      <p:pic>
        <p:nvPicPr>
          <p:cNvPr id="89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499" y="3355166"/>
            <a:ext cx="18534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823" y="3355166"/>
            <a:ext cx="18534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" name="Pentagon 222"/>
          <p:cNvSpPr/>
          <p:nvPr/>
        </p:nvSpPr>
        <p:spPr>
          <a:xfrm>
            <a:off x="8047463" y="4313428"/>
            <a:ext cx="741992" cy="799902"/>
          </a:xfrm>
          <a:prstGeom prst="homePlate">
            <a:avLst>
              <a:gd name="adj" fmla="val 49362"/>
            </a:avLst>
          </a:prstGeom>
          <a:solidFill>
            <a:sysClr val="windowText" lastClr="000000">
              <a:alpha val="40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" name="Round Same Side Corner Rectangle 221"/>
          <p:cNvSpPr/>
          <p:nvPr/>
        </p:nvSpPr>
        <p:spPr>
          <a:xfrm rot="5400000" flipV="1">
            <a:off x="4228485" y="1294461"/>
            <a:ext cx="799903" cy="6838063"/>
          </a:xfrm>
          <a:prstGeom prst="round2SameRect">
            <a:avLst>
              <a:gd name="adj1" fmla="val 12053"/>
              <a:gd name="adj2" fmla="val 0"/>
            </a:avLst>
          </a:prstGeom>
          <a:solidFill>
            <a:sysClr val="windowText" lastClr="000000">
              <a:alpha val="40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93" name="그룹 92"/>
          <p:cNvGrpSpPr/>
          <p:nvPr/>
        </p:nvGrpSpPr>
        <p:grpSpPr>
          <a:xfrm>
            <a:off x="1382508" y="4424635"/>
            <a:ext cx="1880696" cy="569655"/>
            <a:chOff x="1036056" y="4109770"/>
            <a:chExt cx="1880696" cy="569655"/>
          </a:xfrm>
        </p:grpSpPr>
        <p:sp>
          <p:nvSpPr>
            <p:cNvPr id="94" name="모서리가 둥근 직사각형 93"/>
            <p:cNvSpPr/>
            <p:nvPr/>
          </p:nvSpPr>
          <p:spPr bwMode="auto">
            <a:xfrm>
              <a:off x="1127430" y="4164321"/>
              <a:ext cx="1789322" cy="515104"/>
            </a:xfrm>
            <a:prstGeom prst="roundRect">
              <a:avLst/>
            </a:prstGeom>
            <a:solidFill>
              <a:srgbClr val="F0F0F0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18000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r>
                <a:rPr lang="ko-KR" altLang="en-US" sz="1100" dirty="0" smtClean="0">
                  <a:ea typeface="맑은 고딕" panose="020B0503020000020004" pitchFamily="50" charset="-127"/>
                </a:rPr>
                <a:t>백업 </a:t>
              </a:r>
              <a:r>
                <a:rPr lang="ko-KR" altLang="en-US" sz="1100" dirty="0" err="1" smtClean="0">
                  <a:ea typeface="맑은 고딕" panose="020B0503020000020004" pitchFamily="50" charset="-127"/>
                </a:rPr>
                <a:t>스토리지에서</a:t>
              </a:r>
              <a:r>
                <a:rPr lang="ko-KR" altLang="en-US" sz="1100" dirty="0" smtClean="0">
                  <a:ea typeface="맑은 고딕" panose="020B0503020000020004" pitchFamily="50" charset="-127"/>
                </a:rPr>
                <a:t> </a:t>
              </a:r>
              <a:r>
                <a:rPr lang="en-US" altLang="ko-KR" sz="1100" dirty="0" smtClean="0">
                  <a:ea typeface="맑은 고딕" panose="020B0503020000020004" pitchFamily="50" charset="-127"/>
                </a:rPr>
                <a:t>VM</a:t>
              </a:r>
              <a:r>
                <a:rPr lang="ko-KR" altLang="en-US" sz="1100" smtClean="0">
                  <a:ea typeface="맑은 고딕" panose="020B0503020000020004" pitchFamily="50" charset="-127"/>
                </a:rPr>
                <a:t>을 직접 마운트</a:t>
              </a:r>
              <a:endParaRPr lang="ko-KR" altLang="en-US" sz="1100" dirty="0" err="1" smtClean="0">
                <a:ea typeface="맑은 고딕" panose="020B0503020000020004" pitchFamily="50" charset="-127"/>
              </a:endParaRPr>
            </a:p>
          </p:txBody>
        </p:sp>
        <p:sp>
          <p:nvSpPr>
            <p:cNvPr id="95" name="Oval 26"/>
            <p:cNvSpPr/>
            <p:nvPr/>
          </p:nvSpPr>
          <p:spPr bwMode="gray">
            <a:xfrm>
              <a:off x="1036056" y="4109770"/>
              <a:ext cx="274638" cy="274638"/>
            </a:xfrm>
            <a:prstGeom prst="ellipse">
              <a:avLst/>
            </a:prstGeom>
            <a:solidFill>
              <a:srgbClr val="EFEFEF"/>
            </a:solidFill>
            <a:ln w="50800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dirty="0" smtClean="0">
                  <a:solidFill>
                    <a:srgbClr val="404040"/>
                  </a:solidFill>
                </a:rPr>
                <a:t>1</a:t>
              </a:r>
              <a:endParaRPr lang="en-US" dirty="0">
                <a:solidFill>
                  <a:srgbClr val="404040"/>
                </a:solidFill>
              </a:endParaRPr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3858420" y="4424635"/>
            <a:ext cx="1880696" cy="569655"/>
            <a:chOff x="1036056" y="4109770"/>
            <a:chExt cx="1880696" cy="569655"/>
          </a:xfrm>
        </p:grpSpPr>
        <p:sp>
          <p:nvSpPr>
            <p:cNvPr id="97" name="모서리가 둥근 직사각형 96"/>
            <p:cNvSpPr/>
            <p:nvPr/>
          </p:nvSpPr>
          <p:spPr bwMode="auto">
            <a:xfrm>
              <a:off x="1127430" y="4164321"/>
              <a:ext cx="1789322" cy="515104"/>
            </a:xfrm>
            <a:prstGeom prst="roundRect">
              <a:avLst/>
            </a:prstGeom>
            <a:solidFill>
              <a:srgbClr val="F0F0F0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18000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r>
                <a:rPr lang="en-US" altLang="ko-KR" sz="1100" dirty="0" smtClean="0">
                  <a:ea typeface="맑은 고딕" panose="020B0503020000020004" pitchFamily="50" charset="-127"/>
                </a:rPr>
                <a:t>VM</a:t>
              </a:r>
              <a:r>
                <a:rPr lang="ko-KR" altLang="en-US" sz="1100" smtClean="0">
                  <a:ea typeface="맑은 고딕" panose="020B0503020000020004" pitchFamily="50" charset="-127"/>
                </a:rPr>
                <a:t>을 운영 데이터스토어로 마이그레이션</a:t>
              </a:r>
              <a:endParaRPr lang="ko-KR" altLang="en-US" sz="1100" dirty="0">
                <a:ea typeface="맑은 고딕" panose="020B0503020000020004" pitchFamily="50" charset="-127"/>
              </a:endParaRPr>
            </a:p>
          </p:txBody>
        </p:sp>
        <p:sp>
          <p:nvSpPr>
            <p:cNvPr id="98" name="Oval 26"/>
            <p:cNvSpPr/>
            <p:nvPr/>
          </p:nvSpPr>
          <p:spPr bwMode="gray">
            <a:xfrm>
              <a:off x="1036056" y="4109770"/>
              <a:ext cx="274638" cy="274638"/>
            </a:xfrm>
            <a:prstGeom prst="ellipse">
              <a:avLst/>
            </a:prstGeom>
            <a:solidFill>
              <a:srgbClr val="EFEFEF"/>
            </a:solidFill>
            <a:ln w="50800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dirty="0" smtClean="0">
                  <a:solidFill>
                    <a:srgbClr val="404040"/>
                  </a:solidFill>
                </a:rPr>
                <a:t>2</a:t>
              </a:r>
              <a:endParaRPr lang="en-US" dirty="0">
                <a:solidFill>
                  <a:srgbClr val="404040"/>
                </a:solidFill>
              </a:endParaRPr>
            </a:p>
          </p:txBody>
        </p:sp>
      </p:grpSp>
      <p:grpSp>
        <p:nvGrpSpPr>
          <p:cNvPr id="99" name="그룹 98"/>
          <p:cNvGrpSpPr/>
          <p:nvPr/>
        </p:nvGrpSpPr>
        <p:grpSpPr>
          <a:xfrm>
            <a:off x="6347119" y="4424635"/>
            <a:ext cx="1880696" cy="569655"/>
            <a:chOff x="1036056" y="4109770"/>
            <a:chExt cx="1880696" cy="569655"/>
          </a:xfrm>
        </p:grpSpPr>
        <p:sp>
          <p:nvSpPr>
            <p:cNvPr id="100" name="모서리가 둥근 직사각형 99"/>
            <p:cNvSpPr/>
            <p:nvPr/>
          </p:nvSpPr>
          <p:spPr bwMode="auto">
            <a:xfrm>
              <a:off x="1127430" y="4164321"/>
              <a:ext cx="1789322" cy="515104"/>
            </a:xfrm>
            <a:prstGeom prst="roundRect">
              <a:avLst/>
            </a:prstGeom>
            <a:solidFill>
              <a:srgbClr val="F0F0F0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18000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r>
                <a:rPr lang="en-US" altLang="ko-KR" sz="1100" dirty="0" smtClean="0">
                  <a:ea typeface="맑은 고딕" panose="020B0503020000020004" pitchFamily="50" charset="-127"/>
                </a:rPr>
                <a:t>VM</a:t>
              </a:r>
              <a:r>
                <a:rPr lang="ko-KR" altLang="en-US" sz="1100">
                  <a:ea typeface="맑은 고딕" panose="020B0503020000020004" pitchFamily="50" charset="-127"/>
                </a:rPr>
                <a:t> </a:t>
              </a:r>
              <a:r>
                <a:rPr lang="en-US" altLang="ko-KR" sz="1100" dirty="0" smtClean="0">
                  <a:ea typeface="맑은 고딕" panose="020B0503020000020004" pitchFamily="50" charset="-127"/>
                </a:rPr>
                <a:t>production ready</a:t>
              </a:r>
              <a:endParaRPr lang="ko-KR" altLang="en-US" sz="1100">
                <a:ea typeface="맑은 고딕" panose="020B0503020000020004" pitchFamily="50" charset="-127"/>
              </a:endParaRPr>
            </a:p>
          </p:txBody>
        </p:sp>
        <p:sp>
          <p:nvSpPr>
            <p:cNvPr id="101" name="Oval 26"/>
            <p:cNvSpPr/>
            <p:nvPr/>
          </p:nvSpPr>
          <p:spPr bwMode="gray">
            <a:xfrm>
              <a:off x="1036056" y="4109770"/>
              <a:ext cx="274638" cy="274638"/>
            </a:xfrm>
            <a:prstGeom prst="ellipse">
              <a:avLst/>
            </a:prstGeom>
            <a:solidFill>
              <a:srgbClr val="EFEFEF"/>
            </a:solidFill>
            <a:ln w="50800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dirty="0" smtClean="0">
                  <a:solidFill>
                    <a:srgbClr val="404040"/>
                  </a:solidFill>
                </a:rPr>
                <a:t>3</a:t>
              </a:r>
              <a:endParaRPr lang="en-US" dirty="0">
                <a:solidFill>
                  <a:srgbClr val="404040"/>
                </a:solidFill>
              </a:endParaRPr>
            </a:p>
          </p:txBody>
        </p:sp>
      </p:grpSp>
      <p:sp>
        <p:nvSpPr>
          <p:cNvPr id="120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121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122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127" name="Rectangle 59"/>
          <p:cNvSpPr/>
          <p:nvPr/>
        </p:nvSpPr>
        <p:spPr>
          <a:xfrm>
            <a:off x="1884556" y="2528267"/>
            <a:ext cx="537006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NetBackup</a:t>
            </a:r>
            <a:endParaRPr lang="en-US" sz="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7" name="Picture 5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31" y="2708488"/>
            <a:ext cx="1513263" cy="941415"/>
          </a:xfrm>
          <a:prstGeom prst="rect">
            <a:avLst/>
          </a:prstGeom>
          <a:ln w="6350">
            <a:solidFill>
              <a:srgbClr val="000000"/>
            </a:solidFill>
          </a:ln>
          <a:effectLst>
            <a:glow rad="38100">
              <a:schemeClr val="bg1">
                <a:lumMod val="75000"/>
                <a:alpha val="40000"/>
              </a:schemeClr>
            </a:glow>
          </a:effectLst>
        </p:spPr>
      </p:pic>
      <p:sp>
        <p:nvSpPr>
          <p:cNvPr id="138" name="Rectangle 59"/>
          <p:cNvSpPr/>
          <p:nvPr/>
        </p:nvSpPr>
        <p:spPr>
          <a:xfrm>
            <a:off x="7850653" y="2562249"/>
            <a:ext cx="646011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VMware Host</a:t>
            </a:r>
          </a:p>
        </p:txBody>
      </p:sp>
      <p:pic>
        <p:nvPicPr>
          <p:cNvPr id="139" name="Picture 10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565" y="2768537"/>
            <a:ext cx="756631" cy="153520"/>
          </a:xfrm>
          <a:prstGeom prst="rect">
            <a:avLst/>
          </a:prstGeom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35000">
                  <a:schemeClr val="bg1">
                    <a:lumMod val="75000"/>
                  </a:schemeClr>
                </a:gs>
                <a:gs pos="68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</p:spPr>
      </p:pic>
      <p:pic>
        <p:nvPicPr>
          <p:cNvPr id="140" name="Picture 10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230" y="3264127"/>
            <a:ext cx="719621" cy="461992"/>
          </a:xfrm>
          <a:prstGeom prst="rect">
            <a:avLst/>
          </a:prstGeom>
          <a:ln>
            <a:gradFill>
              <a:gsLst>
                <a:gs pos="0">
                  <a:schemeClr val="bg1">
                    <a:lumMod val="95000"/>
                  </a:schemeClr>
                </a:gs>
                <a:gs pos="33000">
                  <a:schemeClr val="bg1">
                    <a:lumMod val="75000"/>
                  </a:schemeClr>
                </a:gs>
                <a:gs pos="65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</a:ln>
        </p:spPr>
      </p:pic>
      <p:sp>
        <p:nvSpPr>
          <p:cNvPr id="141" name="Rectangle: Rounded Corners 107"/>
          <p:cNvSpPr>
            <a:spLocks/>
          </p:cNvSpPr>
          <p:nvPr/>
        </p:nvSpPr>
        <p:spPr bwMode="auto">
          <a:xfrm>
            <a:off x="8731585" y="3125103"/>
            <a:ext cx="779336" cy="233255"/>
          </a:xfrm>
          <a:prstGeom prst="roundRect">
            <a:avLst>
              <a:gd name="adj" fmla="val 12998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vCenter</a:t>
            </a:r>
            <a:r>
              <a:rPr lang="en-US" sz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br>
              <a:rPr lang="en-US" sz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 </a:t>
            </a:r>
            <a:r>
              <a:rPr lang="en-US" sz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Plug-in</a:t>
            </a:r>
            <a:endParaRPr lang="en-US" sz="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2" name="Picture 10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795" y="3171100"/>
            <a:ext cx="143760" cy="143760"/>
          </a:xfrm>
          <a:prstGeom prst="rect">
            <a:avLst/>
          </a:prstGeom>
          <a:effectLst>
            <a:glow rad="38100">
              <a:schemeClr val="bg1">
                <a:lumMod val="50000"/>
                <a:alpha val="40000"/>
              </a:schemeClr>
            </a:glow>
          </a:effectLst>
        </p:spPr>
      </p:pic>
      <p:grpSp>
        <p:nvGrpSpPr>
          <p:cNvPr id="108" name="그룹 107"/>
          <p:cNvGrpSpPr/>
          <p:nvPr/>
        </p:nvGrpSpPr>
        <p:grpSpPr>
          <a:xfrm>
            <a:off x="1134085" y="2396384"/>
            <a:ext cx="917186" cy="1326223"/>
            <a:chOff x="5738330" y="2703443"/>
            <a:chExt cx="917186" cy="1326223"/>
          </a:xfrm>
        </p:grpSpPr>
        <p:grpSp>
          <p:nvGrpSpPr>
            <p:cNvPr id="109" name="그룹 108"/>
            <p:cNvGrpSpPr/>
            <p:nvPr/>
          </p:nvGrpSpPr>
          <p:grpSpPr>
            <a:xfrm>
              <a:off x="5738330" y="2703443"/>
              <a:ext cx="734095" cy="1323775"/>
              <a:chOff x="5933089" y="2703443"/>
              <a:chExt cx="539336" cy="972571"/>
            </a:xfrm>
          </p:grpSpPr>
          <p:grpSp>
            <p:nvGrpSpPr>
              <p:cNvPr id="135" name="그룹 134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143" name="Picture 3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44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145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6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7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8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9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0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1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2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136" name="Picture 378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110" name="그룹 109"/>
            <p:cNvGrpSpPr/>
            <p:nvPr/>
          </p:nvGrpSpPr>
          <p:grpSpPr>
            <a:xfrm>
              <a:off x="6087955" y="3411393"/>
              <a:ext cx="567561" cy="618273"/>
              <a:chOff x="9207637" y="4094546"/>
              <a:chExt cx="421195" cy="458829"/>
            </a:xfrm>
          </p:grpSpPr>
          <p:pic>
            <p:nvPicPr>
              <p:cNvPr id="125" name="그림 124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126" name="그룹 125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128" name="모서리가 둥근 직사각형 127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129" name="그룹 128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130" name="자유형 129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31" name="자유형 130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32" name="자유형 131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33" name="타원 132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34" name="타원 133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</p:grpSp>
      <p:grpSp>
        <p:nvGrpSpPr>
          <p:cNvPr id="2" name="그룹 1"/>
          <p:cNvGrpSpPr/>
          <p:nvPr/>
        </p:nvGrpSpPr>
        <p:grpSpPr>
          <a:xfrm>
            <a:off x="1123423" y="3908952"/>
            <a:ext cx="1191349" cy="276726"/>
            <a:chOff x="1123423" y="3908952"/>
            <a:chExt cx="1191349" cy="276726"/>
          </a:xfrm>
        </p:grpSpPr>
        <p:sp>
          <p:nvSpPr>
            <p:cNvPr id="83" name="TextBox 82"/>
            <p:cNvSpPr txBox="1"/>
            <p:nvPr/>
          </p:nvSpPr>
          <p:spPr bwMode="ltGray">
            <a:xfrm>
              <a:off x="1294227" y="3908952"/>
              <a:ext cx="1020545" cy="27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1419" tIns="45710" rIns="91419" bIns="4571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ea typeface="맑은 고딕" panose="020B0503020000020004" pitchFamily="50" charset="-127"/>
                </a:rPr>
                <a:t>Disk Storage</a:t>
              </a:r>
            </a:p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맑은 고딕" panose="020B0503020000020004" pitchFamily="50" charset="-127"/>
                </a:rPr>
                <a:t>Adv Disk/MSDP</a:t>
              </a:r>
            </a:p>
          </p:txBody>
        </p:sp>
        <p:pic>
          <p:nvPicPr>
            <p:cNvPr id="153" name="그림 15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3423" y="3945362"/>
              <a:ext cx="199259" cy="217063"/>
            </a:xfrm>
            <a:prstGeom prst="rect">
              <a:avLst/>
            </a:prstGeom>
          </p:spPr>
        </p:pic>
      </p:grpSp>
      <p:grpSp>
        <p:nvGrpSpPr>
          <p:cNvPr id="7" name="그룹 6"/>
          <p:cNvGrpSpPr/>
          <p:nvPr/>
        </p:nvGrpSpPr>
        <p:grpSpPr>
          <a:xfrm>
            <a:off x="7760959" y="3919248"/>
            <a:ext cx="1006474" cy="276725"/>
            <a:chOff x="7760959" y="3919248"/>
            <a:chExt cx="1006474" cy="276725"/>
          </a:xfrm>
        </p:grpSpPr>
        <p:sp>
          <p:nvSpPr>
            <p:cNvPr id="76" name="TextBox 75"/>
            <p:cNvSpPr txBox="1"/>
            <p:nvPr/>
          </p:nvSpPr>
          <p:spPr bwMode="ltGray">
            <a:xfrm>
              <a:off x="7952315" y="3919248"/>
              <a:ext cx="815118" cy="276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1419" tIns="45710" rIns="91419" bIns="4571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ea typeface="맑은 고딕" panose="020B0503020000020004" pitchFamily="50" charset="-127"/>
                </a:rPr>
                <a:t>Datastore</a:t>
              </a:r>
            </a:p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맑은 고딕" panose="020B0503020000020004" pitchFamily="50" charset="-127"/>
                </a:rPr>
                <a:t>Logical storage</a:t>
              </a:r>
            </a:p>
          </p:txBody>
        </p:sp>
        <p:pic>
          <p:nvPicPr>
            <p:cNvPr id="154" name="그림 15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0959" y="3945362"/>
              <a:ext cx="199259" cy="217063"/>
            </a:xfrm>
            <a:prstGeom prst="rect">
              <a:avLst/>
            </a:prstGeom>
          </p:spPr>
        </p:pic>
      </p:grpSp>
      <p:grpSp>
        <p:nvGrpSpPr>
          <p:cNvPr id="155" name="그룹 154"/>
          <p:cNvGrpSpPr/>
          <p:nvPr/>
        </p:nvGrpSpPr>
        <p:grpSpPr>
          <a:xfrm>
            <a:off x="488954" y="5348833"/>
            <a:ext cx="8883381" cy="959892"/>
            <a:chOff x="488954" y="5348833"/>
            <a:chExt cx="8883381" cy="959892"/>
          </a:xfrm>
        </p:grpSpPr>
        <p:grpSp>
          <p:nvGrpSpPr>
            <p:cNvPr id="156" name="그룹 155"/>
            <p:cNvGrpSpPr/>
            <p:nvPr/>
          </p:nvGrpSpPr>
          <p:grpSpPr>
            <a:xfrm>
              <a:off x="488954" y="5348833"/>
              <a:ext cx="7876212" cy="959892"/>
              <a:chOff x="488954" y="5348833"/>
              <a:chExt cx="7876212" cy="959892"/>
            </a:xfrm>
          </p:grpSpPr>
          <p:sp>
            <p:nvSpPr>
              <p:cNvPr id="160" name="양쪽 모서리가 둥근 사각형 18"/>
              <p:cNvSpPr/>
              <p:nvPr/>
            </p:nvSpPr>
            <p:spPr bwMode="auto">
              <a:xfrm rot="5400000">
                <a:off x="4198917" y="2142476"/>
                <a:ext cx="959892" cy="7372606"/>
              </a:xfrm>
              <a:custGeom>
                <a:avLst/>
                <a:gdLst>
                  <a:gd name="connsiteX0" fmla="*/ 159603 w 957600"/>
                  <a:gd name="connsiteY0" fmla="*/ 0 h 7920000"/>
                  <a:gd name="connsiteX1" fmla="*/ 797997 w 957600"/>
                  <a:gd name="connsiteY1" fmla="*/ 0 h 7920000"/>
                  <a:gd name="connsiteX2" fmla="*/ 957600 w 957600"/>
                  <a:gd name="connsiteY2" fmla="*/ 159603 h 7920000"/>
                  <a:gd name="connsiteX3" fmla="*/ 957600 w 957600"/>
                  <a:gd name="connsiteY3" fmla="*/ 7920000 h 7920000"/>
                  <a:gd name="connsiteX4" fmla="*/ 957600 w 957600"/>
                  <a:gd name="connsiteY4" fmla="*/ 7920000 h 7920000"/>
                  <a:gd name="connsiteX5" fmla="*/ 0 w 957600"/>
                  <a:gd name="connsiteY5" fmla="*/ 7920000 h 7920000"/>
                  <a:gd name="connsiteX6" fmla="*/ 0 w 957600"/>
                  <a:gd name="connsiteY6" fmla="*/ 7920000 h 7920000"/>
                  <a:gd name="connsiteX7" fmla="*/ 0 w 957600"/>
                  <a:gd name="connsiteY7" fmla="*/ 159603 h 7920000"/>
                  <a:gd name="connsiteX8" fmla="*/ 159603 w 957600"/>
                  <a:gd name="connsiteY8" fmla="*/ 0 h 7920000"/>
                  <a:gd name="connsiteX0" fmla="*/ 159603 w 957600"/>
                  <a:gd name="connsiteY0" fmla="*/ 0 h 7920090"/>
                  <a:gd name="connsiteX1" fmla="*/ 797997 w 957600"/>
                  <a:gd name="connsiteY1" fmla="*/ 0 h 7920090"/>
                  <a:gd name="connsiteX2" fmla="*/ 957600 w 957600"/>
                  <a:gd name="connsiteY2" fmla="*/ 159603 h 7920090"/>
                  <a:gd name="connsiteX3" fmla="*/ 957600 w 957600"/>
                  <a:gd name="connsiteY3" fmla="*/ 7920000 h 7920090"/>
                  <a:gd name="connsiteX4" fmla="*/ 957600 w 957600"/>
                  <a:gd name="connsiteY4" fmla="*/ 7920000 h 7920090"/>
                  <a:gd name="connsiteX5" fmla="*/ 469037 w 957600"/>
                  <a:gd name="connsiteY5" fmla="*/ 7920090 h 7920090"/>
                  <a:gd name="connsiteX6" fmla="*/ 0 w 957600"/>
                  <a:gd name="connsiteY6" fmla="*/ 7920000 h 7920090"/>
                  <a:gd name="connsiteX7" fmla="*/ 0 w 957600"/>
                  <a:gd name="connsiteY7" fmla="*/ 7920000 h 7920090"/>
                  <a:gd name="connsiteX8" fmla="*/ 0 w 957600"/>
                  <a:gd name="connsiteY8" fmla="*/ 159603 h 7920090"/>
                  <a:gd name="connsiteX9" fmla="*/ 159603 w 957600"/>
                  <a:gd name="connsiteY9" fmla="*/ 0 h 7920090"/>
                  <a:gd name="connsiteX0" fmla="*/ 469037 w 957600"/>
                  <a:gd name="connsiteY0" fmla="*/ 7920090 h 8011530"/>
                  <a:gd name="connsiteX1" fmla="*/ 0 w 957600"/>
                  <a:gd name="connsiteY1" fmla="*/ 7920000 h 8011530"/>
                  <a:gd name="connsiteX2" fmla="*/ 0 w 957600"/>
                  <a:gd name="connsiteY2" fmla="*/ 7920000 h 8011530"/>
                  <a:gd name="connsiteX3" fmla="*/ 0 w 957600"/>
                  <a:gd name="connsiteY3" fmla="*/ 159603 h 8011530"/>
                  <a:gd name="connsiteX4" fmla="*/ 159603 w 957600"/>
                  <a:gd name="connsiteY4" fmla="*/ 0 h 8011530"/>
                  <a:gd name="connsiteX5" fmla="*/ 797997 w 957600"/>
                  <a:gd name="connsiteY5" fmla="*/ 0 h 8011530"/>
                  <a:gd name="connsiteX6" fmla="*/ 957600 w 957600"/>
                  <a:gd name="connsiteY6" fmla="*/ 159603 h 8011530"/>
                  <a:gd name="connsiteX7" fmla="*/ 957600 w 957600"/>
                  <a:gd name="connsiteY7" fmla="*/ 7920000 h 8011530"/>
                  <a:gd name="connsiteX8" fmla="*/ 957600 w 957600"/>
                  <a:gd name="connsiteY8" fmla="*/ 7920000 h 8011530"/>
                  <a:gd name="connsiteX9" fmla="*/ 560477 w 957600"/>
                  <a:gd name="connsiteY9" fmla="*/ 8011530 h 8011530"/>
                  <a:gd name="connsiteX0" fmla="*/ 0 w 957600"/>
                  <a:gd name="connsiteY0" fmla="*/ 7920000 h 8011530"/>
                  <a:gd name="connsiteX1" fmla="*/ 0 w 957600"/>
                  <a:gd name="connsiteY1" fmla="*/ 7920000 h 8011530"/>
                  <a:gd name="connsiteX2" fmla="*/ 0 w 957600"/>
                  <a:gd name="connsiteY2" fmla="*/ 159603 h 8011530"/>
                  <a:gd name="connsiteX3" fmla="*/ 159603 w 957600"/>
                  <a:gd name="connsiteY3" fmla="*/ 0 h 8011530"/>
                  <a:gd name="connsiteX4" fmla="*/ 797997 w 957600"/>
                  <a:gd name="connsiteY4" fmla="*/ 0 h 8011530"/>
                  <a:gd name="connsiteX5" fmla="*/ 957600 w 957600"/>
                  <a:gd name="connsiteY5" fmla="*/ 159603 h 8011530"/>
                  <a:gd name="connsiteX6" fmla="*/ 957600 w 957600"/>
                  <a:gd name="connsiteY6" fmla="*/ 7920000 h 8011530"/>
                  <a:gd name="connsiteX7" fmla="*/ 957600 w 957600"/>
                  <a:gd name="connsiteY7" fmla="*/ 7920000 h 8011530"/>
                  <a:gd name="connsiteX8" fmla="*/ 560477 w 957600"/>
                  <a:gd name="connsiteY8" fmla="*/ 8011530 h 8011530"/>
                  <a:gd name="connsiteX0" fmla="*/ 0 w 957600"/>
                  <a:gd name="connsiteY0" fmla="*/ 7920000 h 7920000"/>
                  <a:gd name="connsiteX1" fmla="*/ 0 w 957600"/>
                  <a:gd name="connsiteY1" fmla="*/ 7920000 h 7920000"/>
                  <a:gd name="connsiteX2" fmla="*/ 0 w 957600"/>
                  <a:gd name="connsiteY2" fmla="*/ 159603 h 7920000"/>
                  <a:gd name="connsiteX3" fmla="*/ 159603 w 957600"/>
                  <a:gd name="connsiteY3" fmla="*/ 0 h 7920000"/>
                  <a:gd name="connsiteX4" fmla="*/ 797997 w 957600"/>
                  <a:gd name="connsiteY4" fmla="*/ 0 h 7920000"/>
                  <a:gd name="connsiteX5" fmla="*/ 957600 w 957600"/>
                  <a:gd name="connsiteY5" fmla="*/ 159603 h 7920000"/>
                  <a:gd name="connsiteX6" fmla="*/ 957600 w 957600"/>
                  <a:gd name="connsiteY6" fmla="*/ 7920000 h 7920000"/>
                  <a:gd name="connsiteX7" fmla="*/ 957600 w 957600"/>
                  <a:gd name="connsiteY7" fmla="*/ 7920000 h 79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7600" h="7920000">
                    <a:moveTo>
                      <a:pt x="0" y="7920000"/>
                    </a:moveTo>
                    <a:lnTo>
                      <a:pt x="0" y="7920000"/>
                    </a:lnTo>
                    <a:lnTo>
                      <a:pt x="0" y="159603"/>
                    </a:lnTo>
                    <a:cubicBezTo>
                      <a:pt x="0" y="71457"/>
                      <a:pt x="71457" y="0"/>
                      <a:pt x="159603" y="0"/>
                    </a:cubicBezTo>
                    <a:lnTo>
                      <a:pt x="797997" y="0"/>
                    </a:lnTo>
                    <a:cubicBezTo>
                      <a:pt x="886143" y="0"/>
                      <a:pt x="957600" y="71457"/>
                      <a:pt x="957600" y="159603"/>
                    </a:cubicBezTo>
                    <a:lnTo>
                      <a:pt x="957600" y="7920000"/>
                    </a:lnTo>
                    <a:lnTo>
                      <a:pt x="957600" y="7920000"/>
                    </a:lnTo>
                  </a:path>
                </a:pathLst>
              </a:cu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161" name="자유형 160"/>
              <p:cNvSpPr/>
              <p:nvPr/>
            </p:nvSpPr>
            <p:spPr bwMode="auto">
              <a:xfrm rot="16200000">
                <a:off x="488953" y="5349874"/>
                <a:ext cx="958851" cy="958850"/>
              </a:xfrm>
              <a:custGeom>
                <a:avLst/>
                <a:gdLst>
                  <a:gd name="connsiteX0" fmla="*/ 523027 w 1046054"/>
                  <a:gd name="connsiteY0" fmla="*/ 27131 h 1046053"/>
                  <a:gd name="connsiteX1" fmla="*/ 27131 w 1046054"/>
                  <a:gd name="connsiteY1" fmla="*/ 523027 h 1046053"/>
                  <a:gd name="connsiteX2" fmla="*/ 472325 w 1046054"/>
                  <a:gd name="connsiteY2" fmla="*/ 1016362 h 1046053"/>
                  <a:gd name="connsiteX3" fmla="*/ 523027 w 1046054"/>
                  <a:gd name="connsiteY3" fmla="*/ 1018922 h 1046053"/>
                  <a:gd name="connsiteX4" fmla="*/ 523027 w 1046054"/>
                  <a:gd name="connsiteY4" fmla="*/ 1019241 h 1046053"/>
                  <a:gd name="connsiteX5" fmla="*/ 1019242 w 1046054"/>
                  <a:gd name="connsiteY5" fmla="*/ 1019241 h 1046053"/>
                  <a:gd name="connsiteX6" fmla="*/ 1019242 w 1046054"/>
                  <a:gd name="connsiteY6" fmla="*/ 523027 h 1046053"/>
                  <a:gd name="connsiteX7" fmla="*/ 1018923 w 1046054"/>
                  <a:gd name="connsiteY7" fmla="*/ 523027 h 1046053"/>
                  <a:gd name="connsiteX8" fmla="*/ 523027 w 1046054"/>
                  <a:gd name="connsiteY8" fmla="*/ 27131 h 1046053"/>
                  <a:gd name="connsiteX9" fmla="*/ 523027 w 1046054"/>
                  <a:gd name="connsiteY9" fmla="*/ 0 h 1046053"/>
                  <a:gd name="connsiteX10" fmla="*/ 1035428 w 1046054"/>
                  <a:gd name="connsiteY10" fmla="*/ 417619 h 1046053"/>
                  <a:gd name="connsiteX11" fmla="*/ 1045440 w 1046054"/>
                  <a:gd name="connsiteY11" fmla="*/ 516931 h 1046053"/>
                  <a:gd name="connsiteX12" fmla="*/ 1046054 w 1046054"/>
                  <a:gd name="connsiteY12" fmla="*/ 516931 h 1046053"/>
                  <a:gd name="connsiteX13" fmla="*/ 1046054 w 1046054"/>
                  <a:gd name="connsiteY13" fmla="*/ 523027 h 1046053"/>
                  <a:gd name="connsiteX14" fmla="*/ 1046054 w 1046054"/>
                  <a:gd name="connsiteY14" fmla="*/ 1042531 h 1046053"/>
                  <a:gd name="connsiteX15" fmla="*/ 1045027 w 1046054"/>
                  <a:gd name="connsiteY15" fmla="*/ 1042531 h 1046053"/>
                  <a:gd name="connsiteX16" fmla="*/ 1045027 w 1046054"/>
                  <a:gd name="connsiteY16" fmla="*/ 1046053 h 1046053"/>
                  <a:gd name="connsiteX17" fmla="*/ 523027 w 1046054"/>
                  <a:gd name="connsiteY17" fmla="*/ 1046053 h 1046053"/>
                  <a:gd name="connsiteX18" fmla="*/ 496112 w 1046054"/>
                  <a:gd name="connsiteY18" fmla="*/ 1045373 h 1046053"/>
                  <a:gd name="connsiteX19" fmla="*/ 0 w 1046054"/>
                  <a:gd name="connsiteY19" fmla="*/ 523027 h 1046053"/>
                  <a:gd name="connsiteX20" fmla="*/ 523027 w 1046054"/>
                  <a:gd name="connsiteY20" fmla="*/ 0 h 104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46054" h="1046053">
                    <a:moveTo>
                      <a:pt x="523027" y="27131"/>
                    </a:moveTo>
                    <a:cubicBezTo>
                      <a:pt x="249151" y="27131"/>
                      <a:pt x="27131" y="249151"/>
                      <a:pt x="27131" y="523027"/>
                    </a:cubicBezTo>
                    <a:cubicBezTo>
                      <a:pt x="27131" y="779785"/>
                      <a:pt x="222266" y="990967"/>
                      <a:pt x="472325" y="1016362"/>
                    </a:cubicBezTo>
                    <a:lnTo>
                      <a:pt x="523027" y="1018922"/>
                    </a:lnTo>
                    <a:lnTo>
                      <a:pt x="523027" y="1019241"/>
                    </a:lnTo>
                    <a:lnTo>
                      <a:pt x="1019242" y="1019241"/>
                    </a:lnTo>
                    <a:lnTo>
                      <a:pt x="1019242" y="523027"/>
                    </a:lnTo>
                    <a:lnTo>
                      <a:pt x="1018923" y="523027"/>
                    </a:lnTo>
                    <a:cubicBezTo>
                      <a:pt x="1018923" y="249151"/>
                      <a:pt x="796903" y="27131"/>
                      <a:pt x="523027" y="27131"/>
                    </a:cubicBezTo>
                    <a:close/>
                    <a:moveTo>
                      <a:pt x="523027" y="0"/>
                    </a:moveTo>
                    <a:cubicBezTo>
                      <a:pt x="775779" y="0"/>
                      <a:pt x="986658" y="179285"/>
                      <a:pt x="1035428" y="417619"/>
                    </a:cubicBezTo>
                    <a:lnTo>
                      <a:pt x="1045440" y="516931"/>
                    </a:lnTo>
                    <a:lnTo>
                      <a:pt x="1046054" y="516931"/>
                    </a:lnTo>
                    <a:lnTo>
                      <a:pt x="1046054" y="523027"/>
                    </a:lnTo>
                    <a:lnTo>
                      <a:pt x="1046054" y="1042531"/>
                    </a:lnTo>
                    <a:lnTo>
                      <a:pt x="1045027" y="1042531"/>
                    </a:lnTo>
                    <a:lnTo>
                      <a:pt x="1045027" y="1046053"/>
                    </a:lnTo>
                    <a:lnTo>
                      <a:pt x="523027" y="1046053"/>
                    </a:lnTo>
                    <a:lnTo>
                      <a:pt x="496112" y="1045373"/>
                    </a:lnTo>
                    <a:cubicBezTo>
                      <a:pt x="219761" y="1031364"/>
                      <a:pt x="0" y="802859"/>
                      <a:pt x="0" y="523027"/>
                    </a:cubicBezTo>
                    <a:cubicBezTo>
                      <a:pt x="0" y="234168"/>
                      <a:pt x="234168" y="0"/>
                      <a:pt x="52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sp>
          <p:nvSpPr>
            <p:cNvPr id="157" name="AutoShape 455"/>
            <p:cNvSpPr>
              <a:spLocks noChangeArrowheads="1"/>
            </p:cNvSpPr>
            <p:nvPr/>
          </p:nvSpPr>
          <p:spPr bwMode="auto">
            <a:xfrm>
              <a:off x="1655461" y="5531687"/>
              <a:ext cx="6516432" cy="595223"/>
            </a:xfrm>
            <a:prstGeom prst="roundRect">
              <a:avLst>
                <a:gd name="adj" fmla="val 2199"/>
              </a:avLst>
            </a:prstGeom>
            <a:noFill/>
            <a:ln w="9525" algn="ctr">
              <a:noFill/>
              <a:round/>
              <a:headEnd/>
              <a:tailEnd type="none" w="med" len="sm"/>
            </a:ln>
            <a:effectLst/>
            <a:extLst/>
          </p:spPr>
          <p:txBody>
            <a:bodyPr wrap="square" lIns="54000" tIns="46800" rIns="54000" bIns="46800" anchor="ctr">
              <a:spAutoFit/>
            </a:bodyPr>
            <a:lstStyle/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스토리지로부터 직접 </a:t>
              </a:r>
              <a:r>
                <a:rPr kumimoji="1" lang="en-US" altLang="ko-KR" sz="1000" dirty="0">
                  <a:cs typeface="Arial" charset="0"/>
                </a:rPr>
                <a:t>VM </a:t>
              </a:r>
              <a:r>
                <a:rPr kumimoji="1" lang="ko-KR" altLang="en-US" sz="1000" dirty="0">
                  <a:cs typeface="Arial" charset="0"/>
                </a:rPr>
                <a:t>백업을 부팅하여 빠르게 복구 </a:t>
              </a:r>
              <a:r>
                <a:rPr kumimoji="1" lang="en-US" altLang="ko-KR" sz="1000" dirty="0">
                  <a:cs typeface="Arial" charset="0"/>
                </a:rPr>
                <a:t>(</a:t>
              </a:r>
              <a:r>
                <a:rPr kumimoji="1" lang="ko-KR" altLang="en-US" sz="1000" dirty="0">
                  <a:cs typeface="Arial" charset="0"/>
                </a:rPr>
                <a:t>최대 </a:t>
              </a:r>
              <a:r>
                <a:rPr kumimoji="1" lang="en-US" altLang="ko-KR" sz="1000" dirty="0">
                  <a:cs typeface="Arial" charset="0"/>
                </a:rPr>
                <a:t>400</a:t>
              </a:r>
              <a:r>
                <a:rPr kumimoji="1" lang="ko-KR" altLang="en-US" sz="1000" dirty="0">
                  <a:cs typeface="Arial" charset="0"/>
                </a:rPr>
                <a:t>배 이상 빠른 복구 성능</a:t>
              </a:r>
              <a:r>
                <a:rPr kumimoji="1" lang="en-US" altLang="ko-KR" sz="1000" dirty="0">
                  <a:cs typeface="Arial" charset="0"/>
                </a:rPr>
                <a:t>)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복구하는 동안 백업된 </a:t>
              </a:r>
              <a:r>
                <a:rPr kumimoji="1" lang="en-US" altLang="ko-KR" sz="1000" dirty="0">
                  <a:cs typeface="Arial" charset="0"/>
                </a:rPr>
                <a:t>VM </a:t>
              </a:r>
              <a:r>
                <a:rPr kumimoji="1" lang="ko-KR" altLang="en-US" sz="1000" dirty="0">
                  <a:cs typeface="Arial" charset="0"/>
                </a:rPr>
                <a:t>이미지는 읽기 전용 모드로 유지 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Instant Recovery </a:t>
              </a:r>
              <a:r>
                <a:rPr kumimoji="1" lang="ko-KR" altLang="en-US" sz="1000" dirty="0">
                  <a:cs typeface="Arial" charset="0"/>
                </a:rPr>
                <a:t>기능을 위한 별도의 인프라 불필요</a:t>
              </a:r>
              <a:r>
                <a:rPr kumimoji="1" lang="en-US" altLang="ko-KR" sz="1000" dirty="0">
                  <a:cs typeface="Arial" charset="0"/>
                </a:rPr>
                <a:t>(</a:t>
              </a:r>
              <a:r>
                <a:rPr kumimoji="1" lang="ko-KR" altLang="en-US" sz="1000" dirty="0">
                  <a:cs typeface="Arial" charset="0"/>
                </a:rPr>
                <a:t>데이터 저장위치에서 즉각적인 서비스 재개</a:t>
              </a:r>
              <a:r>
                <a:rPr kumimoji="1" lang="en-US" altLang="ko-KR" sz="1000" dirty="0">
                  <a:cs typeface="Arial" charset="0"/>
                </a:rPr>
                <a:t>)</a:t>
              </a:r>
              <a:endParaRPr kumimoji="1" lang="ko-KR" altLang="en-US" sz="1000" dirty="0">
                <a:cs typeface="Arial" charset="0"/>
              </a:endParaRPr>
            </a:p>
          </p:txBody>
        </p:sp>
        <p:pic>
          <p:nvPicPr>
            <p:cNvPr id="158" name="Picture 19" descr="D:\dot_이찬주\140926\비즈니스맨아이콘png\26.png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29"/>
            <a:stretch/>
          </p:blipFill>
          <p:spPr bwMode="auto">
            <a:xfrm>
              <a:off x="8481423" y="5547626"/>
              <a:ext cx="890912" cy="742581"/>
            </a:xfrm>
            <a:prstGeom prst="rect">
              <a:avLst/>
            </a:prstGeom>
            <a:noFill/>
            <a:effectLst>
              <a:outerShdw dist="44450" algn="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9" name="직사각형 158"/>
            <p:cNvSpPr/>
            <p:nvPr/>
          </p:nvSpPr>
          <p:spPr>
            <a:xfrm>
              <a:off x="545021" y="5373471"/>
              <a:ext cx="864114" cy="86177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kumimoji="1" lang="en-US" altLang="ko-KR" sz="1000" b="1" dirty="0" smtClean="0">
                  <a:cs typeface="Arial" charset="0"/>
                </a:rPr>
                <a:t>Instant Recovery for VMware </a:t>
              </a:r>
              <a:r>
                <a:rPr kumimoji="1" lang="ko-KR" altLang="en-US" sz="1000" b="1" dirty="0" smtClean="0">
                  <a:cs typeface="Arial" charset="0"/>
                </a:rPr>
                <a:t>특장점</a:t>
              </a:r>
              <a:endParaRPr lang="ko-KR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7012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ounded Rectangle 752"/>
          <p:cNvSpPr/>
          <p:nvPr/>
        </p:nvSpPr>
        <p:spPr>
          <a:xfrm>
            <a:off x="643314" y="2609572"/>
            <a:ext cx="8587767" cy="37831"/>
          </a:xfrm>
          <a:prstGeom prst="roundRect">
            <a:avLst>
              <a:gd name="adj" fmla="val 50000"/>
            </a:avLst>
          </a:prstGeom>
          <a:solidFill>
            <a:srgbClr val="477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48" name="Rounded Rectangle 753"/>
          <p:cNvSpPr/>
          <p:nvPr/>
        </p:nvSpPr>
        <p:spPr>
          <a:xfrm>
            <a:off x="2478593" y="2627639"/>
            <a:ext cx="37831" cy="529643"/>
          </a:xfrm>
          <a:prstGeom prst="roundRect">
            <a:avLst>
              <a:gd name="adj" fmla="val 0"/>
            </a:avLst>
          </a:prstGeom>
          <a:solidFill>
            <a:srgbClr val="477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154" name="Rounded Rectangle 752"/>
          <p:cNvSpPr/>
          <p:nvPr/>
        </p:nvSpPr>
        <p:spPr>
          <a:xfrm>
            <a:off x="661549" y="2504227"/>
            <a:ext cx="8587767" cy="37831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55" name="Rounded Rectangle 753"/>
          <p:cNvSpPr/>
          <p:nvPr/>
        </p:nvSpPr>
        <p:spPr>
          <a:xfrm>
            <a:off x="2416479" y="2522294"/>
            <a:ext cx="37831" cy="529643"/>
          </a:xfrm>
          <a:prstGeom prst="roundRect">
            <a:avLst>
              <a:gd name="adj" fmla="val 0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156" name="Rectangle 81"/>
          <p:cNvSpPr/>
          <p:nvPr/>
        </p:nvSpPr>
        <p:spPr>
          <a:xfrm>
            <a:off x="9085360" y="2659057"/>
            <a:ext cx="163956" cy="123111"/>
          </a:xfrm>
          <a:prstGeom prst="rect">
            <a:avLst/>
          </a:prstGeom>
        </p:spPr>
        <p:txBody>
          <a:bodyPr wrap="none" lIns="0" tIns="0" rIns="27432" bIns="0">
            <a:spAutoFit/>
          </a:bodyPr>
          <a:lstStyle/>
          <a:p>
            <a:pPr algn="r"/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</a:t>
            </a:r>
          </a:p>
        </p:txBody>
      </p:sp>
      <p:sp>
        <p:nvSpPr>
          <p:cNvPr id="157" name="Rectangle 82"/>
          <p:cNvSpPr/>
          <p:nvPr/>
        </p:nvSpPr>
        <p:spPr>
          <a:xfrm>
            <a:off x="8830482" y="2365135"/>
            <a:ext cx="418833" cy="123111"/>
          </a:xfrm>
          <a:prstGeom prst="rect">
            <a:avLst/>
          </a:prstGeom>
        </p:spPr>
        <p:txBody>
          <a:bodyPr wrap="none" lIns="0" tIns="0" rIns="27432" bIns="0">
            <a:spAutoFit/>
          </a:bodyPr>
          <a:lstStyle/>
          <a:p>
            <a:pPr algn="r"/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Ethernet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18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/>
              <a:t>NetBackup VIP(Virtual Machin Intelligent Policies)</a:t>
            </a:r>
            <a:r>
              <a:rPr lang="ko-KR" altLang="en-US" dirty="0"/>
              <a:t>는 운영중인 가상 인프라 </a:t>
            </a:r>
            <a:r>
              <a:rPr lang="ko-KR" altLang="en-US" dirty="0" err="1"/>
              <a:t>환경내에서</a:t>
            </a:r>
            <a:r>
              <a:rPr lang="ko-KR" altLang="en-US" dirty="0"/>
              <a:t> 백업이 필요한 </a:t>
            </a:r>
            <a:r>
              <a:rPr lang="en-US" altLang="ko-KR" dirty="0"/>
              <a:t>VM</a:t>
            </a:r>
            <a:r>
              <a:rPr lang="ko-KR" altLang="en-US" dirty="0"/>
              <a:t>을 </a:t>
            </a:r>
            <a:r>
              <a:rPr lang="en-US" altLang="ko-KR" dirty="0"/>
              <a:t>Query </a:t>
            </a:r>
            <a:r>
              <a:rPr lang="ko-KR" altLang="en-US" dirty="0"/>
              <a:t>기반으로 검색하여 보호할 수 있는 기능입니다</a:t>
            </a:r>
            <a:r>
              <a:rPr lang="en-US" altLang="ko-KR" dirty="0"/>
              <a:t>. </a:t>
            </a:r>
            <a:r>
              <a:rPr lang="ko-KR" altLang="en-US" dirty="0"/>
              <a:t>이를 통해 </a:t>
            </a:r>
            <a:r>
              <a:rPr lang="en-US" altLang="ko-KR" dirty="0"/>
              <a:t>VM</a:t>
            </a:r>
            <a:r>
              <a:rPr lang="ko-KR" altLang="en-US" dirty="0"/>
              <a:t>이 새롭게 생성되거나 위치가 변경되어도 안정적인 동적 보호가 가능합니다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115" name="텍스트 개체 틀 11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 smtClean="0"/>
              <a:t>쿼리</a:t>
            </a:r>
            <a:r>
              <a:rPr lang="en-US" altLang="ko-KR" dirty="0" smtClean="0"/>
              <a:t> </a:t>
            </a:r>
            <a:r>
              <a:rPr lang="ko-KR" altLang="en-US" dirty="0" smtClean="0"/>
              <a:t>기반 백업 </a:t>
            </a:r>
            <a:r>
              <a:rPr lang="en-US" altLang="ko-KR" dirty="0" smtClean="0"/>
              <a:t>– VIP(Virtual </a:t>
            </a:r>
            <a:r>
              <a:rPr lang="en-US" altLang="ko-KR" dirty="0"/>
              <a:t>Machin Intelligent Policies)</a:t>
            </a:r>
            <a:endParaRPr lang="ko-KR" altLang="en-US" dirty="0"/>
          </a:p>
        </p:txBody>
      </p:sp>
      <p:sp>
        <p:nvSpPr>
          <p:cNvPr id="116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117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118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pic>
        <p:nvPicPr>
          <p:cNvPr id="130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645" y="2854188"/>
            <a:ext cx="1288751" cy="801744"/>
          </a:xfrm>
          <a:prstGeom prst="rect">
            <a:avLst/>
          </a:prstGeom>
          <a:ln w="6350">
            <a:solidFill>
              <a:srgbClr val="000000"/>
            </a:solidFill>
          </a:ln>
          <a:effectLst>
            <a:glow rad="38100">
              <a:schemeClr val="bg1">
                <a:lumMod val="75000"/>
                <a:alpha val="40000"/>
              </a:schemeClr>
            </a:glow>
          </a:effectLst>
        </p:spPr>
      </p:pic>
      <p:sp>
        <p:nvSpPr>
          <p:cNvPr id="158" name="Right Arrow 159"/>
          <p:cNvSpPr/>
          <p:nvPr/>
        </p:nvSpPr>
        <p:spPr>
          <a:xfrm>
            <a:off x="3208282" y="2849142"/>
            <a:ext cx="2030156" cy="817560"/>
          </a:xfrm>
          <a:prstGeom prst="rightArrow">
            <a:avLst>
              <a:gd name="adj1" fmla="val 83023"/>
              <a:gd name="adj2" fmla="val 31156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  <p:pic>
        <p:nvPicPr>
          <p:cNvPr id="159" name="Picture 11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278" y="3051937"/>
            <a:ext cx="276176" cy="26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11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315" y="3051937"/>
            <a:ext cx="276176" cy="26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1" name="Picture 11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352" y="3051937"/>
            <a:ext cx="276176" cy="26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2" name="TextBox 161"/>
          <p:cNvSpPr txBox="1"/>
          <p:nvPr/>
        </p:nvSpPr>
        <p:spPr bwMode="ltGray">
          <a:xfrm>
            <a:off x="3815315" y="3376699"/>
            <a:ext cx="64761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ea typeface="맑은 고딕" panose="020B0503020000020004" pitchFamily="50" charset="-127"/>
              </a:rPr>
              <a:t>VADP </a:t>
            </a:r>
            <a:r>
              <a:rPr lang="ko-KR" altLang="en-US" sz="1000" b="1" kern="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통합</a:t>
            </a:r>
            <a:endParaRPr kumimoji="0" lang="en-US" sz="1000" b="1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163" name="Rounded Rectangle 195"/>
          <p:cNvSpPr/>
          <p:nvPr/>
        </p:nvSpPr>
        <p:spPr>
          <a:xfrm rot="5400000">
            <a:off x="1289795" y="3103952"/>
            <a:ext cx="873284" cy="905233"/>
          </a:xfrm>
          <a:prstGeom prst="roundRect">
            <a:avLst>
              <a:gd name="adj" fmla="val 4105"/>
            </a:avLst>
          </a:prstGeom>
          <a:solidFill>
            <a:sysClr val="windowText" lastClr="000000">
              <a:alpha val="40000"/>
            </a:sysClr>
          </a:solidFill>
          <a:ln w="3175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pSp>
        <p:nvGrpSpPr>
          <p:cNvPr id="164" name="Group 203"/>
          <p:cNvGrpSpPr/>
          <p:nvPr/>
        </p:nvGrpSpPr>
        <p:grpSpPr>
          <a:xfrm>
            <a:off x="1323879" y="3173913"/>
            <a:ext cx="814648" cy="801203"/>
            <a:chOff x="1634600" y="6277417"/>
            <a:chExt cx="699463" cy="687919"/>
          </a:xfrm>
        </p:grpSpPr>
        <p:pic>
          <p:nvPicPr>
            <p:cNvPr id="165" name="Picture 11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6936" y="6502451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6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6133" y="6277417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7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4600" y="6277417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8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4600" y="6502451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4600" y="6733254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0" name="Picture 11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6936" y="6733254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6936" y="6277417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2" name="Picture 11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6133" y="6503730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6133" y="6734533"/>
              <a:ext cx="237127" cy="230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7" name="Group 297"/>
          <p:cNvGrpSpPr>
            <a:grpSpLocks noChangeAspect="1"/>
          </p:cNvGrpSpPr>
          <p:nvPr/>
        </p:nvGrpSpPr>
        <p:grpSpPr>
          <a:xfrm>
            <a:off x="1763381" y="3430888"/>
            <a:ext cx="94768" cy="94768"/>
            <a:chOff x="2187410" y="4299120"/>
            <a:chExt cx="182880" cy="182880"/>
          </a:xfrm>
        </p:grpSpPr>
        <p:sp>
          <p:nvSpPr>
            <p:cNvPr id="178" name="Rounded Rectangle 298"/>
            <p:cNvSpPr/>
            <p:nvPr/>
          </p:nvSpPr>
          <p:spPr bwMode="auto">
            <a:xfrm>
              <a:off x="2187410" y="4299120"/>
              <a:ext cx="182880" cy="18288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800" kern="0" dirty="0" err="1" smtClean="0">
                <a:solidFill>
                  <a:sysClr val="window" lastClr="FFFFFF"/>
                </a:solidFill>
                <a:ea typeface="맑은 고딕" panose="020B0503020000020004" pitchFamily="50" charset="-127"/>
              </a:endParaRPr>
            </a:p>
          </p:txBody>
        </p:sp>
        <p:pic>
          <p:nvPicPr>
            <p:cNvPr id="17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965" y="4325825"/>
              <a:ext cx="136916" cy="128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0" name="Group 7"/>
          <p:cNvGrpSpPr/>
          <p:nvPr/>
        </p:nvGrpSpPr>
        <p:grpSpPr>
          <a:xfrm>
            <a:off x="1764715" y="3170784"/>
            <a:ext cx="94768" cy="94768"/>
            <a:chOff x="3509535" y="4290033"/>
            <a:chExt cx="137160" cy="137160"/>
          </a:xfrm>
        </p:grpSpPr>
        <p:sp>
          <p:nvSpPr>
            <p:cNvPr id="181" name="Rounded Rectangle 316"/>
            <p:cNvSpPr/>
            <p:nvPr/>
          </p:nvSpPr>
          <p:spPr bwMode="auto">
            <a:xfrm>
              <a:off x="3509535" y="4290033"/>
              <a:ext cx="137160" cy="13716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800" kern="0" dirty="0" err="1" smtClean="0">
                <a:solidFill>
                  <a:sysClr val="window" lastClr="FFFFFF"/>
                </a:solidFill>
                <a:ea typeface="맑은 고딕" panose="020B0503020000020004" pitchFamily="50" charset="-127"/>
              </a:endParaRPr>
            </a:p>
          </p:txBody>
        </p:sp>
        <p:pic>
          <p:nvPicPr>
            <p:cNvPr id="182" name="Picture 4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342" y="4303559"/>
              <a:ext cx="95459" cy="109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3" name="Group 315"/>
          <p:cNvGrpSpPr/>
          <p:nvPr/>
        </p:nvGrpSpPr>
        <p:grpSpPr>
          <a:xfrm>
            <a:off x="1488099" y="3697069"/>
            <a:ext cx="94768" cy="94768"/>
            <a:chOff x="3350395" y="4496559"/>
            <a:chExt cx="137160" cy="137160"/>
          </a:xfrm>
        </p:grpSpPr>
        <p:sp>
          <p:nvSpPr>
            <p:cNvPr id="184" name="Rounded Rectangle 328"/>
            <p:cNvSpPr/>
            <p:nvPr/>
          </p:nvSpPr>
          <p:spPr bwMode="auto">
            <a:xfrm>
              <a:off x="3350395" y="4496559"/>
              <a:ext cx="137160" cy="13716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800" kern="0" dirty="0" err="1" smtClean="0">
                <a:solidFill>
                  <a:sysClr val="window" lastClr="FFFFFF"/>
                </a:solidFill>
                <a:ea typeface="맑은 고딕" panose="020B0503020000020004" pitchFamily="50" charset="-127"/>
              </a:endParaRPr>
            </a:p>
          </p:txBody>
        </p:sp>
        <p:pic>
          <p:nvPicPr>
            <p:cNvPr id="185" name="Picture 5"/>
            <p:cNvPicPr preferRelativeResize="0"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7694" y="4522759"/>
              <a:ext cx="105421" cy="87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6" name="Group 324"/>
          <p:cNvGrpSpPr/>
          <p:nvPr/>
        </p:nvGrpSpPr>
        <p:grpSpPr>
          <a:xfrm>
            <a:off x="1493965" y="3167278"/>
            <a:ext cx="94768" cy="94768"/>
            <a:chOff x="2430710" y="4497705"/>
            <a:chExt cx="137160" cy="137160"/>
          </a:xfrm>
        </p:grpSpPr>
        <p:sp>
          <p:nvSpPr>
            <p:cNvPr id="187" name="Rounded Rectangle 295"/>
            <p:cNvSpPr/>
            <p:nvPr/>
          </p:nvSpPr>
          <p:spPr bwMode="auto">
            <a:xfrm>
              <a:off x="2430710" y="4497705"/>
              <a:ext cx="137160" cy="13716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800" kern="0" dirty="0" err="1" smtClean="0">
                <a:solidFill>
                  <a:sysClr val="window" lastClr="FFFFFF"/>
                </a:solidFill>
                <a:ea typeface="맑은 고딕" panose="020B0503020000020004" pitchFamily="50" charset="-127"/>
              </a:endParaRPr>
            </a:p>
          </p:txBody>
        </p:sp>
        <p:pic>
          <p:nvPicPr>
            <p:cNvPr id="188" name="Picture 6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0101" y="4518930"/>
              <a:ext cx="102687" cy="102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9" name="Group 297"/>
          <p:cNvGrpSpPr>
            <a:grpSpLocks noChangeAspect="1"/>
          </p:cNvGrpSpPr>
          <p:nvPr/>
        </p:nvGrpSpPr>
        <p:grpSpPr>
          <a:xfrm>
            <a:off x="2034844" y="3430888"/>
            <a:ext cx="94768" cy="94768"/>
            <a:chOff x="2187410" y="4299120"/>
            <a:chExt cx="182880" cy="182880"/>
          </a:xfrm>
        </p:grpSpPr>
        <p:sp>
          <p:nvSpPr>
            <p:cNvPr id="190" name="Rounded Rectangle 298"/>
            <p:cNvSpPr/>
            <p:nvPr/>
          </p:nvSpPr>
          <p:spPr bwMode="auto">
            <a:xfrm>
              <a:off x="2187410" y="4299120"/>
              <a:ext cx="182880" cy="18288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800" kern="0" dirty="0" err="1" smtClean="0">
                <a:solidFill>
                  <a:sysClr val="window" lastClr="FFFFFF"/>
                </a:solidFill>
                <a:ea typeface="맑은 고딕" panose="020B0503020000020004" pitchFamily="50" charset="-127"/>
              </a:endParaRPr>
            </a:p>
          </p:txBody>
        </p:sp>
        <p:pic>
          <p:nvPicPr>
            <p:cNvPr id="19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965" y="4325825"/>
              <a:ext cx="136916" cy="128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2" name="Group 297"/>
          <p:cNvGrpSpPr>
            <a:grpSpLocks noChangeAspect="1"/>
          </p:cNvGrpSpPr>
          <p:nvPr/>
        </p:nvGrpSpPr>
        <p:grpSpPr>
          <a:xfrm>
            <a:off x="1763381" y="3695207"/>
            <a:ext cx="94768" cy="94768"/>
            <a:chOff x="2187410" y="4299120"/>
            <a:chExt cx="182880" cy="182880"/>
          </a:xfrm>
        </p:grpSpPr>
        <p:sp>
          <p:nvSpPr>
            <p:cNvPr id="193" name="Rounded Rectangle 298"/>
            <p:cNvSpPr/>
            <p:nvPr/>
          </p:nvSpPr>
          <p:spPr bwMode="auto">
            <a:xfrm>
              <a:off x="2187410" y="4299120"/>
              <a:ext cx="182880" cy="18288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800" kern="0" dirty="0" err="1" smtClean="0">
                <a:solidFill>
                  <a:sysClr val="window" lastClr="FFFFFF"/>
                </a:solidFill>
                <a:ea typeface="맑은 고딕" panose="020B0503020000020004" pitchFamily="50" charset="-127"/>
              </a:endParaRPr>
            </a:p>
          </p:txBody>
        </p:sp>
        <p:pic>
          <p:nvPicPr>
            <p:cNvPr id="194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965" y="4325825"/>
              <a:ext cx="136916" cy="128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5" name="Group 297"/>
          <p:cNvGrpSpPr>
            <a:grpSpLocks noChangeAspect="1"/>
          </p:cNvGrpSpPr>
          <p:nvPr/>
        </p:nvGrpSpPr>
        <p:grpSpPr>
          <a:xfrm>
            <a:off x="2034844" y="3695207"/>
            <a:ext cx="94768" cy="94768"/>
            <a:chOff x="2187410" y="4299120"/>
            <a:chExt cx="182880" cy="182880"/>
          </a:xfrm>
        </p:grpSpPr>
        <p:sp>
          <p:nvSpPr>
            <p:cNvPr id="196" name="Rounded Rectangle 298"/>
            <p:cNvSpPr/>
            <p:nvPr/>
          </p:nvSpPr>
          <p:spPr bwMode="auto">
            <a:xfrm>
              <a:off x="2187410" y="4299120"/>
              <a:ext cx="182880" cy="18288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800" kern="0" dirty="0" err="1" smtClean="0">
                <a:solidFill>
                  <a:sysClr val="window" lastClr="FFFFFF"/>
                </a:solidFill>
                <a:ea typeface="맑은 고딕" panose="020B0503020000020004" pitchFamily="50" charset="-127"/>
              </a:endParaRPr>
            </a:p>
          </p:txBody>
        </p:sp>
        <p:pic>
          <p:nvPicPr>
            <p:cNvPr id="19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965" y="4325825"/>
              <a:ext cx="136916" cy="128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8" name="Group 324"/>
          <p:cNvGrpSpPr/>
          <p:nvPr/>
        </p:nvGrpSpPr>
        <p:grpSpPr>
          <a:xfrm>
            <a:off x="1493965" y="3426834"/>
            <a:ext cx="94768" cy="94768"/>
            <a:chOff x="2430710" y="4497705"/>
            <a:chExt cx="137160" cy="137160"/>
          </a:xfrm>
        </p:grpSpPr>
        <p:sp>
          <p:nvSpPr>
            <p:cNvPr id="199" name="Rounded Rectangle 295"/>
            <p:cNvSpPr/>
            <p:nvPr/>
          </p:nvSpPr>
          <p:spPr bwMode="auto">
            <a:xfrm>
              <a:off x="2430710" y="4497705"/>
              <a:ext cx="137160" cy="13716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800" kern="0" dirty="0" err="1" smtClean="0">
                <a:solidFill>
                  <a:sysClr val="window" lastClr="FFFFFF"/>
                </a:solidFill>
                <a:ea typeface="맑은 고딕" panose="020B0503020000020004" pitchFamily="50" charset="-127"/>
              </a:endParaRPr>
            </a:p>
          </p:txBody>
        </p:sp>
        <p:pic>
          <p:nvPicPr>
            <p:cNvPr id="200" name="Picture 6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0101" y="4518930"/>
              <a:ext cx="102687" cy="102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1" name="Group 7"/>
          <p:cNvGrpSpPr/>
          <p:nvPr/>
        </p:nvGrpSpPr>
        <p:grpSpPr>
          <a:xfrm>
            <a:off x="2034314" y="3170784"/>
            <a:ext cx="94768" cy="94768"/>
            <a:chOff x="3509535" y="4290033"/>
            <a:chExt cx="137160" cy="137160"/>
          </a:xfrm>
        </p:grpSpPr>
        <p:sp>
          <p:nvSpPr>
            <p:cNvPr id="202" name="Rounded Rectangle 316"/>
            <p:cNvSpPr/>
            <p:nvPr/>
          </p:nvSpPr>
          <p:spPr bwMode="auto">
            <a:xfrm>
              <a:off x="3509535" y="4290033"/>
              <a:ext cx="137160" cy="13716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defRPr/>
              </a:pPr>
              <a:endParaRPr lang="en-IE" sz="1800" kern="0" dirty="0" err="1" smtClean="0">
                <a:solidFill>
                  <a:sysClr val="window" lastClr="FFFFFF"/>
                </a:solidFill>
                <a:ea typeface="맑은 고딕" panose="020B0503020000020004" pitchFamily="50" charset="-127"/>
              </a:endParaRPr>
            </a:p>
          </p:txBody>
        </p:sp>
        <p:pic>
          <p:nvPicPr>
            <p:cNvPr id="203" name="Picture 4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342" y="4303559"/>
              <a:ext cx="95459" cy="109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204" name="Straight Arrow Connector 428"/>
          <p:cNvCxnSpPr/>
          <p:nvPr/>
        </p:nvCxnSpPr>
        <p:spPr bwMode="auto">
          <a:xfrm rot="5400000" flipH="1">
            <a:off x="1599404" y="4088096"/>
            <a:ext cx="274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205" name="Straight Arrow Connector 425"/>
          <p:cNvCxnSpPr/>
          <p:nvPr/>
        </p:nvCxnSpPr>
        <p:spPr bwMode="auto">
          <a:xfrm rot="5400000" flipH="1">
            <a:off x="1870855" y="4092859"/>
            <a:ext cx="274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206" name="Rounded Rectangle 426"/>
          <p:cNvSpPr>
            <a:spLocks/>
          </p:cNvSpPr>
          <p:nvPr/>
        </p:nvSpPr>
        <p:spPr>
          <a:xfrm>
            <a:off x="1350845" y="4113352"/>
            <a:ext cx="1097280" cy="365760"/>
          </a:xfrm>
          <a:prstGeom prst="roundRect">
            <a:avLst>
              <a:gd name="adj" fmla="val 15291"/>
            </a:avLst>
          </a:prstGeom>
          <a:solidFill>
            <a:schemeClr val="bg1">
              <a:lumMod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1251703" y="4124776"/>
            <a:ext cx="1304001" cy="3508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ko-KR" altLang="en-US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쿼리</a:t>
            </a:r>
            <a:r>
              <a:rPr lang="en-US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규칙에 일치하는 </a:t>
            </a:r>
            <a:r>
              <a:rPr lang="en-US" altLang="ko-KR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VM</a:t>
            </a:r>
            <a:endParaRPr lang="en-US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맑은 고딕" panose="020B0503020000020004" pitchFamily="50" charset="-127"/>
            </a:endParaRPr>
          </a:p>
        </p:txBody>
      </p:sp>
      <p:pic>
        <p:nvPicPr>
          <p:cNvPr id="92" name="Picture 1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6457" y="2883886"/>
            <a:ext cx="756631" cy="153520"/>
          </a:xfrm>
          <a:prstGeom prst="rect">
            <a:avLst/>
          </a:prstGeom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35000">
                  <a:schemeClr val="bg1">
                    <a:lumMod val="75000"/>
                  </a:schemeClr>
                </a:gs>
                <a:gs pos="68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</p:spPr>
      </p:pic>
      <p:sp>
        <p:nvSpPr>
          <p:cNvPr id="91" name="Rounded Rectangle 753"/>
          <p:cNvSpPr/>
          <p:nvPr/>
        </p:nvSpPr>
        <p:spPr>
          <a:xfrm>
            <a:off x="5649436" y="2608032"/>
            <a:ext cx="37831" cy="529642"/>
          </a:xfrm>
          <a:prstGeom prst="roundRect">
            <a:avLst>
              <a:gd name="adj" fmla="val 0"/>
            </a:avLst>
          </a:prstGeom>
          <a:solidFill>
            <a:srgbClr val="477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94" name="Rounded Rectangle 753"/>
          <p:cNvSpPr/>
          <p:nvPr/>
        </p:nvSpPr>
        <p:spPr>
          <a:xfrm>
            <a:off x="5569095" y="2509217"/>
            <a:ext cx="37831" cy="529642"/>
          </a:xfrm>
          <a:prstGeom prst="roundRect">
            <a:avLst>
              <a:gd name="adj" fmla="val 0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110" name="Rectangle 88"/>
          <p:cNvSpPr/>
          <p:nvPr/>
        </p:nvSpPr>
        <p:spPr bwMode="auto">
          <a:xfrm rot="16200000">
            <a:off x="5993143" y="3126256"/>
            <a:ext cx="378316" cy="22699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200" dirty="0" err="1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111" name="Straight Connector 100"/>
          <p:cNvCxnSpPr/>
          <p:nvPr/>
        </p:nvCxnSpPr>
        <p:spPr bwMode="auto">
          <a:xfrm>
            <a:off x="6182301" y="3137674"/>
            <a:ext cx="64290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sp>
        <p:nvSpPr>
          <p:cNvPr id="112" name="Rectangle: Rounded Corners 63"/>
          <p:cNvSpPr>
            <a:spLocks/>
          </p:cNvSpPr>
          <p:nvPr/>
        </p:nvSpPr>
        <p:spPr bwMode="auto">
          <a:xfrm>
            <a:off x="6537999" y="2809673"/>
            <a:ext cx="2178626" cy="1630468"/>
          </a:xfrm>
          <a:prstGeom prst="roundRect">
            <a:avLst>
              <a:gd name="adj" fmla="val 8090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4008" tIns="72000" rIns="54864" bIns="9144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</a:pPr>
            <a:r>
              <a:rPr lang="en-US" altLang="ko-KR" sz="10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Intelligent Policies</a:t>
            </a:r>
            <a:r>
              <a:rPr lang="ko-KR" altLang="en-US" sz="105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 </a:t>
            </a:r>
            <a:r>
              <a:rPr lang="ko-KR" altLang="en-US" sz="10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쿼리 작성기</a:t>
            </a:r>
            <a:endParaRPr lang="en-US" altLang="ko-KR" sz="105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맑은 고딕" panose="020B0503020000020004" pitchFamily="50" charset="-127"/>
            </a:endParaRPr>
          </a:p>
        </p:txBody>
      </p:sp>
      <p:pic>
        <p:nvPicPr>
          <p:cNvPr id="58" name="Picture 4" descr="C:\Users\bill_felt\Desktop\Active\Presentations\NetBackup 7.7\Full Technical Overview Deck\NBU Screens\VMware_Policy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964" y="3106493"/>
            <a:ext cx="1296753" cy="1234440"/>
          </a:xfrm>
          <a:prstGeom prst="rect">
            <a:avLst/>
          </a:prstGeom>
          <a:noFill/>
          <a:ln>
            <a:solidFill>
              <a:schemeClr val="tx2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5" descr="C:\Users\bill_felt\Desktop\Active\Presentations\NetBackup 7.7\Full Technical Overview Deck\NBU Screens\VMware_Policy_Query Builder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642" y="3209827"/>
            <a:ext cx="1033027" cy="1005840"/>
          </a:xfrm>
          <a:prstGeom prst="rect">
            <a:avLst/>
          </a:prstGeom>
          <a:noFill/>
          <a:ln>
            <a:solidFill>
              <a:schemeClr val="tx2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1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389" y="3051937"/>
            <a:ext cx="276176" cy="26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0" name="그룹 89"/>
          <p:cNvGrpSpPr/>
          <p:nvPr/>
        </p:nvGrpSpPr>
        <p:grpSpPr>
          <a:xfrm>
            <a:off x="5302155" y="2770802"/>
            <a:ext cx="917186" cy="1326223"/>
            <a:chOff x="5738330" y="2703443"/>
            <a:chExt cx="917186" cy="1326223"/>
          </a:xfrm>
        </p:grpSpPr>
        <p:grpSp>
          <p:nvGrpSpPr>
            <p:cNvPr id="113" name="그룹 112"/>
            <p:cNvGrpSpPr/>
            <p:nvPr/>
          </p:nvGrpSpPr>
          <p:grpSpPr>
            <a:xfrm>
              <a:off x="5738330" y="2703443"/>
              <a:ext cx="734095" cy="1323775"/>
              <a:chOff x="5933089" y="2703443"/>
              <a:chExt cx="539336" cy="972571"/>
            </a:xfrm>
          </p:grpSpPr>
          <p:grpSp>
            <p:nvGrpSpPr>
              <p:cNvPr id="129" name="그룹 128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132" name="Picture 3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33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134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8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9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0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1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2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131" name="Picture 378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119" name="그룹 118"/>
            <p:cNvGrpSpPr/>
            <p:nvPr/>
          </p:nvGrpSpPr>
          <p:grpSpPr>
            <a:xfrm>
              <a:off x="6087955" y="3411393"/>
              <a:ext cx="567561" cy="618273"/>
              <a:chOff x="9207637" y="4094546"/>
              <a:chExt cx="421195" cy="458829"/>
            </a:xfrm>
          </p:grpSpPr>
          <p:pic>
            <p:nvPicPr>
              <p:cNvPr id="120" name="그림 119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121" name="그룹 120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122" name="모서리가 둥근 직사각형 121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123" name="그룹 122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124" name="자유형 123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25" name="자유형 124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26" name="자유형 125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27" name="타원 126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28" name="타원 127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</p:grpSp>
      <p:grpSp>
        <p:nvGrpSpPr>
          <p:cNvPr id="108" name="그룹 107"/>
          <p:cNvGrpSpPr/>
          <p:nvPr/>
        </p:nvGrpSpPr>
        <p:grpSpPr>
          <a:xfrm>
            <a:off x="488954" y="5348833"/>
            <a:ext cx="8883381" cy="959892"/>
            <a:chOff x="488954" y="5348833"/>
            <a:chExt cx="8883381" cy="959892"/>
          </a:xfrm>
        </p:grpSpPr>
        <p:grpSp>
          <p:nvGrpSpPr>
            <p:cNvPr id="109" name="그룹 108"/>
            <p:cNvGrpSpPr/>
            <p:nvPr/>
          </p:nvGrpSpPr>
          <p:grpSpPr>
            <a:xfrm>
              <a:off x="488954" y="5348833"/>
              <a:ext cx="7876212" cy="959892"/>
              <a:chOff x="488954" y="5348833"/>
              <a:chExt cx="7876212" cy="959892"/>
            </a:xfrm>
          </p:grpSpPr>
          <p:sp>
            <p:nvSpPr>
              <p:cNvPr id="145" name="양쪽 모서리가 둥근 사각형 18"/>
              <p:cNvSpPr/>
              <p:nvPr/>
            </p:nvSpPr>
            <p:spPr bwMode="auto">
              <a:xfrm rot="5400000">
                <a:off x="4198917" y="2142476"/>
                <a:ext cx="959892" cy="7372606"/>
              </a:xfrm>
              <a:custGeom>
                <a:avLst/>
                <a:gdLst>
                  <a:gd name="connsiteX0" fmla="*/ 159603 w 957600"/>
                  <a:gd name="connsiteY0" fmla="*/ 0 h 7920000"/>
                  <a:gd name="connsiteX1" fmla="*/ 797997 w 957600"/>
                  <a:gd name="connsiteY1" fmla="*/ 0 h 7920000"/>
                  <a:gd name="connsiteX2" fmla="*/ 957600 w 957600"/>
                  <a:gd name="connsiteY2" fmla="*/ 159603 h 7920000"/>
                  <a:gd name="connsiteX3" fmla="*/ 957600 w 957600"/>
                  <a:gd name="connsiteY3" fmla="*/ 7920000 h 7920000"/>
                  <a:gd name="connsiteX4" fmla="*/ 957600 w 957600"/>
                  <a:gd name="connsiteY4" fmla="*/ 7920000 h 7920000"/>
                  <a:gd name="connsiteX5" fmla="*/ 0 w 957600"/>
                  <a:gd name="connsiteY5" fmla="*/ 7920000 h 7920000"/>
                  <a:gd name="connsiteX6" fmla="*/ 0 w 957600"/>
                  <a:gd name="connsiteY6" fmla="*/ 7920000 h 7920000"/>
                  <a:gd name="connsiteX7" fmla="*/ 0 w 957600"/>
                  <a:gd name="connsiteY7" fmla="*/ 159603 h 7920000"/>
                  <a:gd name="connsiteX8" fmla="*/ 159603 w 957600"/>
                  <a:gd name="connsiteY8" fmla="*/ 0 h 7920000"/>
                  <a:gd name="connsiteX0" fmla="*/ 159603 w 957600"/>
                  <a:gd name="connsiteY0" fmla="*/ 0 h 7920090"/>
                  <a:gd name="connsiteX1" fmla="*/ 797997 w 957600"/>
                  <a:gd name="connsiteY1" fmla="*/ 0 h 7920090"/>
                  <a:gd name="connsiteX2" fmla="*/ 957600 w 957600"/>
                  <a:gd name="connsiteY2" fmla="*/ 159603 h 7920090"/>
                  <a:gd name="connsiteX3" fmla="*/ 957600 w 957600"/>
                  <a:gd name="connsiteY3" fmla="*/ 7920000 h 7920090"/>
                  <a:gd name="connsiteX4" fmla="*/ 957600 w 957600"/>
                  <a:gd name="connsiteY4" fmla="*/ 7920000 h 7920090"/>
                  <a:gd name="connsiteX5" fmla="*/ 469037 w 957600"/>
                  <a:gd name="connsiteY5" fmla="*/ 7920090 h 7920090"/>
                  <a:gd name="connsiteX6" fmla="*/ 0 w 957600"/>
                  <a:gd name="connsiteY6" fmla="*/ 7920000 h 7920090"/>
                  <a:gd name="connsiteX7" fmla="*/ 0 w 957600"/>
                  <a:gd name="connsiteY7" fmla="*/ 7920000 h 7920090"/>
                  <a:gd name="connsiteX8" fmla="*/ 0 w 957600"/>
                  <a:gd name="connsiteY8" fmla="*/ 159603 h 7920090"/>
                  <a:gd name="connsiteX9" fmla="*/ 159603 w 957600"/>
                  <a:gd name="connsiteY9" fmla="*/ 0 h 7920090"/>
                  <a:gd name="connsiteX0" fmla="*/ 469037 w 957600"/>
                  <a:gd name="connsiteY0" fmla="*/ 7920090 h 8011530"/>
                  <a:gd name="connsiteX1" fmla="*/ 0 w 957600"/>
                  <a:gd name="connsiteY1" fmla="*/ 7920000 h 8011530"/>
                  <a:gd name="connsiteX2" fmla="*/ 0 w 957600"/>
                  <a:gd name="connsiteY2" fmla="*/ 7920000 h 8011530"/>
                  <a:gd name="connsiteX3" fmla="*/ 0 w 957600"/>
                  <a:gd name="connsiteY3" fmla="*/ 159603 h 8011530"/>
                  <a:gd name="connsiteX4" fmla="*/ 159603 w 957600"/>
                  <a:gd name="connsiteY4" fmla="*/ 0 h 8011530"/>
                  <a:gd name="connsiteX5" fmla="*/ 797997 w 957600"/>
                  <a:gd name="connsiteY5" fmla="*/ 0 h 8011530"/>
                  <a:gd name="connsiteX6" fmla="*/ 957600 w 957600"/>
                  <a:gd name="connsiteY6" fmla="*/ 159603 h 8011530"/>
                  <a:gd name="connsiteX7" fmla="*/ 957600 w 957600"/>
                  <a:gd name="connsiteY7" fmla="*/ 7920000 h 8011530"/>
                  <a:gd name="connsiteX8" fmla="*/ 957600 w 957600"/>
                  <a:gd name="connsiteY8" fmla="*/ 7920000 h 8011530"/>
                  <a:gd name="connsiteX9" fmla="*/ 560477 w 957600"/>
                  <a:gd name="connsiteY9" fmla="*/ 8011530 h 8011530"/>
                  <a:gd name="connsiteX0" fmla="*/ 0 w 957600"/>
                  <a:gd name="connsiteY0" fmla="*/ 7920000 h 8011530"/>
                  <a:gd name="connsiteX1" fmla="*/ 0 w 957600"/>
                  <a:gd name="connsiteY1" fmla="*/ 7920000 h 8011530"/>
                  <a:gd name="connsiteX2" fmla="*/ 0 w 957600"/>
                  <a:gd name="connsiteY2" fmla="*/ 159603 h 8011530"/>
                  <a:gd name="connsiteX3" fmla="*/ 159603 w 957600"/>
                  <a:gd name="connsiteY3" fmla="*/ 0 h 8011530"/>
                  <a:gd name="connsiteX4" fmla="*/ 797997 w 957600"/>
                  <a:gd name="connsiteY4" fmla="*/ 0 h 8011530"/>
                  <a:gd name="connsiteX5" fmla="*/ 957600 w 957600"/>
                  <a:gd name="connsiteY5" fmla="*/ 159603 h 8011530"/>
                  <a:gd name="connsiteX6" fmla="*/ 957600 w 957600"/>
                  <a:gd name="connsiteY6" fmla="*/ 7920000 h 8011530"/>
                  <a:gd name="connsiteX7" fmla="*/ 957600 w 957600"/>
                  <a:gd name="connsiteY7" fmla="*/ 7920000 h 8011530"/>
                  <a:gd name="connsiteX8" fmla="*/ 560477 w 957600"/>
                  <a:gd name="connsiteY8" fmla="*/ 8011530 h 8011530"/>
                  <a:gd name="connsiteX0" fmla="*/ 0 w 957600"/>
                  <a:gd name="connsiteY0" fmla="*/ 7920000 h 7920000"/>
                  <a:gd name="connsiteX1" fmla="*/ 0 w 957600"/>
                  <a:gd name="connsiteY1" fmla="*/ 7920000 h 7920000"/>
                  <a:gd name="connsiteX2" fmla="*/ 0 w 957600"/>
                  <a:gd name="connsiteY2" fmla="*/ 159603 h 7920000"/>
                  <a:gd name="connsiteX3" fmla="*/ 159603 w 957600"/>
                  <a:gd name="connsiteY3" fmla="*/ 0 h 7920000"/>
                  <a:gd name="connsiteX4" fmla="*/ 797997 w 957600"/>
                  <a:gd name="connsiteY4" fmla="*/ 0 h 7920000"/>
                  <a:gd name="connsiteX5" fmla="*/ 957600 w 957600"/>
                  <a:gd name="connsiteY5" fmla="*/ 159603 h 7920000"/>
                  <a:gd name="connsiteX6" fmla="*/ 957600 w 957600"/>
                  <a:gd name="connsiteY6" fmla="*/ 7920000 h 7920000"/>
                  <a:gd name="connsiteX7" fmla="*/ 957600 w 957600"/>
                  <a:gd name="connsiteY7" fmla="*/ 7920000 h 79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7600" h="7920000">
                    <a:moveTo>
                      <a:pt x="0" y="7920000"/>
                    </a:moveTo>
                    <a:lnTo>
                      <a:pt x="0" y="7920000"/>
                    </a:lnTo>
                    <a:lnTo>
                      <a:pt x="0" y="159603"/>
                    </a:lnTo>
                    <a:cubicBezTo>
                      <a:pt x="0" y="71457"/>
                      <a:pt x="71457" y="0"/>
                      <a:pt x="159603" y="0"/>
                    </a:cubicBezTo>
                    <a:lnTo>
                      <a:pt x="797997" y="0"/>
                    </a:lnTo>
                    <a:cubicBezTo>
                      <a:pt x="886143" y="0"/>
                      <a:pt x="957600" y="71457"/>
                      <a:pt x="957600" y="159603"/>
                    </a:cubicBezTo>
                    <a:lnTo>
                      <a:pt x="957600" y="7920000"/>
                    </a:lnTo>
                    <a:lnTo>
                      <a:pt x="957600" y="7920000"/>
                    </a:lnTo>
                  </a:path>
                </a:pathLst>
              </a:cu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146" name="자유형 145"/>
              <p:cNvSpPr/>
              <p:nvPr/>
            </p:nvSpPr>
            <p:spPr bwMode="auto">
              <a:xfrm rot="16200000">
                <a:off x="488953" y="5349874"/>
                <a:ext cx="958851" cy="958850"/>
              </a:xfrm>
              <a:custGeom>
                <a:avLst/>
                <a:gdLst>
                  <a:gd name="connsiteX0" fmla="*/ 523027 w 1046054"/>
                  <a:gd name="connsiteY0" fmla="*/ 27131 h 1046053"/>
                  <a:gd name="connsiteX1" fmla="*/ 27131 w 1046054"/>
                  <a:gd name="connsiteY1" fmla="*/ 523027 h 1046053"/>
                  <a:gd name="connsiteX2" fmla="*/ 472325 w 1046054"/>
                  <a:gd name="connsiteY2" fmla="*/ 1016362 h 1046053"/>
                  <a:gd name="connsiteX3" fmla="*/ 523027 w 1046054"/>
                  <a:gd name="connsiteY3" fmla="*/ 1018922 h 1046053"/>
                  <a:gd name="connsiteX4" fmla="*/ 523027 w 1046054"/>
                  <a:gd name="connsiteY4" fmla="*/ 1019241 h 1046053"/>
                  <a:gd name="connsiteX5" fmla="*/ 1019242 w 1046054"/>
                  <a:gd name="connsiteY5" fmla="*/ 1019241 h 1046053"/>
                  <a:gd name="connsiteX6" fmla="*/ 1019242 w 1046054"/>
                  <a:gd name="connsiteY6" fmla="*/ 523027 h 1046053"/>
                  <a:gd name="connsiteX7" fmla="*/ 1018923 w 1046054"/>
                  <a:gd name="connsiteY7" fmla="*/ 523027 h 1046053"/>
                  <a:gd name="connsiteX8" fmla="*/ 523027 w 1046054"/>
                  <a:gd name="connsiteY8" fmla="*/ 27131 h 1046053"/>
                  <a:gd name="connsiteX9" fmla="*/ 523027 w 1046054"/>
                  <a:gd name="connsiteY9" fmla="*/ 0 h 1046053"/>
                  <a:gd name="connsiteX10" fmla="*/ 1035428 w 1046054"/>
                  <a:gd name="connsiteY10" fmla="*/ 417619 h 1046053"/>
                  <a:gd name="connsiteX11" fmla="*/ 1045440 w 1046054"/>
                  <a:gd name="connsiteY11" fmla="*/ 516931 h 1046053"/>
                  <a:gd name="connsiteX12" fmla="*/ 1046054 w 1046054"/>
                  <a:gd name="connsiteY12" fmla="*/ 516931 h 1046053"/>
                  <a:gd name="connsiteX13" fmla="*/ 1046054 w 1046054"/>
                  <a:gd name="connsiteY13" fmla="*/ 523027 h 1046053"/>
                  <a:gd name="connsiteX14" fmla="*/ 1046054 w 1046054"/>
                  <a:gd name="connsiteY14" fmla="*/ 1042531 h 1046053"/>
                  <a:gd name="connsiteX15" fmla="*/ 1045027 w 1046054"/>
                  <a:gd name="connsiteY15" fmla="*/ 1042531 h 1046053"/>
                  <a:gd name="connsiteX16" fmla="*/ 1045027 w 1046054"/>
                  <a:gd name="connsiteY16" fmla="*/ 1046053 h 1046053"/>
                  <a:gd name="connsiteX17" fmla="*/ 523027 w 1046054"/>
                  <a:gd name="connsiteY17" fmla="*/ 1046053 h 1046053"/>
                  <a:gd name="connsiteX18" fmla="*/ 496112 w 1046054"/>
                  <a:gd name="connsiteY18" fmla="*/ 1045373 h 1046053"/>
                  <a:gd name="connsiteX19" fmla="*/ 0 w 1046054"/>
                  <a:gd name="connsiteY19" fmla="*/ 523027 h 1046053"/>
                  <a:gd name="connsiteX20" fmla="*/ 523027 w 1046054"/>
                  <a:gd name="connsiteY20" fmla="*/ 0 h 104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46054" h="1046053">
                    <a:moveTo>
                      <a:pt x="523027" y="27131"/>
                    </a:moveTo>
                    <a:cubicBezTo>
                      <a:pt x="249151" y="27131"/>
                      <a:pt x="27131" y="249151"/>
                      <a:pt x="27131" y="523027"/>
                    </a:cubicBezTo>
                    <a:cubicBezTo>
                      <a:pt x="27131" y="779785"/>
                      <a:pt x="222266" y="990967"/>
                      <a:pt x="472325" y="1016362"/>
                    </a:cubicBezTo>
                    <a:lnTo>
                      <a:pt x="523027" y="1018922"/>
                    </a:lnTo>
                    <a:lnTo>
                      <a:pt x="523027" y="1019241"/>
                    </a:lnTo>
                    <a:lnTo>
                      <a:pt x="1019242" y="1019241"/>
                    </a:lnTo>
                    <a:lnTo>
                      <a:pt x="1019242" y="523027"/>
                    </a:lnTo>
                    <a:lnTo>
                      <a:pt x="1018923" y="523027"/>
                    </a:lnTo>
                    <a:cubicBezTo>
                      <a:pt x="1018923" y="249151"/>
                      <a:pt x="796903" y="27131"/>
                      <a:pt x="523027" y="27131"/>
                    </a:cubicBezTo>
                    <a:close/>
                    <a:moveTo>
                      <a:pt x="523027" y="0"/>
                    </a:moveTo>
                    <a:cubicBezTo>
                      <a:pt x="775779" y="0"/>
                      <a:pt x="986658" y="179285"/>
                      <a:pt x="1035428" y="417619"/>
                    </a:cubicBezTo>
                    <a:lnTo>
                      <a:pt x="1045440" y="516931"/>
                    </a:lnTo>
                    <a:lnTo>
                      <a:pt x="1046054" y="516931"/>
                    </a:lnTo>
                    <a:lnTo>
                      <a:pt x="1046054" y="523027"/>
                    </a:lnTo>
                    <a:lnTo>
                      <a:pt x="1046054" y="1042531"/>
                    </a:lnTo>
                    <a:lnTo>
                      <a:pt x="1045027" y="1042531"/>
                    </a:lnTo>
                    <a:lnTo>
                      <a:pt x="1045027" y="1046053"/>
                    </a:lnTo>
                    <a:lnTo>
                      <a:pt x="523027" y="1046053"/>
                    </a:lnTo>
                    <a:lnTo>
                      <a:pt x="496112" y="1045373"/>
                    </a:lnTo>
                    <a:cubicBezTo>
                      <a:pt x="219761" y="1031364"/>
                      <a:pt x="0" y="802859"/>
                      <a:pt x="0" y="523027"/>
                    </a:cubicBezTo>
                    <a:cubicBezTo>
                      <a:pt x="0" y="234168"/>
                      <a:pt x="234168" y="0"/>
                      <a:pt x="52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sp>
          <p:nvSpPr>
            <p:cNvPr id="137" name="AutoShape 455"/>
            <p:cNvSpPr>
              <a:spLocks noChangeArrowheads="1"/>
            </p:cNvSpPr>
            <p:nvPr/>
          </p:nvSpPr>
          <p:spPr bwMode="auto">
            <a:xfrm>
              <a:off x="1655461" y="5439756"/>
              <a:ext cx="6516432" cy="779085"/>
            </a:xfrm>
            <a:prstGeom prst="roundRect">
              <a:avLst>
                <a:gd name="adj" fmla="val 2199"/>
              </a:avLst>
            </a:prstGeom>
            <a:noFill/>
            <a:ln w="9525" algn="ctr">
              <a:noFill/>
              <a:round/>
              <a:headEnd/>
              <a:tailEnd type="none" w="med" len="sm"/>
            </a:ln>
            <a:effectLst/>
            <a:extLst/>
          </p:spPr>
          <p:txBody>
            <a:bodyPr wrap="square" lIns="54000" tIns="46800" rIns="54000" bIns="46800" anchor="ctr">
              <a:spAutoFit/>
            </a:bodyPr>
            <a:lstStyle/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정의된 쿼리 규칙을 사용하여 </a:t>
              </a:r>
              <a:r>
                <a:rPr kumimoji="1" lang="en-US" altLang="ko-KR" sz="1000" dirty="0">
                  <a:cs typeface="Arial" charset="0"/>
                </a:rPr>
                <a:t>VM </a:t>
              </a:r>
              <a:r>
                <a:rPr kumimoji="1" lang="ko-KR" altLang="en-US" sz="1000" dirty="0">
                  <a:cs typeface="Arial" charset="0"/>
                </a:rPr>
                <a:t>구성을 자동으로 검출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작업을 실행할 때마다 </a:t>
              </a:r>
              <a:r>
                <a:rPr kumimoji="1" lang="en-US" altLang="ko-KR" sz="1000" dirty="0">
                  <a:cs typeface="Arial" charset="0"/>
                </a:rPr>
                <a:t>VM</a:t>
              </a:r>
              <a:r>
                <a:rPr kumimoji="1" lang="ko-KR" altLang="en-US" sz="1000" dirty="0">
                  <a:cs typeface="Arial" charset="0"/>
                </a:rPr>
                <a:t>을 검출하는 이벤트 발생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정의된 쿼리 규칙에 일치하는 </a:t>
              </a:r>
              <a:r>
                <a:rPr kumimoji="1" lang="en-US" altLang="ko-KR" sz="1000" dirty="0">
                  <a:cs typeface="Arial" charset="0"/>
                </a:rPr>
                <a:t>VM</a:t>
              </a:r>
              <a:r>
                <a:rPr kumimoji="1" lang="ko-KR" altLang="en-US" sz="1000" dirty="0">
                  <a:cs typeface="Arial" charset="0"/>
                </a:rPr>
                <a:t>은 백업하고 다른 </a:t>
              </a:r>
              <a:r>
                <a:rPr kumimoji="1" lang="en-US" altLang="ko-KR" sz="1000" dirty="0">
                  <a:cs typeface="Arial" charset="0"/>
                </a:rPr>
                <a:t>VM</a:t>
              </a:r>
              <a:r>
                <a:rPr kumimoji="1" lang="ko-KR" altLang="en-US" sz="1000" dirty="0">
                  <a:cs typeface="Arial" charset="0"/>
                </a:rPr>
                <a:t>들은 </a:t>
              </a:r>
              <a:r>
                <a:rPr kumimoji="1" lang="ko-KR" altLang="en-US" sz="1000" dirty="0" err="1">
                  <a:cs typeface="Arial" charset="0"/>
                </a:rPr>
                <a:t>스킵</a:t>
              </a:r>
              <a:endParaRPr kumimoji="1" lang="ko-KR" altLang="en-US" sz="1000" dirty="0">
                <a:cs typeface="Arial" charset="0"/>
              </a:endParaRP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“</a:t>
              </a:r>
              <a:r>
                <a:rPr kumimoji="1" lang="en-US" altLang="ko-KR" sz="1000" dirty="0">
                  <a:cs typeface="Arial" charset="0"/>
                </a:rPr>
                <a:t>Test Query”</a:t>
              </a:r>
              <a:r>
                <a:rPr kumimoji="1" lang="ko-KR" altLang="en-US" sz="1000" dirty="0">
                  <a:cs typeface="Arial" charset="0"/>
                </a:rPr>
                <a:t>는 규칙 구성에서 </a:t>
              </a:r>
              <a:r>
                <a:rPr kumimoji="1" lang="en-US" altLang="ko-KR" sz="1000" dirty="0">
                  <a:cs typeface="Arial" charset="0"/>
                </a:rPr>
                <a:t>VM</a:t>
              </a:r>
              <a:r>
                <a:rPr kumimoji="1" lang="ko-KR" altLang="en-US" sz="1000" dirty="0">
                  <a:cs typeface="Arial" charset="0"/>
                </a:rPr>
                <a:t>들이 올바르게 검출되는지를 보장</a:t>
              </a:r>
            </a:p>
          </p:txBody>
        </p:sp>
        <p:pic>
          <p:nvPicPr>
            <p:cNvPr id="143" name="Picture 19" descr="D:\dot_이찬주\140926\비즈니스맨아이콘png\26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29"/>
            <a:stretch/>
          </p:blipFill>
          <p:spPr bwMode="auto">
            <a:xfrm>
              <a:off x="8481423" y="5547626"/>
              <a:ext cx="890912" cy="742581"/>
            </a:xfrm>
            <a:prstGeom prst="rect">
              <a:avLst/>
            </a:prstGeom>
            <a:noFill/>
            <a:effectLst>
              <a:outerShdw dist="44450" algn="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4" name="직사각형 143"/>
            <p:cNvSpPr/>
            <p:nvPr/>
          </p:nvSpPr>
          <p:spPr>
            <a:xfrm>
              <a:off x="545021" y="5450415"/>
              <a:ext cx="864114" cy="70788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kumimoji="1" lang="en-US" altLang="ko-KR" sz="1000" b="1" dirty="0" smtClean="0">
                  <a:cs typeface="Arial" charset="0"/>
                </a:rPr>
                <a:t>VIP</a:t>
              </a:r>
              <a:br>
                <a:rPr kumimoji="1" lang="en-US" altLang="ko-KR" sz="1000" b="1" dirty="0" smtClean="0">
                  <a:cs typeface="Arial" charset="0"/>
                </a:rPr>
              </a:br>
              <a:r>
                <a:rPr kumimoji="1" lang="ko-KR" altLang="en-US" sz="1000" b="1" dirty="0" smtClean="0">
                  <a:cs typeface="Arial" charset="0"/>
                </a:rPr>
                <a:t>특장점</a:t>
              </a:r>
              <a:r>
                <a:rPr kumimoji="1" lang="en-US" altLang="ko-KR" sz="1000" b="1" dirty="0" smtClean="0">
                  <a:cs typeface="Arial" charset="0"/>
                </a:rPr>
                <a:t/>
              </a:r>
              <a:br>
                <a:rPr kumimoji="1" lang="en-US" altLang="ko-KR" sz="1000" b="1" dirty="0" smtClean="0">
                  <a:cs typeface="Arial" charset="0"/>
                </a:rPr>
              </a:br>
              <a:r>
                <a:rPr kumimoji="1" lang="en-US" altLang="ko-KR" sz="1000" b="1" dirty="0" smtClean="0">
                  <a:cs typeface="Arial" charset="0"/>
                </a:rPr>
                <a:t>(</a:t>
              </a:r>
              <a:r>
                <a:rPr kumimoji="1" lang="ko-KR" altLang="en-US" sz="1000" b="1" dirty="0" err="1" smtClean="0">
                  <a:cs typeface="Arial" charset="0"/>
                </a:rPr>
                <a:t>쿼리기반</a:t>
              </a:r>
              <a:r>
                <a:rPr kumimoji="1" lang="ko-KR" altLang="en-US" sz="1000" b="1" dirty="0" smtClean="0">
                  <a:cs typeface="Arial" charset="0"/>
                </a:rPr>
                <a:t> 백업</a:t>
              </a:r>
              <a:r>
                <a:rPr kumimoji="1" lang="en-US" altLang="ko-KR" sz="1000" b="1" dirty="0" smtClean="0">
                  <a:cs typeface="Arial" charset="0"/>
                </a:rPr>
                <a:t>)</a:t>
              </a:r>
              <a:endParaRPr lang="ko-KR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8859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19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/>
              <a:t>NetBackup VIP(Virtual Machin Intelligent Policies)</a:t>
            </a:r>
            <a:r>
              <a:rPr lang="ko-KR" altLang="en-US" dirty="0"/>
              <a:t>는 </a:t>
            </a:r>
            <a:r>
              <a:rPr lang="en-US" altLang="ko-KR" dirty="0"/>
              <a:t>Query </a:t>
            </a:r>
            <a:r>
              <a:rPr lang="ko-KR" altLang="en-US" dirty="0"/>
              <a:t>기반의 동적 </a:t>
            </a:r>
            <a:r>
              <a:rPr lang="en-US" altLang="ko-KR" dirty="0"/>
              <a:t>VM </a:t>
            </a:r>
            <a:r>
              <a:rPr lang="ko-KR" altLang="en-US" dirty="0"/>
              <a:t>보호 기능 뿐만 아니라 자동화된 부하분산 기능을 수행합니다</a:t>
            </a:r>
            <a:r>
              <a:rPr lang="en-US" altLang="ko-KR" dirty="0"/>
              <a:t>. </a:t>
            </a:r>
            <a:r>
              <a:rPr lang="ko-KR" altLang="en-US" dirty="0"/>
              <a:t>이를 통해 백업으로 인한 병목 현상을 예방하고</a:t>
            </a:r>
            <a:r>
              <a:rPr lang="en-US" altLang="ko-KR" dirty="0"/>
              <a:t>, </a:t>
            </a:r>
            <a:r>
              <a:rPr lang="ko-KR" altLang="en-US" dirty="0" err="1"/>
              <a:t>가상환경의</a:t>
            </a:r>
            <a:r>
              <a:rPr lang="ko-KR" altLang="en-US" dirty="0"/>
              <a:t> 백업 성능을 크게 향상시킬 수 있기 때문에 안정적으로 가상 인프라 환경을 보호할 수 </a:t>
            </a:r>
            <a:r>
              <a:rPr lang="ko-KR" altLang="en-US" dirty="0" smtClean="0"/>
              <a:t>있습니다</a:t>
            </a:r>
            <a:r>
              <a:rPr lang="en-US" altLang="ko-KR" dirty="0"/>
              <a:t>.</a:t>
            </a:r>
          </a:p>
        </p:txBody>
      </p:sp>
      <p:sp>
        <p:nvSpPr>
          <p:cNvPr id="78" name="텍스트 개체 틀 7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 smtClean="0"/>
              <a:t>성능 부하 분산 </a:t>
            </a:r>
            <a:r>
              <a:rPr lang="en-US" altLang="ko-KR" dirty="0" smtClean="0"/>
              <a:t>– VIP(Virtual </a:t>
            </a:r>
            <a:r>
              <a:rPr lang="en-US" altLang="ko-KR" dirty="0"/>
              <a:t>Machin Intelligent Policies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7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8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8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76" name="Rounded Rectangle 752"/>
          <p:cNvSpPr/>
          <p:nvPr/>
        </p:nvSpPr>
        <p:spPr>
          <a:xfrm>
            <a:off x="643314" y="2736142"/>
            <a:ext cx="8587767" cy="37831"/>
          </a:xfrm>
          <a:prstGeom prst="roundRect">
            <a:avLst>
              <a:gd name="adj" fmla="val 50000"/>
            </a:avLst>
          </a:prstGeom>
          <a:solidFill>
            <a:srgbClr val="477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77" name="Rounded Rectangle 753"/>
          <p:cNvSpPr/>
          <p:nvPr/>
        </p:nvSpPr>
        <p:spPr>
          <a:xfrm>
            <a:off x="6414200" y="2747680"/>
            <a:ext cx="37831" cy="529642"/>
          </a:xfrm>
          <a:prstGeom prst="roundRect">
            <a:avLst>
              <a:gd name="adj" fmla="val 0"/>
            </a:avLst>
          </a:prstGeom>
          <a:solidFill>
            <a:srgbClr val="477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82" name="Rounded Rectangle 752"/>
          <p:cNvSpPr/>
          <p:nvPr/>
        </p:nvSpPr>
        <p:spPr>
          <a:xfrm>
            <a:off x="661549" y="2630797"/>
            <a:ext cx="8587767" cy="37831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84" name="Rounded Rectangle 753"/>
          <p:cNvSpPr/>
          <p:nvPr/>
        </p:nvSpPr>
        <p:spPr>
          <a:xfrm>
            <a:off x="6333859" y="2648865"/>
            <a:ext cx="37831" cy="529642"/>
          </a:xfrm>
          <a:prstGeom prst="roundRect">
            <a:avLst>
              <a:gd name="adj" fmla="val 0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85" name="Rectangle 81"/>
          <p:cNvSpPr/>
          <p:nvPr/>
        </p:nvSpPr>
        <p:spPr>
          <a:xfrm>
            <a:off x="9085360" y="2785627"/>
            <a:ext cx="163956" cy="123111"/>
          </a:xfrm>
          <a:prstGeom prst="rect">
            <a:avLst/>
          </a:prstGeom>
        </p:spPr>
        <p:txBody>
          <a:bodyPr wrap="none" lIns="0" tIns="0" rIns="27432" bIns="0">
            <a:spAutoFit/>
          </a:bodyPr>
          <a:lstStyle/>
          <a:p>
            <a:pPr algn="r"/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</a:t>
            </a:r>
          </a:p>
        </p:txBody>
      </p:sp>
      <p:sp>
        <p:nvSpPr>
          <p:cNvPr id="86" name="Rectangle 82"/>
          <p:cNvSpPr/>
          <p:nvPr/>
        </p:nvSpPr>
        <p:spPr>
          <a:xfrm>
            <a:off x="8830482" y="2491705"/>
            <a:ext cx="418833" cy="123111"/>
          </a:xfrm>
          <a:prstGeom prst="rect">
            <a:avLst/>
          </a:prstGeom>
        </p:spPr>
        <p:txBody>
          <a:bodyPr wrap="none" lIns="0" tIns="0" rIns="27432" bIns="0">
            <a:spAutoFit/>
          </a:bodyPr>
          <a:lstStyle/>
          <a:p>
            <a:pPr algn="r"/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Ethernet</a:t>
            </a:r>
          </a:p>
        </p:txBody>
      </p:sp>
      <p:sp>
        <p:nvSpPr>
          <p:cNvPr id="97" name="Right Arrow 159"/>
          <p:cNvSpPr/>
          <p:nvPr/>
        </p:nvSpPr>
        <p:spPr>
          <a:xfrm>
            <a:off x="4444296" y="3123489"/>
            <a:ext cx="1559510" cy="533406"/>
          </a:xfrm>
          <a:prstGeom prst="rightArrow">
            <a:avLst>
              <a:gd name="adj1" fmla="val 73880"/>
              <a:gd name="adj2" fmla="val 31156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640410" y="2648865"/>
            <a:ext cx="118172" cy="628457"/>
            <a:chOff x="1199224" y="2376596"/>
            <a:chExt cx="118172" cy="628457"/>
          </a:xfrm>
        </p:grpSpPr>
        <p:sp>
          <p:nvSpPr>
            <p:cNvPr id="98" name="Rounded Rectangle 753"/>
            <p:cNvSpPr/>
            <p:nvPr/>
          </p:nvSpPr>
          <p:spPr>
            <a:xfrm>
              <a:off x="1279565" y="2475411"/>
              <a:ext cx="37831" cy="529642"/>
            </a:xfrm>
            <a:prstGeom prst="roundRect">
              <a:avLst>
                <a:gd name="adj" fmla="val 0"/>
              </a:avLst>
            </a:prstGeom>
            <a:solidFill>
              <a:srgbClr val="4774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prstClr val="white"/>
                </a:solidFill>
              </a:endParaRPr>
            </a:p>
          </p:txBody>
        </p:sp>
        <p:sp>
          <p:nvSpPr>
            <p:cNvPr id="99" name="Rounded Rectangle 753"/>
            <p:cNvSpPr/>
            <p:nvPr/>
          </p:nvSpPr>
          <p:spPr>
            <a:xfrm>
              <a:off x="1199224" y="2376596"/>
              <a:ext cx="37831" cy="529642"/>
            </a:xfrm>
            <a:prstGeom prst="roundRect">
              <a:avLst>
                <a:gd name="adj" fmla="val 0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2" name="그룹 101"/>
          <p:cNvGrpSpPr/>
          <p:nvPr/>
        </p:nvGrpSpPr>
        <p:grpSpPr>
          <a:xfrm>
            <a:off x="2714395" y="2648865"/>
            <a:ext cx="118172" cy="628457"/>
            <a:chOff x="1199224" y="2376596"/>
            <a:chExt cx="118172" cy="628457"/>
          </a:xfrm>
        </p:grpSpPr>
        <p:sp>
          <p:nvSpPr>
            <p:cNvPr id="103" name="Rounded Rectangle 753"/>
            <p:cNvSpPr/>
            <p:nvPr/>
          </p:nvSpPr>
          <p:spPr>
            <a:xfrm>
              <a:off x="1279565" y="2475411"/>
              <a:ext cx="37831" cy="529642"/>
            </a:xfrm>
            <a:prstGeom prst="roundRect">
              <a:avLst>
                <a:gd name="adj" fmla="val 0"/>
              </a:avLst>
            </a:prstGeom>
            <a:solidFill>
              <a:srgbClr val="4774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prstClr val="white"/>
                </a:solidFill>
              </a:endParaRPr>
            </a:p>
          </p:txBody>
        </p:sp>
        <p:sp>
          <p:nvSpPr>
            <p:cNvPr id="104" name="Rounded Rectangle 753"/>
            <p:cNvSpPr/>
            <p:nvPr/>
          </p:nvSpPr>
          <p:spPr>
            <a:xfrm>
              <a:off x="1199224" y="2376596"/>
              <a:ext cx="37831" cy="529642"/>
            </a:xfrm>
            <a:prstGeom prst="roundRect">
              <a:avLst>
                <a:gd name="adj" fmla="val 0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3788379" y="2648865"/>
            <a:ext cx="118172" cy="628457"/>
            <a:chOff x="1199224" y="2376596"/>
            <a:chExt cx="118172" cy="628457"/>
          </a:xfrm>
        </p:grpSpPr>
        <p:sp>
          <p:nvSpPr>
            <p:cNvPr id="106" name="Rounded Rectangle 753"/>
            <p:cNvSpPr/>
            <p:nvPr/>
          </p:nvSpPr>
          <p:spPr>
            <a:xfrm>
              <a:off x="1279565" y="2475411"/>
              <a:ext cx="37831" cy="529642"/>
            </a:xfrm>
            <a:prstGeom prst="roundRect">
              <a:avLst>
                <a:gd name="adj" fmla="val 0"/>
              </a:avLst>
            </a:prstGeom>
            <a:solidFill>
              <a:srgbClr val="4774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prstClr val="white"/>
                </a:solidFill>
              </a:endParaRPr>
            </a:p>
          </p:txBody>
        </p:sp>
        <p:sp>
          <p:nvSpPr>
            <p:cNvPr id="107" name="Rounded Rectangle 753"/>
            <p:cNvSpPr/>
            <p:nvPr/>
          </p:nvSpPr>
          <p:spPr>
            <a:xfrm>
              <a:off x="1199224" y="2376596"/>
              <a:ext cx="37831" cy="529642"/>
            </a:xfrm>
            <a:prstGeom prst="roundRect">
              <a:avLst>
                <a:gd name="adj" fmla="val 0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prstClr val="white"/>
                </a:solidFill>
              </a:endParaRPr>
            </a:p>
          </p:txBody>
        </p:sp>
      </p:grpSp>
      <p:pic>
        <p:nvPicPr>
          <p:cNvPr id="108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505" y="3083959"/>
            <a:ext cx="986578" cy="613760"/>
          </a:xfrm>
          <a:prstGeom prst="rect">
            <a:avLst/>
          </a:prstGeom>
          <a:ln w="6350">
            <a:solidFill>
              <a:srgbClr val="000000"/>
            </a:solidFill>
          </a:ln>
          <a:effectLst>
            <a:glow rad="38100">
              <a:schemeClr val="bg1">
                <a:lumMod val="75000"/>
                <a:alpha val="40000"/>
              </a:schemeClr>
            </a:glow>
          </a:effectLst>
        </p:spPr>
      </p:pic>
      <p:pic>
        <p:nvPicPr>
          <p:cNvPr id="109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113" y="3083959"/>
            <a:ext cx="986578" cy="613760"/>
          </a:xfrm>
          <a:prstGeom prst="rect">
            <a:avLst/>
          </a:prstGeom>
          <a:ln w="6350">
            <a:solidFill>
              <a:srgbClr val="000000"/>
            </a:solidFill>
          </a:ln>
          <a:effectLst>
            <a:glow rad="38100">
              <a:schemeClr val="bg1">
                <a:lumMod val="75000"/>
                <a:alpha val="40000"/>
              </a:schemeClr>
            </a:glow>
          </a:effectLst>
        </p:spPr>
      </p:pic>
      <p:pic>
        <p:nvPicPr>
          <p:cNvPr id="110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721" y="3083959"/>
            <a:ext cx="986578" cy="613760"/>
          </a:xfrm>
          <a:prstGeom prst="rect">
            <a:avLst/>
          </a:prstGeom>
          <a:ln w="6350">
            <a:solidFill>
              <a:srgbClr val="000000"/>
            </a:solidFill>
          </a:ln>
          <a:effectLst>
            <a:glow rad="38100">
              <a:schemeClr val="bg1">
                <a:lumMod val="75000"/>
                <a:alpha val="40000"/>
              </a:schemeClr>
            </a:glow>
          </a:effectLst>
        </p:spPr>
      </p:pic>
      <p:pic>
        <p:nvPicPr>
          <p:cNvPr id="11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953" y="3146786"/>
            <a:ext cx="187818" cy="55093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ctr" rotWithShape="0">
              <a:schemeClr val="tx2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812" y="3146786"/>
            <a:ext cx="187818" cy="55093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ctr" rotWithShape="0">
              <a:schemeClr val="tx2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391" y="3146786"/>
            <a:ext cx="187818" cy="55093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ctr" rotWithShape="0">
              <a:schemeClr val="tx2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4" name="Elbow Connector 3"/>
          <p:cNvCxnSpPr/>
          <p:nvPr/>
        </p:nvCxnSpPr>
        <p:spPr>
          <a:xfrm rot="16200000" flipV="1">
            <a:off x="2115175" y="3658379"/>
            <a:ext cx="365760" cy="457200"/>
          </a:xfrm>
          <a:prstGeom prst="bentConnector3">
            <a:avLst>
              <a:gd name="adj1" fmla="val 29167"/>
            </a:avLst>
          </a:prstGeom>
          <a:ln w="19050">
            <a:solidFill>
              <a:schemeClr val="tx1"/>
            </a:solidFill>
            <a:miter lim="800000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Elbow Connector 5"/>
          <p:cNvCxnSpPr/>
          <p:nvPr/>
        </p:nvCxnSpPr>
        <p:spPr>
          <a:xfrm rot="5400000" flipH="1" flipV="1">
            <a:off x="2735533" y="3658379"/>
            <a:ext cx="365760" cy="457200"/>
          </a:xfrm>
          <a:prstGeom prst="bentConnector3">
            <a:avLst>
              <a:gd name="adj1" fmla="val 29167"/>
            </a:avLst>
          </a:prstGeom>
          <a:ln w="19050">
            <a:solidFill>
              <a:schemeClr val="tx1"/>
            </a:solidFill>
            <a:miter lim="800000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ounded Rectangle 84"/>
          <p:cNvSpPr>
            <a:spLocks/>
          </p:cNvSpPr>
          <p:nvPr/>
        </p:nvSpPr>
        <p:spPr>
          <a:xfrm>
            <a:off x="1999213" y="4047254"/>
            <a:ext cx="1192298" cy="365760"/>
          </a:xfrm>
          <a:prstGeom prst="roundRect">
            <a:avLst>
              <a:gd name="adj" fmla="val 15291"/>
            </a:avLst>
          </a:prstGeom>
          <a:solidFill>
            <a:schemeClr val="bg1">
              <a:lumMod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smtClean="0">
              <a:solidFill>
                <a:prstClr val="white"/>
              </a:solidFill>
              <a:ea typeface="맑은 고딕" panose="020B0503020000020004" pitchFamily="50" charset="-127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999212" y="4058679"/>
            <a:ext cx="1199543" cy="3508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ko-KR" altLang="en-US" sz="10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설정된 한도 또는 그 이상의 리소스</a:t>
            </a:r>
            <a:endParaRPr lang="en-US" sz="105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맑은 고딕" panose="020B0503020000020004" pitchFamily="50" charset="-127"/>
            </a:endParaRPr>
          </a:p>
        </p:txBody>
      </p:sp>
      <p:sp>
        <p:nvSpPr>
          <p:cNvPr id="120" name="TextBox 119"/>
          <p:cNvSpPr txBox="1"/>
          <p:nvPr/>
        </p:nvSpPr>
        <p:spPr bwMode="ltGray">
          <a:xfrm>
            <a:off x="4816452" y="3342149"/>
            <a:ext cx="64761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ea typeface="맑은 고딕" panose="020B0503020000020004" pitchFamily="50" charset="-127"/>
              </a:rPr>
              <a:t>VADP </a:t>
            </a:r>
            <a:r>
              <a:rPr lang="ko-KR" altLang="en-US" sz="1000" b="1" kern="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통합</a:t>
            </a:r>
            <a:endParaRPr kumimoji="0" lang="en-US" sz="1000" b="1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121" name="Rectangle 59"/>
          <p:cNvSpPr/>
          <p:nvPr/>
        </p:nvSpPr>
        <p:spPr>
          <a:xfrm>
            <a:off x="984481" y="2926671"/>
            <a:ext cx="617157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VMware Host</a:t>
            </a:r>
          </a:p>
        </p:txBody>
      </p:sp>
      <p:sp>
        <p:nvSpPr>
          <p:cNvPr id="122" name="Rectangle 59"/>
          <p:cNvSpPr/>
          <p:nvPr/>
        </p:nvSpPr>
        <p:spPr>
          <a:xfrm>
            <a:off x="2054033" y="2926671"/>
            <a:ext cx="617157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VMware Host</a:t>
            </a:r>
          </a:p>
        </p:txBody>
      </p:sp>
      <p:sp>
        <p:nvSpPr>
          <p:cNvPr id="123" name="Rectangle 59"/>
          <p:cNvSpPr/>
          <p:nvPr/>
        </p:nvSpPr>
        <p:spPr>
          <a:xfrm>
            <a:off x="3143131" y="2926671"/>
            <a:ext cx="617157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VMware Host</a:t>
            </a:r>
          </a:p>
        </p:txBody>
      </p:sp>
      <p:pic>
        <p:nvPicPr>
          <p:cNvPr id="64" name="Picture 1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3243" y="3122628"/>
            <a:ext cx="551985" cy="111997"/>
          </a:xfrm>
          <a:prstGeom prst="rect">
            <a:avLst/>
          </a:prstGeom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35000">
                  <a:schemeClr val="bg1">
                    <a:lumMod val="75000"/>
                  </a:schemeClr>
                </a:gs>
                <a:gs pos="68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</p:spPr>
      </p:pic>
      <p:pic>
        <p:nvPicPr>
          <p:cNvPr id="65" name="Picture 1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926" y="3122628"/>
            <a:ext cx="551985" cy="111997"/>
          </a:xfrm>
          <a:prstGeom prst="rect">
            <a:avLst/>
          </a:prstGeom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35000">
                  <a:schemeClr val="bg1">
                    <a:lumMod val="75000"/>
                  </a:schemeClr>
                </a:gs>
                <a:gs pos="68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</p:spPr>
      </p:pic>
      <p:pic>
        <p:nvPicPr>
          <p:cNvPr id="66" name="Picture 1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9893" y="3122628"/>
            <a:ext cx="551985" cy="111997"/>
          </a:xfrm>
          <a:prstGeom prst="rect">
            <a:avLst/>
          </a:prstGeom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35000">
                  <a:schemeClr val="bg1">
                    <a:lumMod val="75000"/>
                  </a:schemeClr>
                </a:gs>
                <a:gs pos="68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</p:spPr>
      </p:pic>
      <p:sp>
        <p:nvSpPr>
          <p:cNvPr id="63" name="Rectangle 88"/>
          <p:cNvSpPr/>
          <p:nvPr/>
        </p:nvSpPr>
        <p:spPr bwMode="auto">
          <a:xfrm rot="16200000">
            <a:off x="6760031" y="3273721"/>
            <a:ext cx="378316" cy="22699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200" dirty="0" err="1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71" name="Straight Connector 100"/>
          <p:cNvCxnSpPr/>
          <p:nvPr/>
        </p:nvCxnSpPr>
        <p:spPr bwMode="auto">
          <a:xfrm>
            <a:off x="6949189" y="3285139"/>
            <a:ext cx="64290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grpSp>
        <p:nvGrpSpPr>
          <p:cNvPr id="72" name="그룹 71"/>
          <p:cNvGrpSpPr/>
          <p:nvPr/>
        </p:nvGrpSpPr>
        <p:grpSpPr>
          <a:xfrm>
            <a:off x="6069043" y="2918267"/>
            <a:ext cx="917186" cy="1326223"/>
            <a:chOff x="5738330" y="2703443"/>
            <a:chExt cx="917186" cy="1326223"/>
          </a:xfrm>
        </p:grpSpPr>
        <p:grpSp>
          <p:nvGrpSpPr>
            <p:cNvPr id="73" name="그룹 72"/>
            <p:cNvGrpSpPr/>
            <p:nvPr/>
          </p:nvGrpSpPr>
          <p:grpSpPr>
            <a:xfrm>
              <a:off x="5738330" y="2703443"/>
              <a:ext cx="734095" cy="1323775"/>
              <a:chOff x="5933089" y="2703443"/>
              <a:chExt cx="539336" cy="972571"/>
            </a:xfrm>
          </p:grpSpPr>
          <p:grpSp>
            <p:nvGrpSpPr>
              <p:cNvPr id="125" name="그룹 124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127" name="Picture 3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28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129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0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1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2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3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126" name="Picture 378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74" name="그룹 73"/>
            <p:cNvGrpSpPr/>
            <p:nvPr/>
          </p:nvGrpSpPr>
          <p:grpSpPr>
            <a:xfrm>
              <a:off x="6087955" y="3411393"/>
              <a:ext cx="567561" cy="618273"/>
              <a:chOff x="9207637" y="4094546"/>
              <a:chExt cx="421195" cy="458829"/>
            </a:xfrm>
          </p:grpSpPr>
          <p:pic>
            <p:nvPicPr>
              <p:cNvPr id="75" name="그림 74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90" name="그룹 89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92" name="모서리가 둥근 직사각형 91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96" name="그룹 95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100" name="자유형 99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01" name="자유형 100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18" name="자유형 117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19" name="타원 118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24" name="타원 123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</p:grpSp>
      <p:sp>
        <p:nvSpPr>
          <p:cNvPr id="69" name="Rectangle: Rounded Corners 63"/>
          <p:cNvSpPr>
            <a:spLocks/>
          </p:cNvSpPr>
          <p:nvPr/>
        </p:nvSpPr>
        <p:spPr bwMode="auto">
          <a:xfrm>
            <a:off x="7198151" y="2902463"/>
            <a:ext cx="1513263" cy="1230864"/>
          </a:xfrm>
          <a:prstGeom prst="roundRect">
            <a:avLst>
              <a:gd name="adj" fmla="val 8090"/>
            </a:avLst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4008" tIns="72000" rIns="54864" bIns="9144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</a:pPr>
            <a:r>
              <a:rPr lang="ko-KR" altLang="en-US" sz="10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리소스 제약</a:t>
            </a:r>
            <a:r>
              <a:rPr lang="en-US" altLang="ko-KR" sz="10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/>
            </a:r>
            <a:br>
              <a:rPr lang="en-US" altLang="ko-KR" sz="10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</a:br>
            <a:r>
              <a:rPr lang="en-US" altLang="ko-KR" sz="10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(Master Global)</a:t>
            </a:r>
          </a:p>
        </p:txBody>
      </p:sp>
      <p:pic>
        <p:nvPicPr>
          <p:cNvPr id="55" name="Picture 3" descr="C:\Users\bill_felt\Desktop\Active\Presentations\NetBackup 7.7\Full Technical Overview Deck\NBU Screens\VMware_Resource Limits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15" y="3284670"/>
            <a:ext cx="1220400" cy="777240"/>
          </a:xfrm>
          <a:prstGeom prst="rect">
            <a:avLst/>
          </a:prstGeom>
          <a:noFill/>
          <a:ln>
            <a:solidFill>
              <a:schemeClr val="tx2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3" name="그룹 82"/>
          <p:cNvGrpSpPr/>
          <p:nvPr/>
        </p:nvGrpSpPr>
        <p:grpSpPr>
          <a:xfrm>
            <a:off x="488954" y="5348833"/>
            <a:ext cx="8883381" cy="959892"/>
            <a:chOff x="488954" y="5348833"/>
            <a:chExt cx="8883381" cy="959892"/>
          </a:xfrm>
        </p:grpSpPr>
        <p:grpSp>
          <p:nvGrpSpPr>
            <p:cNvPr id="87" name="그룹 86"/>
            <p:cNvGrpSpPr/>
            <p:nvPr/>
          </p:nvGrpSpPr>
          <p:grpSpPr>
            <a:xfrm>
              <a:off x="488954" y="5348833"/>
              <a:ext cx="7876212" cy="959892"/>
              <a:chOff x="488954" y="5348833"/>
              <a:chExt cx="7876212" cy="959892"/>
            </a:xfrm>
          </p:grpSpPr>
          <p:sp>
            <p:nvSpPr>
              <p:cNvPr id="93" name="양쪽 모서리가 둥근 사각형 18"/>
              <p:cNvSpPr/>
              <p:nvPr/>
            </p:nvSpPr>
            <p:spPr bwMode="auto">
              <a:xfrm rot="5400000">
                <a:off x="4198917" y="2142476"/>
                <a:ext cx="959892" cy="7372606"/>
              </a:xfrm>
              <a:custGeom>
                <a:avLst/>
                <a:gdLst>
                  <a:gd name="connsiteX0" fmla="*/ 159603 w 957600"/>
                  <a:gd name="connsiteY0" fmla="*/ 0 h 7920000"/>
                  <a:gd name="connsiteX1" fmla="*/ 797997 w 957600"/>
                  <a:gd name="connsiteY1" fmla="*/ 0 h 7920000"/>
                  <a:gd name="connsiteX2" fmla="*/ 957600 w 957600"/>
                  <a:gd name="connsiteY2" fmla="*/ 159603 h 7920000"/>
                  <a:gd name="connsiteX3" fmla="*/ 957600 w 957600"/>
                  <a:gd name="connsiteY3" fmla="*/ 7920000 h 7920000"/>
                  <a:gd name="connsiteX4" fmla="*/ 957600 w 957600"/>
                  <a:gd name="connsiteY4" fmla="*/ 7920000 h 7920000"/>
                  <a:gd name="connsiteX5" fmla="*/ 0 w 957600"/>
                  <a:gd name="connsiteY5" fmla="*/ 7920000 h 7920000"/>
                  <a:gd name="connsiteX6" fmla="*/ 0 w 957600"/>
                  <a:gd name="connsiteY6" fmla="*/ 7920000 h 7920000"/>
                  <a:gd name="connsiteX7" fmla="*/ 0 w 957600"/>
                  <a:gd name="connsiteY7" fmla="*/ 159603 h 7920000"/>
                  <a:gd name="connsiteX8" fmla="*/ 159603 w 957600"/>
                  <a:gd name="connsiteY8" fmla="*/ 0 h 7920000"/>
                  <a:gd name="connsiteX0" fmla="*/ 159603 w 957600"/>
                  <a:gd name="connsiteY0" fmla="*/ 0 h 7920090"/>
                  <a:gd name="connsiteX1" fmla="*/ 797997 w 957600"/>
                  <a:gd name="connsiteY1" fmla="*/ 0 h 7920090"/>
                  <a:gd name="connsiteX2" fmla="*/ 957600 w 957600"/>
                  <a:gd name="connsiteY2" fmla="*/ 159603 h 7920090"/>
                  <a:gd name="connsiteX3" fmla="*/ 957600 w 957600"/>
                  <a:gd name="connsiteY3" fmla="*/ 7920000 h 7920090"/>
                  <a:gd name="connsiteX4" fmla="*/ 957600 w 957600"/>
                  <a:gd name="connsiteY4" fmla="*/ 7920000 h 7920090"/>
                  <a:gd name="connsiteX5" fmla="*/ 469037 w 957600"/>
                  <a:gd name="connsiteY5" fmla="*/ 7920090 h 7920090"/>
                  <a:gd name="connsiteX6" fmla="*/ 0 w 957600"/>
                  <a:gd name="connsiteY6" fmla="*/ 7920000 h 7920090"/>
                  <a:gd name="connsiteX7" fmla="*/ 0 w 957600"/>
                  <a:gd name="connsiteY7" fmla="*/ 7920000 h 7920090"/>
                  <a:gd name="connsiteX8" fmla="*/ 0 w 957600"/>
                  <a:gd name="connsiteY8" fmla="*/ 159603 h 7920090"/>
                  <a:gd name="connsiteX9" fmla="*/ 159603 w 957600"/>
                  <a:gd name="connsiteY9" fmla="*/ 0 h 7920090"/>
                  <a:gd name="connsiteX0" fmla="*/ 469037 w 957600"/>
                  <a:gd name="connsiteY0" fmla="*/ 7920090 h 8011530"/>
                  <a:gd name="connsiteX1" fmla="*/ 0 w 957600"/>
                  <a:gd name="connsiteY1" fmla="*/ 7920000 h 8011530"/>
                  <a:gd name="connsiteX2" fmla="*/ 0 w 957600"/>
                  <a:gd name="connsiteY2" fmla="*/ 7920000 h 8011530"/>
                  <a:gd name="connsiteX3" fmla="*/ 0 w 957600"/>
                  <a:gd name="connsiteY3" fmla="*/ 159603 h 8011530"/>
                  <a:gd name="connsiteX4" fmla="*/ 159603 w 957600"/>
                  <a:gd name="connsiteY4" fmla="*/ 0 h 8011530"/>
                  <a:gd name="connsiteX5" fmla="*/ 797997 w 957600"/>
                  <a:gd name="connsiteY5" fmla="*/ 0 h 8011530"/>
                  <a:gd name="connsiteX6" fmla="*/ 957600 w 957600"/>
                  <a:gd name="connsiteY6" fmla="*/ 159603 h 8011530"/>
                  <a:gd name="connsiteX7" fmla="*/ 957600 w 957600"/>
                  <a:gd name="connsiteY7" fmla="*/ 7920000 h 8011530"/>
                  <a:gd name="connsiteX8" fmla="*/ 957600 w 957600"/>
                  <a:gd name="connsiteY8" fmla="*/ 7920000 h 8011530"/>
                  <a:gd name="connsiteX9" fmla="*/ 560477 w 957600"/>
                  <a:gd name="connsiteY9" fmla="*/ 8011530 h 8011530"/>
                  <a:gd name="connsiteX0" fmla="*/ 0 w 957600"/>
                  <a:gd name="connsiteY0" fmla="*/ 7920000 h 8011530"/>
                  <a:gd name="connsiteX1" fmla="*/ 0 w 957600"/>
                  <a:gd name="connsiteY1" fmla="*/ 7920000 h 8011530"/>
                  <a:gd name="connsiteX2" fmla="*/ 0 w 957600"/>
                  <a:gd name="connsiteY2" fmla="*/ 159603 h 8011530"/>
                  <a:gd name="connsiteX3" fmla="*/ 159603 w 957600"/>
                  <a:gd name="connsiteY3" fmla="*/ 0 h 8011530"/>
                  <a:gd name="connsiteX4" fmla="*/ 797997 w 957600"/>
                  <a:gd name="connsiteY4" fmla="*/ 0 h 8011530"/>
                  <a:gd name="connsiteX5" fmla="*/ 957600 w 957600"/>
                  <a:gd name="connsiteY5" fmla="*/ 159603 h 8011530"/>
                  <a:gd name="connsiteX6" fmla="*/ 957600 w 957600"/>
                  <a:gd name="connsiteY6" fmla="*/ 7920000 h 8011530"/>
                  <a:gd name="connsiteX7" fmla="*/ 957600 w 957600"/>
                  <a:gd name="connsiteY7" fmla="*/ 7920000 h 8011530"/>
                  <a:gd name="connsiteX8" fmla="*/ 560477 w 957600"/>
                  <a:gd name="connsiteY8" fmla="*/ 8011530 h 8011530"/>
                  <a:gd name="connsiteX0" fmla="*/ 0 w 957600"/>
                  <a:gd name="connsiteY0" fmla="*/ 7920000 h 7920000"/>
                  <a:gd name="connsiteX1" fmla="*/ 0 w 957600"/>
                  <a:gd name="connsiteY1" fmla="*/ 7920000 h 7920000"/>
                  <a:gd name="connsiteX2" fmla="*/ 0 w 957600"/>
                  <a:gd name="connsiteY2" fmla="*/ 159603 h 7920000"/>
                  <a:gd name="connsiteX3" fmla="*/ 159603 w 957600"/>
                  <a:gd name="connsiteY3" fmla="*/ 0 h 7920000"/>
                  <a:gd name="connsiteX4" fmla="*/ 797997 w 957600"/>
                  <a:gd name="connsiteY4" fmla="*/ 0 h 7920000"/>
                  <a:gd name="connsiteX5" fmla="*/ 957600 w 957600"/>
                  <a:gd name="connsiteY5" fmla="*/ 159603 h 7920000"/>
                  <a:gd name="connsiteX6" fmla="*/ 957600 w 957600"/>
                  <a:gd name="connsiteY6" fmla="*/ 7920000 h 7920000"/>
                  <a:gd name="connsiteX7" fmla="*/ 957600 w 957600"/>
                  <a:gd name="connsiteY7" fmla="*/ 7920000 h 79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7600" h="7920000">
                    <a:moveTo>
                      <a:pt x="0" y="7920000"/>
                    </a:moveTo>
                    <a:lnTo>
                      <a:pt x="0" y="7920000"/>
                    </a:lnTo>
                    <a:lnTo>
                      <a:pt x="0" y="159603"/>
                    </a:lnTo>
                    <a:cubicBezTo>
                      <a:pt x="0" y="71457"/>
                      <a:pt x="71457" y="0"/>
                      <a:pt x="159603" y="0"/>
                    </a:cubicBezTo>
                    <a:lnTo>
                      <a:pt x="797997" y="0"/>
                    </a:lnTo>
                    <a:cubicBezTo>
                      <a:pt x="886143" y="0"/>
                      <a:pt x="957600" y="71457"/>
                      <a:pt x="957600" y="159603"/>
                    </a:cubicBezTo>
                    <a:lnTo>
                      <a:pt x="957600" y="7920000"/>
                    </a:lnTo>
                    <a:lnTo>
                      <a:pt x="957600" y="7920000"/>
                    </a:lnTo>
                  </a:path>
                </a:pathLst>
              </a:cu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94" name="자유형 93"/>
              <p:cNvSpPr/>
              <p:nvPr/>
            </p:nvSpPr>
            <p:spPr bwMode="auto">
              <a:xfrm rot="16200000">
                <a:off x="488953" y="5349874"/>
                <a:ext cx="958851" cy="958850"/>
              </a:xfrm>
              <a:custGeom>
                <a:avLst/>
                <a:gdLst>
                  <a:gd name="connsiteX0" fmla="*/ 523027 w 1046054"/>
                  <a:gd name="connsiteY0" fmla="*/ 27131 h 1046053"/>
                  <a:gd name="connsiteX1" fmla="*/ 27131 w 1046054"/>
                  <a:gd name="connsiteY1" fmla="*/ 523027 h 1046053"/>
                  <a:gd name="connsiteX2" fmla="*/ 472325 w 1046054"/>
                  <a:gd name="connsiteY2" fmla="*/ 1016362 h 1046053"/>
                  <a:gd name="connsiteX3" fmla="*/ 523027 w 1046054"/>
                  <a:gd name="connsiteY3" fmla="*/ 1018922 h 1046053"/>
                  <a:gd name="connsiteX4" fmla="*/ 523027 w 1046054"/>
                  <a:gd name="connsiteY4" fmla="*/ 1019241 h 1046053"/>
                  <a:gd name="connsiteX5" fmla="*/ 1019242 w 1046054"/>
                  <a:gd name="connsiteY5" fmla="*/ 1019241 h 1046053"/>
                  <a:gd name="connsiteX6" fmla="*/ 1019242 w 1046054"/>
                  <a:gd name="connsiteY6" fmla="*/ 523027 h 1046053"/>
                  <a:gd name="connsiteX7" fmla="*/ 1018923 w 1046054"/>
                  <a:gd name="connsiteY7" fmla="*/ 523027 h 1046053"/>
                  <a:gd name="connsiteX8" fmla="*/ 523027 w 1046054"/>
                  <a:gd name="connsiteY8" fmla="*/ 27131 h 1046053"/>
                  <a:gd name="connsiteX9" fmla="*/ 523027 w 1046054"/>
                  <a:gd name="connsiteY9" fmla="*/ 0 h 1046053"/>
                  <a:gd name="connsiteX10" fmla="*/ 1035428 w 1046054"/>
                  <a:gd name="connsiteY10" fmla="*/ 417619 h 1046053"/>
                  <a:gd name="connsiteX11" fmla="*/ 1045440 w 1046054"/>
                  <a:gd name="connsiteY11" fmla="*/ 516931 h 1046053"/>
                  <a:gd name="connsiteX12" fmla="*/ 1046054 w 1046054"/>
                  <a:gd name="connsiteY12" fmla="*/ 516931 h 1046053"/>
                  <a:gd name="connsiteX13" fmla="*/ 1046054 w 1046054"/>
                  <a:gd name="connsiteY13" fmla="*/ 523027 h 1046053"/>
                  <a:gd name="connsiteX14" fmla="*/ 1046054 w 1046054"/>
                  <a:gd name="connsiteY14" fmla="*/ 1042531 h 1046053"/>
                  <a:gd name="connsiteX15" fmla="*/ 1045027 w 1046054"/>
                  <a:gd name="connsiteY15" fmla="*/ 1042531 h 1046053"/>
                  <a:gd name="connsiteX16" fmla="*/ 1045027 w 1046054"/>
                  <a:gd name="connsiteY16" fmla="*/ 1046053 h 1046053"/>
                  <a:gd name="connsiteX17" fmla="*/ 523027 w 1046054"/>
                  <a:gd name="connsiteY17" fmla="*/ 1046053 h 1046053"/>
                  <a:gd name="connsiteX18" fmla="*/ 496112 w 1046054"/>
                  <a:gd name="connsiteY18" fmla="*/ 1045373 h 1046053"/>
                  <a:gd name="connsiteX19" fmla="*/ 0 w 1046054"/>
                  <a:gd name="connsiteY19" fmla="*/ 523027 h 1046053"/>
                  <a:gd name="connsiteX20" fmla="*/ 523027 w 1046054"/>
                  <a:gd name="connsiteY20" fmla="*/ 0 h 104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46054" h="1046053">
                    <a:moveTo>
                      <a:pt x="523027" y="27131"/>
                    </a:moveTo>
                    <a:cubicBezTo>
                      <a:pt x="249151" y="27131"/>
                      <a:pt x="27131" y="249151"/>
                      <a:pt x="27131" y="523027"/>
                    </a:cubicBezTo>
                    <a:cubicBezTo>
                      <a:pt x="27131" y="779785"/>
                      <a:pt x="222266" y="990967"/>
                      <a:pt x="472325" y="1016362"/>
                    </a:cubicBezTo>
                    <a:lnTo>
                      <a:pt x="523027" y="1018922"/>
                    </a:lnTo>
                    <a:lnTo>
                      <a:pt x="523027" y="1019241"/>
                    </a:lnTo>
                    <a:lnTo>
                      <a:pt x="1019242" y="1019241"/>
                    </a:lnTo>
                    <a:lnTo>
                      <a:pt x="1019242" y="523027"/>
                    </a:lnTo>
                    <a:lnTo>
                      <a:pt x="1018923" y="523027"/>
                    </a:lnTo>
                    <a:cubicBezTo>
                      <a:pt x="1018923" y="249151"/>
                      <a:pt x="796903" y="27131"/>
                      <a:pt x="523027" y="27131"/>
                    </a:cubicBezTo>
                    <a:close/>
                    <a:moveTo>
                      <a:pt x="523027" y="0"/>
                    </a:moveTo>
                    <a:cubicBezTo>
                      <a:pt x="775779" y="0"/>
                      <a:pt x="986658" y="179285"/>
                      <a:pt x="1035428" y="417619"/>
                    </a:cubicBezTo>
                    <a:lnTo>
                      <a:pt x="1045440" y="516931"/>
                    </a:lnTo>
                    <a:lnTo>
                      <a:pt x="1046054" y="516931"/>
                    </a:lnTo>
                    <a:lnTo>
                      <a:pt x="1046054" y="523027"/>
                    </a:lnTo>
                    <a:lnTo>
                      <a:pt x="1046054" y="1042531"/>
                    </a:lnTo>
                    <a:lnTo>
                      <a:pt x="1045027" y="1042531"/>
                    </a:lnTo>
                    <a:lnTo>
                      <a:pt x="1045027" y="1046053"/>
                    </a:lnTo>
                    <a:lnTo>
                      <a:pt x="523027" y="1046053"/>
                    </a:lnTo>
                    <a:lnTo>
                      <a:pt x="496112" y="1045373"/>
                    </a:lnTo>
                    <a:cubicBezTo>
                      <a:pt x="219761" y="1031364"/>
                      <a:pt x="0" y="802859"/>
                      <a:pt x="0" y="523027"/>
                    </a:cubicBezTo>
                    <a:cubicBezTo>
                      <a:pt x="0" y="234168"/>
                      <a:pt x="234168" y="0"/>
                      <a:pt x="52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sp>
          <p:nvSpPr>
            <p:cNvPr id="88" name="AutoShape 455"/>
            <p:cNvSpPr>
              <a:spLocks noChangeArrowheads="1"/>
            </p:cNvSpPr>
            <p:nvPr/>
          </p:nvSpPr>
          <p:spPr bwMode="auto">
            <a:xfrm>
              <a:off x="1655461" y="5439756"/>
              <a:ext cx="6516432" cy="779085"/>
            </a:xfrm>
            <a:prstGeom prst="roundRect">
              <a:avLst>
                <a:gd name="adj" fmla="val 2199"/>
              </a:avLst>
            </a:prstGeom>
            <a:noFill/>
            <a:ln w="9525" algn="ctr">
              <a:noFill/>
              <a:round/>
              <a:headEnd/>
              <a:tailEnd type="none" w="med" len="sm"/>
            </a:ln>
            <a:effectLst/>
            <a:extLst/>
          </p:spPr>
          <p:txBody>
            <a:bodyPr wrap="square" lIns="54000" tIns="46800" rIns="54000" bIns="46800" anchor="ctr">
              <a:spAutoFit/>
            </a:bodyPr>
            <a:lstStyle/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VMware </a:t>
              </a:r>
              <a:r>
                <a:rPr kumimoji="1" lang="ko-KR" altLang="en-US" sz="1000" dirty="0">
                  <a:cs typeface="Arial" charset="0"/>
                </a:rPr>
                <a:t>가상 머신 백업에 대한 동적 부하 분산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부하 분산 프로세스는 관리자가 제한 값을 지정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6</a:t>
              </a:r>
              <a:r>
                <a:rPr kumimoji="1" lang="ko-KR" altLang="en-US" sz="1000" dirty="0">
                  <a:cs typeface="Arial" charset="0"/>
                </a:rPr>
                <a:t>가지의 서로 다른 리소스 제한 유형 설정 가능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부하 분산을 통해 병목 현상을 예방과 성능 향상</a:t>
              </a:r>
            </a:p>
          </p:txBody>
        </p:sp>
        <p:pic>
          <p:nvPicPr>
            <p:cNvPr id="89" name="Picture 19" descr="D:\dot_이찬주\140926\비즈니스맨아이콘png\26.pn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29"/>
            <a:stretch/>
          </p:blipFill>
          <p:spPr bwMode="auto">
            <a:xfrm>
              <a:off x="8481423" y="5547626"/>
              <a:ext cx="890912" cy="742581"/>
            </a:xfrm>
            <a:prstGeom prst="rect">
              <a:avLst/>
            </a:prstGeom>
            <a:noFill/>
            <a:effectLst>
              <a:outerShdw dist="44450" algn="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1" name="직사각형 90"/>
            <p:cNvSpPr/>
            <p:nvPr/>
          </p:nvSpPr>
          <p:spPr>
            <a:xfrm>
              <a:off x="545021" y="5527359"/>
              <a:ext cx="864114" cy="5539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kumimoji="1" lang="en-US" altLang="ko-KR" sz="1000" b="1" dirty="0" smtClean="0">
                  <a:cs typeface="Arial" charset="0"/>
                </a:rPr>
                <a:t>VIP</a:t>
              </a:r>
              <a:br>
                <a:rPr kumimoji="1" lang="en-US" altLang="ko-KR" sz="1000" b="1" dirty="0" smtClean="0">
                  <a:cs typeface="Arial" charset="0"/>
                </a:rPr>
              </a:br>
              <a:r>
                <a:rPr kumimoji="1" lang="ko-KR" altLang="en-US" sz="1000" b="1" dirty="0" smtClean="0">
                  <a:cs typeface="Arial" charset="0"/>
                </a:rPr>
                <a:t>특장점</a:t>
              </a:r>
              <a:r>
                <a:rPr kumimoji="1" lang="en-US" altLang="ko-KR" sz="1000" b="1" dirty="0" smtClean="0">
                  <a:cs typeface="Arial" charset="0"/>
                </a:rPr>
                <a:t/>
              </a:r>
              <a:br>
                <a:rPr kumimoji="1" lang="en-US" altLang="ko-KR" sz="1000" b="1" dirty="0" smtClean="0">
                  <a:cs typeface="Arial" charset="0"/>
                </a:rPr>
              </a:br>
              <a:r>
                <a:rPr kumimoji="1" lang="en-US" altLang="ko-KR" sz="1000" b="1" dirty="0" smtClean="0">
                  <a:cs typeface="Arial" charset="0"/>
                </a:rPr>
                <a:t>(</a:t>
              </a:r>
              <a:r>
                <a:rPr kumimoji="1" lang="ko-KR" altLang="en-US" sz="1000" b="1" dirty="0" smtClean="0">
                  <a:cs typeface="Arial" charset="0"/>
                </a:rPr>
                <a:t>부하분산</a:t>
              </a:r>
              <a:r>
                <a:rPr kumimoji="1" lang="en-US" altLang="ko-KR" sz="1000" b="1" dirty="0" smtClean="0">
                  <a:cs typeface="Arial" charset="0"/>
                </a:rPr>
                <a:t>)</a:t>
              </a:r>
              <a:endParaRPr lang="ko-KR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5709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978469" y="1792333"/>
            <a:ext cx="2688236" cy="553998"/>
          </a:xfrm>
        </p:spPr>
        <p:txBody>
          <a:bodyPr/>
          <a:lstStyle/>
          <a:p>
            <a:r>
              <a:rPr lang="en-US" altLang="ko-KR" dirty="0" smtClean="0"/>
              <a:t>I. </a:t>
            </a:r>
            <a:r>
              <a:rPr lang="ko-KR" altLang="en-US" dirty="0" smtClean="0"/>
              <a:t>제품 개요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259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20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en-US" altLang="ko-KR" dirty="0"/>
              <a:t>VM</a:t>
            </a:r>
            <a:r>
              <a:rPr lang="ko-KR" altLang="en-US" dirty="0"/>
              <a:t>의 보호 상태를 </a:t>
            </a:r>
            <a:r>
              <a:rPr lang="en-US" altLang="ko-KR" dirty="0"/>
              <a:t>vSphere Client</a:t>
            </a:r>
            <a:r>
              <a:rPr lang="ko-KR" altLang="en-US" dirty="0"/>
              <a:t>에서 보다 쉽게 파악할 수 </a:t>
            </a:r>
            <a:r>
              <a:rPr lang="ko-KR" altLang="en-US" dirty="0" err="1"/>
              <a:t>있도록하는</a:t>
            </a:r>
            <a:r>
              <a:rPr lang="ko-KR" altLang="en-US" dirty="0"/>
              <a:t> </a:t>
            </a:r>
            <a:r>
              <a:rPr lang="en-US" altLang="ko-KR" dirty="0"/>
              <a:t>Plug-In</a:t>
            </a:r>
            <a:r>
              <a:rPr lang="ko-KR" altLang="en-US" dirty="0"/>
              <a:t>을 기본 제공하고 있기 때문에</a:t>
            </a:r>
            <a:r>
              <a:rPr lang="en-US" altLang="ko-KR" dirty="0"/>
              <a:t>, VMware </a:t>
            </a:r>
            <a:r>
              <a:rPr lang="ko-KR" altLang="en-US" dirty="0" err="1"/>
              <a:t>환경내에서</a:t>
            </a:r>
            <a:r>
              <a:rPr lang="ko-KR" altLang="en-US" dirty="0"/>
              <a:t> </a:t>
            </a:r>
            <a:r>
              <a:rPr lang="en-US" altLang="ko-KR" dirty="0"/>
              <a:t>VM </a:t>
            </a:r>
            <a:r>
              <a:rPr lang="ko-KR" altLang="en-US" dirty="0"/>
              <a:t>보호 상태를 쉽게 모니터링할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/>
              <a:t>vSphere Plug-In </a:t>
            </a:r>
            <a:r>
              <a:rPr lang="ko-KR" altLang="en-US" dirty="0"/>
              <a:t>기본 제공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2346951" y="2349500"/>
            <a:ext cx="5210508" cy="2797776"/>
            <a:chOff x="381000" y="1278221"/>
            <a:chExt cx="8404860" cy="4512979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1278221"/>
              <a:ext cx="8382000" cy="4148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Straight Arrow Connector 11"/>
            <p:cNvCxnSpPr>
              <a:stCxn id="17" idx="1"/>
            </p:cNvCxnSpPr>
            <p:nvPr/>
          </p:nvCxnSpPr>
          <p:spPr bwMode="auto">
            <a:xfrm flipH="1">
              <a:off x="4146233" y="1919467"/>
              <a:ext cx="403509" cy="0"/>
            </a:xfrm>
            <a:prstGeom prst="straightConnector1">
              <a:avLst/>
            </a:prstGeom>
            <a:solidFill>
              <a:srgbClr val="848561"/>
            </a:solidFill>
            <a:ln w="22225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Rounded Rectangle 13"/>
            <p:cNvSpPr/>
            <p:nvPr>
              <p:custDataLst>
                <p:tags r:id="rId1"/>
              </p:custDataLst>
            </p:nvPr>
          </p:nvSpPr>
          <p:spPr bwMode="auto">
            <a:xfrm>
              <a:off x="2550076" y="2206963"/>
              <a:ext cx="6235784" cy="3241040"/>
            </a:xfrm>
            <a:prstGeom prst="roundRect">
              <a:avLst>
                <a:gd name="adj" fmla="val 1744"/>
              </a:avLst>
            </a:prstGeom>
            <a:noFill/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cxnSp>
          <p:nvCxnSpPr>
            <p:cNvPr id="15" name="Straight Arrow Connector 14"/>
            <p:cNvCxnSpPr>
              <a:stCxn id="18" idx="0"/>
            </p:cNvCxnSpPr>
            <p:nvPr/>
          </p:nvCxnSpPr>
          <p:spPr bwMode="auto">
            <a:xfrm flipH="1" flipV="1">
              <a:off x="3886201" y="3189096"/>
              <a:ext cx="1485790" cy="915290"/>
            </a:xfrm>
            <a:prstGeom prst="straightConnector1">
              <a:avLst/>
            </a:prstGeom>
            <a:solidFill>
              <a:srgbClr val="848561"/>
            </a:solidFill>
            <a:ln w="22225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18" idx="0"/>
            </p:cNvCxnSpPr>
            <p:nvPr/>
          </p:nvCxnSpPr>
          <p:spPr bwMode="auto">
            <a:xfrm flipV="1">
              <a:off x="5371991" y="2968964"/>
              <a:ext cx="1215076" cy="1135422"/>
            </a:xfrm>
            <a:prstGeom prst="straightConnector1">
              <a:avLst/>
            </a:prstGeom>
            <a:solidFill>
              <a:srgbClr val="848561"/>
            </a:solidFill>
            <a:ln w="22225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Rounded Rectangle 17"/>
            <p:cNvSpPr/>
            <p:nvPr>
              <p:custDataLst>
                <p:tags r:id="rId2"/>
              </p:custDataLst>
            </p:nvPr>
          </p:nvSpPr>
          <p:spPr bwMode="auto">
            <a:xfrm>
              <a:off x="4549742" y="1720208"/>
              <a:ext cx="3529209" cy="398517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kern="0" dirty="0" err="1" smtClean="0">
                  <a:solidFill>
                    <a:srgbClr val="000000"/>
                  </a:solidFill>
                  <a:ea typeface="맑은 고딕" panose="020B0503020000020004" pitchFamily="50" charset="-127"/>
                </a:rPr>
                <a:t>NetBackup</a:t>
              </a:r>
              <a:r>
                <a:rPr lang="en-US" sz="1000" kern="0" dirty="0" smtClean="0">
                  <a:solidFill>
                    <a:srgbClr val="000000"/>
                  </a:solidFill>
                  <a:ea typeface="맑은 고딕" panose="020B0503020000020004" pitchFamily="50" charset="-127"/>
                </a:rPr>
                <a:t> </a:t>
              </a:r>
              <a:r>
                <a:rPr lang="ko-KR" altLang="en-US" sz="1000" kern="0" dirty="0" smtClean="0">
                  <a:solidFill>
                    <a:srgbClr val="000000"/>
                  </a:solidFill>
                  <a:ea typeface="맑은 고딕" panose="020B0503020000020004" pitchFamily="50" charset="-127"/>
                </a:rPr>
                <a:t>을 위한 </a:t>
              </a:r>
              <a:r>
                <a:rPr lang="en-US" altLang="ko-KR" sz="1000" kern="0" dirty="0" smtClean="0">
                  <a:solidFill>
                    <a:srgbClr val="000000"/>
                  </a:solidFill>
                  <a:ea typeface="맑은 고딕" panose="020B0503020000020004" pitchFamily="50" charset="-127"/>
                </a:rPr>
                <a:t>Tab </a:t>
              </a:r>
              <a:r>
                <a:rPr lang="ko-KR" altLang="en-US" sz="1000" kern="0" dirty="0" smtClean="0">
                  <a:solidFill>
                    <a:srgbClr val="000000"/>
                  </a:solidFill>
                  <a:ea typeface="맑은 고딕" panose="020B0503020000020004" pitchFamily="50" charset="-127"/>
                </a:rPr>
                <a:t>제공</a:t>
              </a:r>
              <a:endPara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18" name="Rounded Rectangle 18"/>
            <p:cNvSpPr/>
            <p:nvPr>
              <p:custDataLst>
                <p:tags r:id="rId3"/>
              </p:custDataLst>
            </p:nvPr>
          </p:nvSpPr>
          <p:spPr bwMode="auto">
            <a:xfrm>
              <a:off x="4373620" y="4104386"/>
              <a:ext cx="1996742" cy="398517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000" kern="0" dirty="0" smtClean="0">
                  <a:solidFill>
                    <a:srgbClr val="000000"/>
                  </a:solidFill>
                  <a:ea typeface="맑은 고딕" panose="020B0503020000020004" pitchFamily="50" charset="-127"/>
                </a:rPr>
                <a:t>상세 정보 확인</a:t>
              </a:r>
              <a:endPara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19" name="Rounded Rectangle 19"/>
            <p:cNvSpPr/>
            <p:nvPr>
              <p:custDataLst>
                <p:tags r:id="rId4"/>
              </p:custDataLst>
            </p:nvPr>
          </p:nvSpPr>
          <p:spPr bwMode="auto">
            <a:xfrm>
              <a:off x="4101514" y="5392683"/>
              <a:ext cx="3529209" cy="398517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맑은 고딕" panose="020B0503020000020004" pitchFamily="50" charset="-127"/>
                </a:rPr>
                <a:t>백업 진행에 대한 차트</a:t>
              </a:r>
              <a:endPara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</p:grp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26" name="그룹 25"/>
          <p:cNvGrpSpPr/>
          <p:nvPr/>
        </p:nvGrpSpPr>
        <p:grpSpPr>
          <a:xfrm>
            <a:off x="488954" y="5348833"/>
            <a:ext cx="8883381" cy="959892"/>
            <a:chOff x="488954" y="5348833"/>
            <a:chExt cx="8883381" cy="959892"/>
          </a:xfrm>
        </p:grpSpPr>
        <p:grpSp>
          <p:nvGrpSpPr>
            <p:cNvPr id="27" name="그룹 26"/>
            <p:cNvGrpSpPr/>
            <p:nvPr/>
          </p:nvGrpSpPr>
          <p:grpSpPr>
            <a:xfrm>
              <a:off x="488954" y="5348833"/>
              <a:ext cx="7876212" cy="959892"/>
              <a:chOff x="488954" y="5348833"/>
              <a:chExt cx="7876212" cy="959892"/>
            </a:xfrm>
          </p:grpSpPr>
          <p:sp>
            <p:nvSpPr>
              <p:cNvPr id="35" name="양쪽 모서리가 둥근 사각형 18"/>
              <p:cNvSpPr/>
              <p:nvPr/>
            </p:nvSpPr>
            <p:spPr bwMode="auto">
              <a:xfrm rot="5400000">
                <a:off x="4198917" y="2142476"/>
                <a:ext cx="959892" cy="7372606"/>
              </a:xfrm>
              <a:custGeom>
                <a:avLst/>
                <a:gdLst>
                  <a:gd name="connsiteX0" fmla="*/ 159603 w 957600"/>
                  <a:gd name="connsiteY0" fmla="*/ 0 h 7920000"/>
                  <a:gd name="connsiteX1" fmla="*/ 797997 w 957600"/>
                  <a:gd name="connsiteY1" fmla="*/ 0 h 7920000"/>
                  <a:gd name="connsiteX2" fmla="*/ 957600 w 957600"/>
                  <a:gd name="connsiteY2" fmla="*/ 159603 h 7920000"/>
                  <a:gd name="connsiteX3" fmla="*/ 957600 w 957600"/>
                  <a:gd name="connsiteY3" fmla="*/ 7920000 h 7920000"/>
                  <a:gd name="connsiteX4" fmla="*/ 957600 w 957600"/>
                  <a:gd name="connsiteY4" fmla="*/ 7920000 h 7920000"/>
                  <a:gd name="connsiteX5" fmla="*/ 0 w 957600"/>
                  <a:gd name="connsiteY5" fmla="*/ 7920000 h 7920000"/>
                  <a:gd name="connsiteX6" fmla="*/ 0 w 957600"/>
                  <a:gd name="connsiteY6" fmla="*/ 7920000 h 7920000"/>
                  <a:gd name="connsiteX7" fmla="*/ 0 w 957600"/>
                  <a:gd name="connsiteY7" fmla="*/ 159603 h 7920000"/>
                  <a:gd name="connsiteX8" fmla="*/ 159603 w 957600"/>
                  <a:gd name="connsiteY8" fmla="*/ 0 h 7920000"/>
                  <a:gd name="connsiteX0" fmla="*/ 159603 w 957600"/>
                  <a:gd name="connsiteY0" fmla="*/ 0 h 7920090"/>
                  <a:gd name="connsiteX1" fmla="*/ 797997 w 957600"/>
                  <a:gd name="connsiteY1" fmla="*/ 0 h 7920090"/>
                  <a:gd name="connsiteX2" fmla="*/ 957600 w 957600"/>
                  <a:gd name="connsiteY2" fmla="*/ 159603 h 7920090"/>
                  <a:gd name="connsiteX3" fmla="*/ 957600 w 957600"/>
                  <a:gd name="connsiteY3" fmla="*/ 7920000 h 7920090"/>
                  <a:gd name="connsiteX4" fmla="*/ 957600 w 957600"/>
                  <a:gd name="connsiteY4" fmla="*/ 7920000 h 7920090"/>
                  <a:gd name="connsiteX5" fmla="*/ 469037 w 957600"/>
                  <a:gd name="connsiteY5" fmla="*/ 7920090 h 7920090"/>
                  <a:gd name="connsiteX6" fmla="*/ 0 w 957600"/>
                  <a:gd name="connsiteY6" fmla="*/ 7920000 h 7920090"/>
                  <a:gd name="connsiteX7" fmla="*/ 0 w 957600"/>
                  <a:gd name="connsiteY7" fmla="*/ 7920000 h 7920090"/>
                  <a:gd name="connsiteX8" fmla="*/ 0 w 957600"/>
                  <a:gd name="connsiteY8" fmla="*/ 159603 h 7920090"/>
                  <a:gd name="connsiteX9" fmla="*/ 159603 w 957600"/>
                  <a:gd name="connsiteY9" fmla="*/ 0 h 7920090"/>
                  <a:gd name="connsiteX0" fmla="*/ 469037 w 957600"/>
                  <a:gd name="connsiteY0" fmla="*/ 7920090 h 8011530"/>
                  <a:gd name="connsiteX1" fmla="*/ 0 w 957600"/>
                  <a:gd name="connsiteY1" fmla="*/ 7920000 h 8011530"/>
                  <a:gd name="connsiteX2" fmla="*/ 0 w 957600"/>
                  <a:gd name="connsiteY2" fmla="*/ 7920000 h 8011530"/>
                  <a:gd name="connsiteX3" fmla="*/ 0 w 957600"/>
                  <a:gd name="connsiteY3" fmla="*/ 159603 h 8011530"/>
                  <a:gd name="connsiteX4" fmla="*/ 159603 w 957600"/>
                  <a:gd name="connsiteY4" fmla="*/ 0 h 8011530"/>
                  <a:gd name="connsiteX5" fmla="*/ 797997 w 957600"/>
                  <a:gd name="connsiteY5" fmla="*/ 0 h 8011530"/>
                  <a:gd name="connsiteX6" fmla="*/ 957600 w 957600"/>
                  <a:gd name="connsiteY6" fmla="*/ 159603 h 8011530"/>
                  <a:gd name="connsiteX7" fmla="*/ 957600 w 957600"/>
                  <a:gd name="connsiteY7" fmla="*/ 7920000 h 8011530"/>
                  <a:gd name="connsiteX8" fmla="*/ 957600 w 957600"/>
                  <a:gd name="connsiteY8" fmla="*/ 7920000 h 8011530"/>
                  <a:gd name="connsiteX9" fmla="*/ 560477 w 957600"/>
                  <a:gd name="connsiteY9" fmla="*/ 8011530 h 8011530"/>
                  <a:gd name="connsiteX0" fmla="*/ 0 w 957600"/>
                  <a:gd name="connsiteY0" fmla="*/ 7920000 h 8011530"/>
                  <a:gd name="connsiteX1" fmla="*/ 0 w 957600"/>
                  <a:gd name="connsiteY1" fmla="*/ 7920000 h 8011530"/>
                  <a:gd name="connsiteX2" fmla="*/ 0 w 957600"/>
                  <a:gd name="connsiteY2" fmla="*/ 159603 h 8011530"/>
                  <a:gd name="connsiteX3" fmla="*/ 159603 w 957600"/>
                  <a:gd name="connsiteY3" fmla="*/ 0 h 8011530"/>
                  <a:gd name="connsiteX4" fmla="*/ 797997 w 957600"/>
                  <a:gd name="connsiteY4" fmla="*/ 0 h 8011530"/>
                  <a:gd name="connsiteX5" fmla="*/ 957600 w 957600"/>
                  <a:gd name="connsiteY5" fmla="*/ 159603 h 8011530"/>
                  <a:gd name="connsiteX6" fmla="*/ 957600 w 957600"/>
                  <a:gd name="connsiteY6" fmla="*/ 7920000 h 8011530"/>
                  <a:gd name="connsiteX7" fmla="*/ 957600 w 957600"/>
                  <a:gd name="connsiteY7" fmla="*/ 7920000 h 8011530"/>
                  <a:gd name="connsiteX8" fmla="*/ 560477 w 957600"/>
                  <a:gd name="connsiteY8" fmla="*/ 8011530 h 8011530"/>
                  <a:gd name="connsiteX0" fmla="*/ 0 w 957600"/>
                  <a:gd name="connsiteY0" fmla="*/ 7920000 h 7920000"/>
                  <a:gd name="connsiteX1" fmla="*/ 0 w 957600"/>
                  <a:gd name="connsiteY1" fmla="*/ 7920000 h 7920000"/>
                  <a:gd name="connsiteX2" fmla="*/ 0 w 957600"/>
                  <a:gd name="connsiteY2" fmla="*/ 159603 h 7920000"/>
                  <a:gd name="connsiteX3" fmla="*/ 159603 w 957600"/>
                  <a:gd name="connsiteY3" fmla="*/ 0 h 7920000"/>
                  <a:gd name="connsiteX4" fmla="*/ 797997 w 957600"/>
                  <a:gd name="connsiteY4" fmla="*/ 0 h 7920000"/>
                  <a:gd name="connsiteX5" fmla="*/ 957600 w 957600"/>
                  <a:gd name="connsiteY5" fmla="*/ 159603 h 7920000"/>
                  <a:gd name="connsiteX6" fmla="*/ 957600 w 957600"/>
                  <a:gd name="connsiteY6" fmla="*/ 7920000 h 7920000"/>
                  <a:gd name="connsiteX7" fmla="*/ 957600 w 957600"/>
                  <a:gd name="connsiteY7" fmla="*/ 7920000 h 79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7600" h="7920000">
                    <a:moveTo>
                      <a:pt x="0" y="7920000"/>
                    </a:moveTo>
                    <a:lnTo>
                      <a:pt x="0" y="7920000"/>
                    </a:lnTo>
                    <a:lnTo>
                      <a:pt x="0" y="159603"/>
                    </a:lnTo>
                    <a:cubicBezTo>
                      <a:pt x="0" y="71457"/>
                      <a:pt x="71457" y="0"/>
                      <a:pt x="159603" y="0"/>
                    </a:cubicBezTo>
                    <a:lnTo>
                      <a:pt x="797997" y="0"/>
                    </a:lnTo>
                    <a:cubicBezTo>
                      <a:pt x="886143" y="0"/>
                      <a:pt x="957600" y="71457"/>
                      <a:pt x="957600" y="159603"/>
                    </a:cubicBezTo>
                    <a:lnTo>
                      <a:pt x="957600" y="7920000"/>
                    </a:lnTo>
                    <a:lnTo>
                      <a:pt x="957600" y="7920000"/>
                    </a:lnTo>
                  </a:path>
                </a:pathLst>
              </a:cu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36" name="자유형 35"/>
              <p:cNvSpPr/>
              <p:nvPr/>
            </p:nvSpPr>
            <p:spPr bwMode="auto">
              <a:xfrm rot="16200000">
                <a:off x="488953" y="5349874"/>
                <a:ext cx="958851" cy="958850"/>
              </a:xfrm>
              <a:custGeom>
                <a:avLst/>
                <a:gdLst>
                  <a:gd name="connsiteX0" fmla="*/ 523027 w 1046054"/>
                  <a:gd name="connsiteY0" fmla="*/ 27131 h 1046053"/>
                  <a:gd name="connsiteX1" fmla="*/ 27131 w 1046054"/>
                  <a:gd name="connsiteY1" fmla="*/ 523027 h 1046053"/>
                  <a:gd name="connsiteX2" fmla="*/ 472325 w 1046054"/>
                  <a:gd name="connsiteY2" fmla="*/ 1016362 h 1046053"/>
                  <a:gd name="connsiteX3" fmla="*/ 523027 w 1046054"/>
                  <a:gd name="connsiteY3" fmla="*/ 1018922 h 1046053"/>
                  <a:gd name="connsiteX4" fmla="*/ 523027 w 1046054"/>
                  <a:gd name="connsiteY4" fmla="*/ 1019241 h 1046053"/>
                  <a:gd name="connsiteX5" fmla="*/ 1019242 w 1046054"/>
                  <a:gd name="connsiteY5" fmla="*/ 1019241 h 1046053"/>
                  <a:gd name="connsiteX6" fmla="*/ 1019242 w 1046054"/>
                  <a:gd name="connsiteY6" fmla="*/ 523027 h 1046053"/>
                  <a:gd name="connsiteX7" fmla="*/ 1018923 w 1046054"/>
                  <a:gd name="connsiteY7" fmla="*/ 523027 h 1046053"/>
                  <a:gd name="connsiteX8" fmla="*/ 523027 w 1046054"/>
                  <a:gd name="connsiteY8" fmla="*/ 27131 h 1046053"/>
                  <a:gd name="connsiteX9" fmla="*/ 523027 w 1046054"/>
                  <a:gd name="connsiteY9" fmla="*/ 0 h 1046053"/>
                  <a:gd name="connsiteX10" fmla="*/ 1035428 w 1046054"/>
                  <a:gd name="connsiteY10" fmla="*/ 417619 h 1046053"/>
                  <a:gd name="connsiteX11" fmla="*/ 1045440 w 1046054"/>
                  <a:gd name="connsiteY11" fmla="*/ 516931 h 1046053"/>
                  <a:gd name="connsiteX12" fmla="*/ 1046054 w 1046054"/>
                  <a:gd name="connsiteY12" fmla="*/ 516931 h 1046053"/>
                  <a:gd name="connsiteX13" fmla="*/ 1046054 w 1046054"/>
                  <a:gd name="connsiteY13" fmla="*/ 523027 h 1046053"/>
                  <a:gd name="connsiteX14" fmla="*/ 1046054 w 1046054"/>
                  <a:gd name="connsiteY14" fmla="*/ 1042531 h 1046053"/>
                  <a:gd name="connsiteX15" fmla="*/ 1045027 w 1046054"/>
                  <a:gd name="connsiteY15" fmla="*/ 1042531 h 1046053"/>
                  <a:gd name="connsiteX16" fmla="*/ 1045027 w 1046054"/>
                  <a:gd name="connsiteY16" fmla="*/ 1046053 h 1046053"/>
                  <a:gd name="connsiteX17" fmla="*/ 523027 w 1046054"/>
                  <a:gd name="connsiteY17" fmla="*/ 1046053 h 1046053"/>
                  <a:gd name="connsiteX18" fmla="*/ 496112 w 1046054"/>
                  <a:gd name="connsiteY18" fmla="*/ 1045373 h 1046053"/>
                  <a:gd name="connsiteX19" fmla="*/ 0 w 1046054"/>
                  <a:gd name="connsiteY19" fmla="*/ 523027 h 1046053"/>
                  <a:gd name="connsiteX20" fmla="*/ 523027 w 1046054"/>
                  <a:gd name="connsiteY20" fmla="*/ 0 h 104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46054" h="1046053">
                    <a:moveTo>
                      <a:pt x="523027" y="27131"/>
                    </a:moveTo>
                    <a:cubicBezTo>
                      <a:pt x="249151" y="27131"/>
                      <a:pt x="27131" y="249151"/>
                      <a:pt x="27131" y="523027"/>
                    </a:cubicBezTo>
                    <a:cubicBezTo>
                      <a:pt x="27131" y="779785"/>
                      <a:pt x="222266" y="990967"/>
                      <a:pt x="472325" y="1016362"/>
                    </a:cubicBezTo>
                    <a:lnTo>
                      <a:pt x="523027" y="1018922"/>
                    </a:lnTo>
                    <a:lnTo>
                      <a:pt x="523027" y="1019241"/>
                    </a:lnTo>
                    <a:lnTo>
                      <a:pt x="1019242" y="1019241"/>
                    </a:lnTo>
                    <a:lnTo>
                      <a:pt x="1019242" y="523027"/>
                    </a:lnTo>
                    <a:lnTo>
                      <a:pt x="1018923" y="523027"/>
                    </a:lnTo>
                    <a:cubicBezTo>
                      <a:pt x="1018923" y="249151"/>
                      <a:pt x="796903" y="27131"/>
                      <a:pt x="523027" y="27131"/>
                    </a:cubicBezTo>
                    <a:close/>
                    <a:moveTo>
                      <a:pt x="523027" y="0"/>
                    </a:moveTo>
                    <a:cubicBezTo>
                      <a:pt x="775779" y="0"/>
                      <a:pt x="986658" y="179285"/>
                      <a:pt x="1035428" y="417619"/>
                    </a:cubicBezTo>
                    <a:lnTo>
                      <a:pt x="1045440" y="516931"/>
                    </a:lnTo>
                    <a:lnTo>
                      <a:pt x="1046054" y="516931"/>
                    </a:lnTo>
                    <a:lnTo>
                      <a:pt x="1046054" y="523027"/>
                    </a:lnTo>
                    <a:lnTo>
                      <a:pt x="1046054" y="1042531"/>
                    </a:lnTo>
                    <a:lnTo>
                      <a:pt x="1045027" y="1042531"/>
                    </a:lnTo>
                    <a:lnTo>
                      <a:pt x="1045027" y="1046053"/>
                    </a:lnTo>
                    <a:lnTo>
                      <a:pt x="523027" y="1046053"/>
                    </a:lnTo>
                    <a:lnTo>
                      <a:pt x="496112" y="1045373"/>
                    </a:lnTo>
                    <a:cubicBezTo>
                      <a:pt x="219761" y="1031364"/>
                      <a:pt x="0" y="802859"/>
                      <a:pt x="0" y="523027"/>
                    </a:cubicBezTo>
                    <a:cubicBezTo>
                      <a:pt x="0" y="234168"/>
                      <a:pt x="234168" y="0"/>
                      <a:pt x="52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sp>
          <p:nvSpPr>
            <p:cNvPr id="32" name="AutoShape 455"/>
            <p:cNvSpPr>
              <a:spLocks noChangeArrowheads="1"/>
            </p:cNvSpPr>
            <p:nvPr/>
          </p:nvSpPr>
          <p:spPr bwMode="auto">
            <a:xfrm>
              <a:off x="1655461" y="5531687"/>
              <a:ext cx="6516432" cy="595223"/>
            </a:xfrm>
            <a:prstGeom prst="roundRect">
              <a:avLst>
                <a:gd name="adj" fmla="val 2199"/>
              </a:avLst>
            </a:prstGeom>
            <a:noFill/>
            <a:ln w="9525" algn="ctr">
              <a:noFill/>
              <a:round/>
              <a:headEnd/>
              <a:tailEnd type="none" w="med" len="sm"/>
            </a:ln>
            <a:effectLst/>
            <a:extLst/>
          </p:spPr>
          <p:txBody>
            <a:bodyPr wrap="square" lIns="54000" tIns="46800" rIns="54000" bIns="46800" anchor="ctr">
              <a:spAutoFit/>
            </a:bodyPr>
            <a:lstStyle/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VMware vSphere Client, </a:t>
              </a:r>
              <a:r>
                <a:rPr kumimoji="1" lang="en-US" altLang="ko-KR" sz="1000" dirty="0" err="1">
                  <a:cs typeface="Arial" charset="0"/>
                </a:rPr>
                <a:t>vCenter</a:t>
              </a:r>
              <a:r>
                <a:rPr kumimoji="1" lang="ko-KR" altLang="en-US" sz="1000" dirty="0">
                  <a:cs typeface="Arial" charset="0"/>
                </a:rPr>
                <a:t>와 통합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무상제공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VMware </a:t>
              </a:r>
              <a:r>
                <a:rPr kumimoji="1" lang="ko-KR" altLang="en-US" sz="1000" dirty="0">
                  <a:cs typeface="Arial" charset="0"/>
                </a:rPr>
                <a:t>관리 콘솔에서 보호중인 </a:t>
              </a:r>
              <a:r>
                <a:rPr kumimoji="1" lang="en-US" altLang="ko-KR" sz="1000" dirty="0">
                  <a:cs typeface="Arial" charset="0"/>
                </a:rPr>
                <a:t>VM</a:t>
              </a:r>
              <a:r>
                <a:rPr kumimoji="1" lang="ko-KR" altLang="en-US" sz="1000" dirty="0">
                  <a:cs typeface="Arial" charset="0"/>
                </a:rPr>
                <a:t>의 상세정보를 직접 확인</a:t>
              </a:r>
            </a:p>
          </p:txBody>
        </p:sp>
        <p:pic>
          <p:nvPicPr>
            <p:cNvPr id="33" name="Picture 19" descr="D:\dot_이찬주\140926\비즈니스맨아이콘png\26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29"/>
            <a:stretch/>
          </p:blipFill>
          <p:spPr bwMode="auto">
            <a:xfrm>
              <a:off x="8481423" y="5547626"/>
              <a:ext cx="890912" cy="742581"/>
            </a:xfrm>
            <a:prstGeom prst="rect">
              <a:avLst/>
            </a:prstGeom>
            <a:noFill/>
            <a:effectLst>
              <a:outerShdw dist="44450" algn="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직사각형 33"/>
            <p:cNvSpPr/>
            <p:nvPr/>
          </p:nvSpPr>
          <p:spPr>
            <a:xfrm>
              <a:off x="545021" y="5527359"/>
              <a:ext cx="864114" cy="5539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kumimoji="1" lang="en-US" altLang="ko-KR" sz="1000" b="1" dirty="0">
                  <a:cs typeface="Arial" charset="0"/>
                </a:rPr>
                <a:t>vSphere Plug-In</a:t>
              </a:r>
              <a:r>
                <a:rPr kumimoji="1" lang="ko-KR" altLang="en-US" sz="1000" b="1" dirty="0">
                  <a:cs typeface="Arial" charset="0"/>
                </a:rPr>
                <a:t>의 장점</a:t>
              </a:r>
              <a:endParaRPr lang="ko-KR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9317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Right Arrow 145"/>
          <p:cNvSpPr>
            <a:spLocks noChangeAspect="1"/>
          </p:cNvSpPr>
          <p:nvPr/>
        </p:nvSpPr>
        <p:spPr>
          <a:xfrm>
            <a:off x="8184523" y="5059249"/>
            <a:ext cx="321073" cy="318195"/>
          </a:xfrm>
          <a:prstGeom prst="rightArrow">
            <a:avLst>
              <a:gd name="adj1" fmla="val 68898"/>
              <a:gd name="adj2" fmla="val 31331"/>
            </a:avLst>
          </a:prstGeom>
          <a:gradFill>
            <a:gsLst>
              <a:gs pos="35000">
                <a:schemeClr val="bg1">
                  <a:alpha val="0"/>
                </a:schemeClr>
              </a:gs>
              <a:gs pos="82000">
                <a:schemeClr val="tx1">
                  <a:alpha val="76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21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Big Data</a:t>
            </a:r>
            <a:r>
              <a:rPr lang="ko-KR" altLang="en-US" dirty="0"/>
              <a:t> </a:t>
            </a:r>
            <a:r>
              <a:rPr lang="ko-KR" altLang="en-US" dirty="0" smtClean="0"/>
              <a:t>환경 및 </a:t>
            </a:r>
            <a:r>
              <a:rPr lang="en-US" altLang="ko-KR" dirty="0" smtClean="0"/>
              <a:t>Open Source DBMS </a:t>
            </a:r>
            <a:r>
              <a:rPr lang="ko-KR" altLang="en-US" dirty="0" smtClean="0"/>
              <a:t>보호를 위한 공식적인 </a:t>
            </a:r>
            <a:r>
              <a:rPr lang="ko-KR" altLang="en-US" dirty="0" err="1" smtClean="0"/>
              <a:t>지원성을</a:t>
            </a:r>
            <a:r>
              <a:rPr lang="ko-KR" altLang="en-US" dirty="0" smtClean="0"/>
              <a:t> 제공하며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대용량 데이터에 대한 빠른 처리 및 부하 발생 최소화를 위해 </a:t>
            </a:r>
            <a:r>
              <a:rPr lang="en-US" altLang="ko-KR" dirty="0" smtClean="0"/>
              <a:t>Agentless </a:t>
            </a:r>
            <a:r>
              <a:rPr lang="ko-KR" altLang="en-US" dirty="0" smtClean="0"/>
              <a:t>기반의 병렬 처리 방식인 </a:t>
            </a:r>
            <a:r>
              <a:rPr lang="en-US" altLang="ko-KR" dirty="0" smtClean="0"/>
              <a:t>PSF(Parallel Streaming framework) </a:t>
            </a:r>
            <a:r>
              <a:rPr lang="ko-KR" altLang="en-US" dirty="0" smtClean="0"/>
              <a:t>백업 방식을 제공합니다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/>
              <a:t>Big Data – Parallel Streaming Framework (PSF)</a:t>
            </a:r>
          </a:p>
        </p:txBody>
      </p: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147" name="Rectangle: Rounded Corners 86"/>
          <p:cNvSpPr>
            <a:spLocks/>
          </p:cNvSpPr>
          <p:nvPr/>
        </p:nvSpPr>
        <p:spPr bwMode="auto">
          <a:xfrm>
            <a:off x="5530632" y="5707749"/>
            <a:ext cx="2246979" cy="568251"/>
          </a:xfrm>
          <a:prstGeom prst="roundRect">
            <a:avLst>
              <a:gd name="adj" fmla="val 5824"/>
            </a:avLst>
          </a:prstGeom>
          <a:noFill/>
          <a:ln w="1270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16" tIns="91416" rIns="0" bIns="91416" numCol="1" rtlCol="0" anchor="ctr" anchorCtr="0" compatLnSpc="1">
            <a:prstTxWarp prst="textNoShape">
              <a:avLst/>
            </a:prstTxWarp>
          </a:bodyPr>
          <a:lstStyle/>
          <a:p>
            <a:pPr marL="171399" indent="-171399"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Agentless </a:t>
            </a:r>
            <a:r>
              <a:rPr lang="ko-KR" altLang="en-US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백업 구현</a:t>
            </a:r>
            <a:endParaRPr lang="en-US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399" indent="-171399"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ko-KR" altLang="en-US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확장성</a:t>
            </a:r>
            <a:r>
              <a:rPr lang="en-US" altLang="ko-KR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ko-KR" altLang="en-US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가속화된 데이터 처리</a:t>
            </a:r>
            <a:endParaRPr lang="en-US" altLang="ko-KR" sz="9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399" indent="-171399"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ko-KR" altLang="en-US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가상 및 물리적 환경</a:t>
            </a:r>
            <a:endParaRPr lang="en-US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Rectangle: Rounded Corners 87"/>
          <p:cNvSpPr>
            <a:spLocks/>
          </p:cNvSpPr>
          <p:nvPr/>
        </p:nvSpPr>
        <p:spPr bwMode="auto">
          <a:xfrm>
            <a:off x="589751" y="5707749"/>
            <a:ext cx="4770728" cy="568251"/>
          </a:xfrm>
          <a:prstGeom prst="roundRect">
            <a:avLst>
              <a:gd name="adj" fmla="val 5824"/>
            </a:avLst>
          </a:prstGeom>
          <a:noFill/>
          <a:ln w="1270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16" tIns="91416" rIns="0" bIns="91416" numCol="1" rtlCol="0" anchor="ctr" anchorCtr="0" compatLnSpc="1">
            <a:prstTxWarp prst="textNoShape">
              <a:avLst/>
            </a:prstTxWarp>
          </a:bodyPr>
          <a:lstStyle/>
          <a:p>
            <a:pPr marL="171399" indent="-171399"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Source RDBMS: </a:t>
            </a:r>
            <a:r>
              <a:rPr lang="en-US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MySQL, PostgreSQL, </a:t>
            </a:r>
            <a:r>
              <a:rPr lang="en-US" sz="9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MariaDB</a:t>
            </a:r>
            <a:r>
              <a:rPr lang="en-US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SQLite  </a:t>
            </a:r>
          </a:p>
          <a:p>
            <a:pPr marL="171399" indent="-171399"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Data and NoSQL: </a:t>
            </a:r>
            <a:r>
              <a:rPr lang="en-US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Nutanix, Hadoop, </a:t>
            </a:r>
            <a:r>
              <a:rPr lang="en-US" sz="9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Hbase</a:t>
            </a:r>
            <a:r>
              <a:rPr lang="en-US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MongoDB, Cassandra </a:t>
            </a:r>
          </a:p>
          <a:p>
            <a:pPr marL="171399" indent="-171399"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Traditional: </a:t>
            </a:r>
            <a:r>
              <a:rPr lang="en-US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Oracle, SQL/Exchange/SharePoint, DB2/Informix, SAP HANA/ASE/MaxDB </a:t>
            </a:r>
          </a:p>
        </p:txBody>
      </p:sp>
      <p:sp>
        <p:nvSpPr>
          <p:cNvPr id="149" name="Rectangle: Rounded Corners 88"/>
          <p:cNvSpPr>
            <a:spLocks/>
          </p:cNvSpPr>
          <p:nvPr/>
        </p:nvSpPr>
        <p:spPr bwMode="auto">
          <a:xfrm>
            <a:off x="7951420" y="5707750"/>
            <a:ext cx="1263412" cy="568250"/>
          </a:xfrm>
          <a:prstGeom prst="roundRect">
            <a:avLst>
              <a:gd name="adj" fmla="val 5824"/>
            </a:avLst>
          </a:prstGeom>
          <a:noFill/>
          <a:ln w="1270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16" tIns="91416" rIns="91416" bIns="91416" numCol="1" rtlCol="0" anchor="ctr" anchorCtr="0" compatLnSpc="1">
            <a:prstTxWarp prst="textNoShape">
              <a:avLst/>
            </a:prstTxWarp>
          </a:bodyPr>
          <a:lstStyle/>
          <a:p>
            <a:pPr marL="171399" indent="-171399"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ko-KR" altLang="en-US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시장 선도적인 </a:t>
            </a:r>
            <a:r>
              <a:rPr lang="en-US" altLang="ko-KR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DBMS</a:t>
            </a:r>
            <a:r>
              <a:rPr lang="ko-KR" altLang="en-US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에 대한 공식 지원</a:t>
            </a:r>
            <a:endParaRPr lang="en-US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/>
          <p:cNvSpPr txBox="1"/>
          <p:nvPr/>
        </p:nvSpPr>
        <p:spPr bwMode="ltGray">
          <a:xfrm>
            <a:off x="675315" y="2382717"/>
            <a:ext cx="5287723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spAutoFit/>
          </a:bodyPr>
          <a:lstStyle/>
          <a:p>
            <a:pPr marL="171450" indent="-1714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schemeClr val="tx2"/>
                </a:solidFill>
              </a:rPr>
              <a:t>모든 백업 및 복구 작업을 </a:t>
            </a:r>
            <a:r>
              <a:rPr lang="en-US" altLang="ko-KR" sz="1200" dirty="0" smtClean="0">
                <a:solidFill>
                  <a:schemeClr val="tx2"/>
                </a:solidFill>
              </a:rPr>
              <a:t>NetBackup</a:t>
            </a:r>
            <a:r>
              <a:rPr lang="ko-KR" altLang="en-US" sz="1200" dirty="0" smtClean="0">
                <a:solidFill>
                  <a:schemeClr val="tx2"/>
                </a:solidFill>
              </a:rPr>
              <a:t>에서 실행 </a:t>
            </a:r>
            <a:r>
              <a:rPr lang="en-US" altLang="ko-KR" sz="1200" dirty="0" smtClean="0">
                <a:solidFill>
                  <a:schemeClr val="tx2"/>
                </a:solidFill>
              </a:rPr>
              <a:t>(Agentless </a:t>
            </a:r>
            <a:r>
              <a:rPr lang="ko-KR" altLang="en-US" sz="1200" dirty="0" smtClean="0">
                <a:solidFill>
                  <a:schemeClr val="tx2"/>
                </a:solidFill>
              </a:rPr>
              <a:t>백업 및 복구</a:t>
            </a:r>
            <a:r>
              <a:rPr lang="en-US" altLang="ko-KR" sz="1200" dirty="0" smtClean="0">
                <a:solidFill>
                  <a:schemeClr val="tx2"/>
                </a:solidFill>
              </a:rPr>
              <a:t>)</a:t>
            </a:r>
          </a:p>
          <a:p>
            <a:pPr marL="171450" indent="-1714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ko-KR" altLang="en-US" sz="1200" dirty="0" err="1">
                <a:solidFill>
                  <a:schemeClr val="tx2"/>
                </a:solidFill>
              </a:rPr>
              <a:t>프락시</a:t>
            </a:r>
            <a:r>
              <a:rPr lang="ko-KR" altLang="en-US" sz="1200" dirty="0">
                <a:solidFill>
                  <a:schemeClr val="tx2"/>
                </a:solidFill>
              </a:rPr>
              <a:t> 클라이언트 간에 데이터 세트 분할 및 </a:t>
            </a:r>
            <a:r>
              <a:rPr lang="ko-KR" altLang="en-US" sz="1200" dirty="0" smtClean="0">
                <a:solidFill>
                  <a:schemeClr val="tx2"/>
                </a:solidFill>
              </a:rPr>
              <a:t>분배</a:t>
            </a:r>
            <a:r>
              <a:rPr lang="en-US" altLang="ko-KR" sz="1200" dirty="0" smtClean="0">
                <a:solidFill>
                  <a:schemeClr val="tx2"/>
                </a:solidFill>
              </a:rPr>
              <a:t>(</a:t>
            </a:r>
            <a:r>
              <a:rPr lang="ko-KR" altLang="en-US" sz="1200" dirty="0" err="1" smtClean="0">
                <a:solidFill>
                  <a:schemeClr val="tx2"/>
                </a:solidFill>
              </a:rPr>
              <a:t>워크플로우</a:t>
            </a:r>
            <a:r>
              <a:rPr lang="ko-KR" altLang="en-US" sz="1200" dirty="0" smtClean="0">
                <a:solidFill>
                  <a:schemeClr val="tx2"/>
                </a:solidFill>
              </a:rPr>
              <a:t> 영향 최소화</a:t>
            </a:r>
            <a:r>
              <a:rPr lang="en-US" altLang="ko-KR" sz="1200" dirty="0" smtClean="0">
                <a:solidFill>
                  <a:schemeClr val="tx2"/>
                </a:solidFill>
              </a:rPr>
              <a:t>)</a:t>
            </a:r>
            <a:endParaRPr lang="ko-KR" altLang="en-US" sz="1200" dirty="0">
              <a:solidFill>
                <a:schemeClr val="tx2"/>
              </a:solidFill>
            </a:endParaRPr>
          </a:p>
          <a:p>
            <a:pPr marL="171450" indent="-1714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schemeClr val="tx2"/>
                </a:solidFill>
              </a:rPr>
              <a:t>클라이언트 </a:t>
            </a:r>
            <a:r>
              <a:rPr lang="en-US" altLang="ko-KR" sz="1200" dirty="0" smtClean="0">
                <a:solidFill>
                  <a:schemeClr val="tx2"/>
                </a:solidFill>
              </a:rPr>
              <a:t>/ </a:t>
            </a:r>
            <a:r>
              <a:rPr lang="ko-KR" altLang="en-US" sz="1200" dirty="0" smtClean="0">
                <a:solidFill>
                  <a:schemeClr val="tx2"/>
                </a:solidFill>
              </a:rPr>
              <a:t>미디어 서버 </a:t>
            </a:r>
            <a:r>
              <a:rPr lang="en-US" altLang="ko-KR" sz="1200" dirty="0" smtClean="0">
                <a:solidFill>
                  <a:schemeClr val="tx2"/>
                </a:solidFill>
              </a:rPr>
              <a:t>/ </a:t>
            </a:r>
            <a:r>
              <a:rPr lang="ko-KR" altLang="en-US" sz="1200" dirty="0">
                <a:solidFill>
                  <a:schemeClr val="tx2"/>
                </a:solidFill>
              </a:rPr>
              <a:t>마스터 서버를 백업 호스트로 </a:t>
            </a:r>
            <a:r>
              <a:rPr lang="ko-KR" altLang="en-US" sz="1200" dirty="0" smtClean="0">
                <a:solidFill>
                  <a:schemeClr val="tx2"/>
                </a:solidFill>
              </a:rPr>
              <a:t>구성</a:t>
            </a:r>
            <a:endParaRPr lang="en-US" altLang="ko-KR" sz="1200" dirty="0" smtClean="0">
              <a:solidFill>
                <a:schemeClr val="tx2"/>
              </a:solidFill>
            </a:endParaRPr>
          </a:p>
          <a:p>
            <a:pPr marL="171450" indent="-1714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schemeClr val="tx2"/>
                </a:solidFill>
              </a:rPr>
              <a:t>백업 </a:t>
            </a:r>
            <a:r>
              <a:rPr lang="ko-KR" altLang="en-US" sz="1200" dirty="0">
                <a:solidFill>
                  <a:schemeClr val="tx2"/>
                </a:solidFill>
              </a:rPr>
              <a:t>호스트를 </a:t>
            </a:r>
            <a:r>
              <a:rPr lang="ko-KR" altLang="en-US" sz="1200" dirty="0" smtClean="0">
                <a:solidFill>
                  <a:schemeClr val="tx2"/>
                </a:solidFill>
              </a:rPr>
              <a:t>추가</a:t>
            </a:r>
            <a:r>
              <a:rPr lang="en-US" altLang="ko-KR" sz="1200" dirty="0" smtClean="0">
                <a:solidFill>
                  <a:schemeClr val="tx2"/>
                </a:solidFill>
              </a:rPr>
              <a:t>/</a:t>
            </a:r>
            <a:r>
              <a:rPr lang="ko-KR" altLang="en-US" sz="1200" dirty="0" smtClean="0">
                <a:solidFill>
                  <a:schemeClr val="tx2"/>
                </a:solidFill>
              </a:rPr>
              <a:t>확장을 통해 다양한 규모의 데이터를 신속하게 처리</a:t>
            </a:r>
            <a:endParaRPr lang="en-US" sz="1200" dirty="0">
              <a:solidFill>
                <a:schemeClr val="tx2"/>
              </a:solidFill>
            </a:endParaRPr>
          </a:p>
        </p:txBody>
      </p:sp>
      <p:grpSp>
        <p:nvGrpSpPr>
          <p:cNvPr id="58" name="그룹 57"/>
          <p:cNvGrpSpPr/>
          <p:nvPr/>
        </p:nvGrpSpPr>
        <p:grpSpPr>
          <a:xfrm>
            <a:off x="7196865" y="1883662"/>
            <a:ext cx="2348275" cy="1226926"/>
            <a:chOff x="6351598" y="1673947"/>
            <a:chExt cx="2348275" cy="1226926"/>
          </a:xfrm>
        </p:grpSpPr>
        <p:pic>
          <p:nvPicPr>
            <p:cNvPr id="161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573" b="14011"/>
            <a:stretch/>
          </p:blipFill>
          <p:spPr>
            <a:xfrm>
              <a:off x="6351598" y="1673947"/>
              <a:ext cx="2348275" cy="122692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3" name="Oval 8"/>
            <p:cNvSpPr/>
            <p:nvPr/>
          </p:nvSpPr>
          <p:spPr bwMode="auto">
            <a:xfrm>
              <a:off x="6727962" y="2028156"/>
              <a:ext cx="744718" cy="248240"/>
            </a:xfrm>
            <a:prstGeom prst="ellipse">
              <a:avLst/>
            </a:prstGeom>
            <a:noFill/>
            <a:ln w="19050" cap="flat" cmpd="sng" algn="ctr">
              <a:solidFill>
                <a:schemeClr val="accent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 err="1">
                <a:solidFill>
                  <a:srgbClr val="FFFFFF"/>
                </a:solidFill>
                <a:latin typeface="+mn-lt"/>
              </a:endParaRPr>
            </a:p>
          </p:txBody>
        </p:sp>
      </p:grpSp>
      <p:sp>
        <p:nvSpPr>
          <p:cNvPr id="156" name="TextBox 155"/>
          <p:cNvSpPr txBox="1"/>
          <p:nvPr/>
        </p:nvSpPr>
        <p:spPr bwMode="ltGray">
          <a:xfrm>
            <a:off x="1706716" y="3665726"/>
            <a:ext cx="145367" cy="22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sz="1200" b="1" dirty="0"/>
              <a:t>…</a:t>
            </a:r>
          </a:p>
        </p:txBody>
      </p:sp>
      <p:cxnSp>
        <p:nvCxnSpPr>
          <p:cNvPr id="159" name="직선 연결선 158"/>
          <p:cNvCxnSpPr>
            <a:stCxn id="225" idx="3"/>
          </p:cNvCxnSpPr>
          <p:nvPr/>
        </p:nvCxnSpPr>
        <p:spPr bwMode="auto">
          <a:xfrm flipV="1">
            <a:off x="2799972" y="3977536"/>
            <a:ext cx="3740242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3"/>
            </a:solidFill>
            <a:prstDash val="dashDot"/>
            <a:miter lim="800000"/>
            <a:headEnd type="none" w="med" len="med"/>
            <a:tailEnd type="none" w="lg" len="lg"/>
          </a:ln>
          <a:effectLst/>
        </p:spPr>
      </p:cxnSp>
      <p:cxnSp>
        <p:nvCxnSpPr>
          <p:cNvPr id="160" name="직선 연결선 159"/>
          <p:cNvCxnSpPr>
            <a:stCxn id="231" idx="3"/>
          </p:cNvCxnSpPr>
          <p:nvPr/>
        </p:nvCxnSpPr>
        <p:spPr bwMode="auto">
          <a:xfrm flipV="1">
            <a:off x="2806975" y="4973734"/>
            <a:ext cx="37346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3"/>
            </a:solidFill>
            <a:prstDash val="dashDot"/>
            <a:miter lim="800000"/>
            <a:headEnd type="none" w="med" len="med"/>
            <a:tailEnd type="none" w="lg" len="lg"/>
          </a:ln>
          <a:effectLst/>
        </p:spPr>
      </p:cxnSp>
      <p:cxnSp>
        <p:nvCxnSpPr>
          <p:cNvPr id="164" name="직선 연결선 163"/>
          <p:cNvCxnSpPr>
            <a:stCxn id="244" idx="3"/>
          </p:cNvCxnSpPr>
          <p:nvPr/>
        </p:nvCxnSpPr>
        <p:spPr bwMode="auto">
          <a:xfrm>
            <a:off x="2806975" y="4698705"/>
            <a:ext cx="37346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3"/>
            </a:solidFill>
            <a:prstDash val="dashDot"/>
            <a:miter lim="800000"/>
            <a:headEnd type="none" w="med" len="med"/>
            <a:tailEnd type="none" w="lg" len="lg"/>
          </a:ln>
          <a:effectLst/>
        </p:spPr>
      </p:cxnSp>
      <p:cxnSp>
        <p:nvCxnSpPr>
          <p:cNvPr id="165" name="직선 연결선 164"/>
          <p:cNvCxnSpPr>
            <a:stCxn id="238" idx="3"/>
          </p:cNvCxnSpPr>
          <p:nvPr/>
        </p:nvCxnSpPr>
        <p:spPr bwMode="auto">
          <a:xfrm>
            <a:off x="2806975" y="4422829"/>
            <a:ext cx="37346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3"/>
            </a:solidFill>
            <a:prstDash val="dashDot"/>
            <a:miter lim="800000"/>
            <a:headEnd type="none" w="med" len="med"/>
            <a:tailEnd type="none" w="lg" len="lg"/>
          </a:ln>
          <a:effectLst/>
        </p:spPr>
      </p:cxnSp>
      <p:grpSp>
        <p:nvGrpSpPr>
          <p:cNvPr id="64" name="그룹 63"/>
          <p:cNvGrpSpPr/>
          <p:nvPr/>
        </p:nvGrpSpPr>
        <p:grpSpPr>
          <a:xfrm>
            <a:off x="4283934" y="3497697"/>
            <a:ext cx="1063466" cy="1759891"/>
            <a:chOff x="4476451" y="3523454"/>
            <a:chExt cx="1063466" cy="1759891"/>
          </a:xfrm>
        </p:grpSpPr>
        <p:sp>
          <p:nvSpPr>
            <p:cNvPr id="155" name="Rectangle 211"/>
            <p:cNvSpPr/>
            <p:nvPr/>
          </p:nvSpPr>
          <p:spPr bwMode="auto">
            <a:xfrm>
              <a:off x="4476451" y="3523454"/>
              <a:ext cx="1063466" cy="172753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2225">
              <a:noFill/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 err="1">
                <a:solidFill>
                  <a:srgbClr val="FFFFFF"/>
                </a:solidFill>
              </a:endParaRPr>
            </a:p>
          </p:txBody>
        </p:sp>
        <p:sp>
          <p:nvSpPr>
            <p:cNvPr id="166" name="TextBox 165"/>
            <p:cNvSpPr txBox="1"/>
            <p:nvPr/>
          </p:nvSpPr>
          <p:spPr bwMode="ltGray">
            <a:xfrm>
              <a:off x="4975476" y="5056338"/>
              <a:ext cx="145367" cy="227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rtlCol="0" anchor="t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en-US" sz="1200" b="1" dirty="0"/>
                <a:t>…</a:t>
              </a:r>
            </a:p>
          </p:txBody>
        </p:sp>
        <p:sp>
          <p:nvSpPr>
            <p:cNvPr id="170" name="TextBox 169"/>
            <p:cNvSpPr txBox="1"/>
            <p:nvPr/>
          </p:nvSpPr>
          <p:spPr bwMode="ltGray">
            <a:xfrm rot="16200000">
              <a:off x="4157929" y="4564924"/>
              <a:ext cx="906833" cy="183503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wrap="none" lIns="72000" tIns="36000" rIns="72000" bIns="36000" rtlCol="0" anchor="t" anchorCtr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0"/>
                </a:spcBef>
              </a:pPr>
              <a:r>
                <a:rPr lang="en-US" sz="800" dirty="0">
                  <a:solidFill>
                    <a:schemeClr val="tx2"/>
                  </a:solidFill>
                </a:rPr>
                <a:t>Virtual Machines</a:t>
              </a:r>
            </a:p>
          </p:txBody>
        </p:sp>
        <p:grpSp>
          <p:nvGrpSpPr>
            <p:cNvPr id="171" name="그룹 170"/>
            <p:cNvGrpSpPr/>
            <p:nvPr/>
          </p:nvGrpSpPr>
          <p:grpSpPr>
            <a:xfrm>
              <a:off x="4714374" y="3881921"/>
              <a:ext cx="667572" cy="244543"/>
              <a:chOff x="3976760" y="3163823"/>
              <a:chExt cx="699870" cy="256374"/>
            </a:xfrm>
          </p:grpSpPr>
          <p:sp>
            <p:nvSpPr>
              <p:cNvPr id="172" name="Rectangle: Rounded Corners 214"/>
              <p:cNvSpPr/>
              <p:nvPr/>
            </p:nvSpPr>
            <p:spPr bwMode="auto">
              <a:xfrm>
                <a:off x="3976760" y="3163823"/>
                <a:ext cx="687056" cy="256374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73" name="TextBox 172"/>
              <p:cNvSpPr txBox="1"/>
              <p:nvPr/>
            </p:nvSpPr>
            <p:spPr bwMode="ltGray">
              <a:xfrm>
                <a:off x="4213246" y="3302843"/>
                <a:ext cx="463384" cy="116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4" name="Rectangle: Rounded Corners 216"/>
              <p:cNvSpPr/>
              <p:nvPr/>
            </p:nvSpPr>
            <p:spPr bwMode="auto">
              <a:xfrm>
                <a:off x="4019350" y="3206121"/>
                <a:ext cx="168504" cy="169893"/>
              </a:xfrm>
              <a:prstGeom prst="roundRect">
                <a:avLst/>
              </a:prstGeom>
              <a:solidFill>
                <a:srgbClr val="C9DDE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75" name="Rectangle: Rounded Corners 217"/>
              <p:cNvSpPr/>
              <p:nvPr/>
            </p:nvSpPr>
            <p:spPr bwMode="auto">
              <a:xfrm>
                <a:off x="4235449" y="3212981"/>
                <a:ext cx="168504" cy="169893"/>
              </a:xfrm>
              <a:prstGeom prst="roundRect">
                <a:avLst/>
              </a:prstGeom>
              <a:solidFill>
                <a:srgbClr val="C9DDE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76" name="Rectangle: Rounded Corners 218"/>
              <p:cNvSpPr/>
              <p:nvPr/>
            </p:nvSpPr>
            <p:spPr bwMode="auto">
              <a:xfrm>
                <a:off x="4438140" y="3211888"/>
                <a:ext cx="168504" cy="169893"/>
              </a:xfrm>
              <a:prstGeom prst="roundRect">
                <a:avLst/>
              </a:prstGeom>
              <a:solidFill>
                <a:srgbClr val="C9DDE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77" name="Group 219"/>
            <p:cNvGrpSpPr/>
            <p:nvPr/>
          </p:nvGrpSpPr>
          <p:grpSpPr>
            <a:xfrm>
              <a:off x="4705525" y="4885191"/>
              <a:ext cx="685270" cy="230291"/>
              <a:chOff x="1870788" y="2613960"/>
              <a:chExt cx="898584" cy="309742"/>
            </a:xfrm>
          </p:grpSpPr>
          <p:sp>
            <p:nvSpPr>
              <p:cNvPr id="178" name="Rectangle: Rounded Corners 220"/>
              <p:cNvSpPr/>
              <p:nvPr/>
            </p:nvSpPr>
            <p:spPr bwMode="auto">
              <a:xfrm>
                <a:off x="1870788" y="2613960"/>
                <a:ext cx="882132" cy="309742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79" name="TextBox 178"/>
              <p:cNvSpPr txBox="1"/>
              <p:nvPr/>
            </p:nvSpPr>
            <p:spPr bwMode="ltGray">
              <a:xfrm>
                <a:off x="2174419" y="2781919"/>
                <a:ext cx="594953" cy="140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0" name="Rectangle: Rounded Corners 222"/>
              <p:cNvSpPr/>
              <p:nvPr/>
            </p:nvSpPr>
            <p:spPr bwMode="auto">
              <a:xfrm>
                <a:off x="1925470" y="2665063"/>
                <a:ext cx="216347" cy="205259"/>
              </a:xfrm>
              <a:prstGeom prst="roundRect">
                <a:avLst/>
              </a:prstGeom>
              <a:solidFill>
                <a:srgbClr val="ADC32B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81" name="Rectangle: Rounded Corners 223"/>
              <p:cNvSpPr/>
              <p:nvPr/>
            </p:nvSpPr>
            <p:spPr bwMode="auto">
              <a:xfrm>
                <a:off x="2202926" y="2673351"/>
                <a:ext cx="216347" cy="205259"/>
              </a:xfrm>
              <a:prstGeom prst="roundRect">
                <a:avLst/>
              </a:prstGeom>
              <a:solidFill>
                <a:srgbClr val="EA683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82" name="Rectangle: Rounded Corners 224"/>
              <p:cNvSpPr/>
              <p:nvPr/>
            </p:nvSpPr>
            <p:spPr bwMode="auto">
              <a:xfrm>
                <a:off x="2463167" y="2672030"/>
                <a:ext cx="216347" cy="205259"/>
              </a:xfrm>
              <a:prstGeom prst="roundRect">
                <a:avLst/>
              </a:prstGeom>
              <a:solidFill>
                <a:srgbClr val="FCB44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83" name="TextBox 182"/>
            <p:cNvSpPr txBox="1"/>
            <p:nvPr/>
          </p:nvSpPr>
          <p:spPr bwMode="ltGray">
            <a:xfrm>
              <a:off x="4836564" y="4147280"/>
              <a:ext cx="423193" cy="11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en-US" sz="800" dirty="0">
                  <a:solidFill>
                    <a:schemeClr val="tx2"/>
                  </a:solidFill>
                </a:rPr>
                <a:t>Acropolis</a:t>
              </a:r>
            </a:p>
          </p:txBody>
        </p:sp>
        <p:grpSp>
          <p:nvGrpSpPr>
            <p:cNvPr id="184" name="Group 226"/>
            <p:cNvGrpSpPr/>
            <p:nvPr/>
          </p:nvGrpSpPr>
          <p:grpSpPr>
            <a:xfrm>
              <a:off x="4705525" y="4333440"/>
              <a:ext cx="685270" cy="230291"/>
              <a:chOff x="1870788" y="2613960"/>
              <a:chExt cx="898584" cy="309742"/>
            </a:xfrm>
          </p:grpSpPr>
          <p:sp>
            <p:nvSpPr>
              <p:cNvPr id="185" name="Rectangle: Rounded Corners 227"/>
              <p:cNvSpPr/>
              <p:nvPr/>
            </p:nvSpPr>
            <p:spPr bwMode="auto">
              <a:xfrm>
                <a:off x="1870788" y="2613960"/>
                <a:ext cx="882132" cy="309742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86" name="TextBox 185"/>
              <p:cNvSpPr txBox="1"/>
              <p:nvPr/>
            </p:nvSpPr>
            <p:spPr bwMode="ltGray">
              <a:xfrm>
                <a:off x="2174419" y="2781919"/>
                <a:ext cx="594953" cy="140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7" name="Rectangle: Rounded Corners 229"/>
              <p:cNvSpPr/>
              <p:nvPr/>
            </p:nvSpPr>
            <p:spPr bwMode="auto">
              <a:xfrm>
                <a:off x="1925470" y="2665063"/>
                <a:ext cx="216347" cy="205259"/>
              </a:xfrm>
              <a:prstGeom prst="roundRect">
                <a:avLst/>
              </a:prstGeom>
              <a:solidFill>
                <a:srgbClr val="ADC32B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88" name="Rectangle: Rounded Corners 230"/>
              <p:cNvSpPr/>
              <p:nvPr/>
            </p:nvSpPr>
            <p:spPr bwMode="auto">
              <a:xfrm>
                <a:off x="2202926" y="2673351"/>
                <a:ext cx="216347" cy="205259"/>
              </a:xfrm>
              <a:prstGeom prst="roundRect">
                <a:avLst/>
              </a:prstGeom>
              <a:solidFill>
                <a:srgbClr val="EA683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89" name="Rectangle: Rounded Corners 231"/>
              <p:cNvSpPr/>
              <p:nvPr/>
            </p:nvSpPr>
            <p:spPr bwMode="auto">
              <a:xfrm>
                <a:off x="2463167" y="2672030"/>
                <a:ext cx="216347" cy="205259"/>
              </a:xfrm>
              <a:prstGeom prst="roundRect">
                <a:avLst/>
              </a:prstGeom>
              <a:solidFill>
                <a:srgbClr val="FCB44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0" name="Group 232"/>
            <p:cNvGrpSpPr/>
            <p:nvPr/>
          </p:nvGrpSpPr>
          <p:grpSpPr>
            <a:xfrm>
              <a:off x="4705525" y="4609315"/>
              <a:ext cx="685270" cy="230291"/>
              <a:chOff x="1870788" y="2613960"/>
              <a:chExt cx="898584" cy="309742"/>
            </a:xfrm>
          </p:grpSpPr>
          <p:sp>
            <p:nvSpPr>
              <p:cNvPr id="191" name="Rectangle: Rounded Corners 233"/>
              <p:cNvSpPr/>
              <p:nvPr/>
            </p:nvSpPr>
            <p:spPr bwMode="auto">
              <a:xfrm>
                <a:off x="1870788" y="2613960"/>
                <a:ext cx="882132" cy="309742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92" name="TextBox 191"/>
              <p:cNvSpPr txBox="1"/>
              <p:nvPr/>
            </p:nvSpPr>
            <p:spPr bwMode="ltGray">
              <a:xfrm>
                <a:off x="2174419" y="2781919"/>
                <a:ext cx="594953" cy="140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3" name="Rectangle: Rounded Corners 235"/>
              <p:cNvSpPr/>
              <p:nvPr/>
            </p:nvSpPr>
            <p:spPr bwMode="auto">
              <a:xfrm>
                <a:off x="1925470" y="2665063"/>
                <a:ext cx="216347" cy="205259"/>
              </a:xfrm>
              <a:prstGeom prst="roundRect">
                <a:avLst/>
              </a:prstGeom>
              <a:solidFill>
                <a:srgbClr val="ADC32B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94" name="Rectangle: Rounded Corners 236"/>
              <p:cNvSpPr/>
              <p:nvPr/>
            </p:nvSpPr>
            <p:spPr bwMode="auto">
              <a:xfrm>
                <a:off x="2202926" y="2673351"/>
                <a:ext cx="216347" cy="205259"/>
              </a:xfrm>
              <a:prstGeom prst="roundRect">
                <a:avLst/>
              </a:prstGeom>
              <a:solidFill>
                <a:srgbClr val="EA683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95" name="Rectangle: Rounded Corners 237"/>
              <p:cNvSpPr/>
              <p:nvPr/>
            </p:nvSpPr>
            <p:spPr bwMode="auto">
              <a:xfrm>
                <a:off x="2463167" y="2672030"/>
                <a:ext cx="216347" cy="205259"/>
              </a:xfrm>
              <a:prstGeom prst="roundRect">
                <a:avLst/>
              </a:prstGeom>
              <a:solidFill>
                <a:srgbClr val="FCB44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pic>
          <p:nvPicPr>
            <p:cNvPr id="196" name="Pictur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1543" y="3693142"/>
              <a:ext cx="793234" cy="97343"/>
            </a:xfrm>
            <a:prstGeom prst="rect">
              <a:avLst/>
            </a:prstGeom>
          </p:spPr>
        </p:pic>
      </p:grpSp>
      <p:grpSp>
        <p:nvGrpSpPr>
          <p:cNvPr id="63" name="그룹 62"/>
          <p:cNvGrpSpPr/>
          <p:nvPr/>
        </p:nvGrpSpPr>
        <p:grpSpPr>
          <a:xfrm>
            <a:off x="3095317" y="3497697"/>
            <a:ext cx="1063466" cy="1759891"/>
            <a:chOff x="3287834" y="3523454"/>
            <a:chExt cx="1063466" cy="1759891"/>
          </a:xfrm>
        </p:grpSpPr>
        <p:sp>
          <p:nvSpPr>
            <p:cNvPr id="157" name="Rectangle 211"/>
            <p:cNvSpPr/>
            <p:nvPr/>
          </p:nvSpPr>
          <p:spPr bwMode="auto">
            <a:xfrm>
              <a:off x="3287834" y="3523454"/>
              <a:ext cx="1063466" cy="172753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2225">
              <a:noFill/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 err="1">
                <a:solidFill>
                  <a:srgbClr val="FFFFFF"/>
                </a:solidFill>
              </a:endParaRPr>
            </a:p>
          </p:txBody>
        </p:sp>
        <p:sp>
          <p:nvSpPr>
            <p:cNvPr id="167" name="TextBox 166"/>
            <p:cNvSpPr txBox="1"/>
            <p:nvPr/>
          </p:nvSpPr>
          <p:spPr bwMode="ltGray">
            <a:xfrm>
              <a:off x="3791277" y="5056338"/>
              <a:ext cx="145367" cy="227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rtlCol="0" anchor="t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en-US" sz="1200" b="1" dirty="0"/>
                <a:t>…</a:t>
              </a:r>
            </a:p>
          </p:txBody>
        </p:sp>
        <p:pic>
          <p:nvPicPr>
            <p:cNvPr id="169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57010" y="3592885"/>
              <a:ext cx="613901" cy="297855"/>
            </a:xfrm>
            <a:prstGeom prst="rect">
              <a:avLst/>
            </a:prstGeom>
          </p:spPr>
        </p:pic>
        <p:sp>
          <p:nvSpPr>
            <p:cNvPr id="197" name="TextBox 196"/>
            <p:cNvSpPr txBox="1"/>
            <p:nvPr/>
          </p:nvSpPr>
          <p:spPr bwMode="ltGray">
            <a:xfrm rot="16200000">
              <a:off x="3077516" y="4693687"/>
              <a:ext cx="690427" cy="183503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wrap="none" lIns="72000" tIns="36000" rIns="72000" bIns="36000" rtlCol="0" anchor="t" anchorCtr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0"/>
                </a:spcBef>
              </a:pPr>
              <a:r>
                <a:rPr lang="en-US" altLang="ko-KR" sz="800" dirty="0">
                  <a:solidFill>
                    <a:schemeClr val="tx2"/>
                  </a:solidFill>
                </a:rPr>
                <a:t>Data Nodes</a:t>
              </a:r>
            </a:p>
          </p:txBody>
        </p:sp>
        <p:grpSp>
          <p:nvGrpSpPr>
            <p:cNvPr id="198" name="그룹 197"/>
            <p:cNvGrpSpPr/>
            <p:nvPr/>
          </p:nvGrpSpPr>
          <p:grpSpPr>
            <a:xfrm>
              <a:off x="3530174" y="3881921"/>
              <a:ext cx="667572" cy="244543"/>
              <a:chOff x="2735267" y="3163823"/>
              <a:chExt cx="699870" cy="256374"/>
            </a:xfrm>
          </p:grpSpPr>
          <p:sp>
            <p:nvSpPr>
              <p:cNvPr id="199" name="Rectangle: Rounded Corners 214"/>
              <p:cNvSpPr/>
              <p:nvPr/>
            </p:nvSpPr>
            <p:spPr bwMode="auto">
              <a:xfrm>
                <a:off x="2735267" y="3163823"/>
                <a:ext cx="687056" cy="256374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00" name="TextBox 199"/>
              <p:cNvSpPr txBox="1"/>
              <p:nvPr/>
            </p:nvSpPr>
            <p:spPr bwMode="ltGray">
              <a:xfrm>
                <a:off x="2971753" y="3302843"/>
                <a:ext cx="463384" cy="116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1" name="Rectangle: Rounded Corners 216"/>
              <p:cNvSpPr/>
              <p:nvPr/>
            </p:nvSpPr>
            <p:spPr bwMode="auto">
              <a:xfrm>
                <a:off x="2777857" y="3206121"/>
                <a:ext cx="168504" cy="1698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02" name="Rectangle: Rounded Corners 217"/>
              <p:cNvSpPr/>
              <p:nvPr/>
            </p:nvSpPr>
            <p:spPr bwMode="auto">
              <a:xfrm>
                <a:off x="2993956" y="3212981"/>
                <a:ext cx="168504" cy="1698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03" name="Rectangle: Rounded Corners 218"/>
              <p:cNvSpPr/>
              <p:nvPr/>
            </p:nvSpPr>
            <p:spPr bwMode="auto">
              <a:xfrm>
                <a:off x="3196647" y="3211888"/>
                <a:ext cx="168504" cy="1698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04" name="Group 219"/>
            <p:cNvGrpSpPr/>
            <p:nvPr/>
          </p:nvGrpSpPr>
          <p:grpSpPr>
            <a:xfrm>
              <a:off x="3521325" y="4885191"/>
              <a:ext cx="685270" cy="230291"/>
              <a:chOff x="1870788" y="2613960"/>
              <a:chExt cx="898584" cy="309742"/>
            </a:xfrm>
          </p:grpSpPr>
          <p:sp>
            <p:nvSpPr>
              <p:cNvPr id="205" name="Rectangle: Rounded Corners 220"/>
              <p:cNvSpPr/>
              <p:nvPr/>
            </p:nvSpPr>
            <p:spPr bwMode="auto">
              <a:xfrm>
                <a:off x="1870788" y="2613960"/>
                <a:ext cx="882132" cy="309742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06" name="TextBox 205"/>
              <p:cNvSpPr txBox="1"/>
              <p:nvPr/>
            </p:nvSpPr>
            <p:spPr bwMode="ltGray">
              <a:xfrm>
                <a:off x="2174419" y="2781919"/>
                <a:ext cx="594953" cy="140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7" name="Rectangle: Rounded Corners 222"/>
              <p:cNvSpPr/>
              <p:nvPr/>
            </p:nvSpPr>
            <p:spPr bwMode="auto">
              <a:xfrm>
                <a:off x="1925470" y="2665063"/>
                <a:ext cx="216347" cy="205259"/>
              </a:xfrm>
              <a:prstGeom prst="roundRect">
                <a:avLst/>
              </a:prstGeom>
              <a:solidFill>
                <a:srgbClr val="ADC32B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08" name="Rectangle: Rounded Corners 223"/>
              <p:cNvSpPr/>
              <p:nvPr/>
            </p:nvSpPr>
            <p:spPr bwMode="auto">
              <a:xfrm>
                <a:off x="2202926" y="2673351"/>
                <a:ext cx="216347" cy="205259"/>
              </a:xfrm>
              <a:prstGeom prst="roundRect">
                <a:avLst/>
              </a:prstGeom>
              <a:solidFill>
                <a:srgbClr val="EA683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09" name="Rectangle: Rounded Corners 224"/>
              <p:cNvSpPr/>
              <p:nvPr/>
            </p:nvSpPr>
            <p:spPr bwMode="auto">
              <a:xfrm>
                <a:off x="2463167" y="2672030"/>
                <a:ext cx="216347" cy="205259"/>
              </a:xfrm>
              <a:prstGeom prst="roundRect">
                <a:avLst/>
              </a:prstGeom>
              <a:solidFill>
                <a:srgbClr val="FCB44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10" name="TextBox 209"/>
            <p:cNvSpPr txBox="1"/>
            <p:nvPr/>
          </p:nvSpPr>
          <p:spPr bwMode="ltGray">
            <a:xfrm>
              <a:off x="3589045" y="4147280"/>
              <a:ext cx="549831" cy="11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en-US" sz="800" dirty="0">
                  <a:solidFill>
                    <a:schemeClr val="tx2"/>
                  </a:solidFill>
                </a:rPr>
                <a:t>Name </a:t>
              </a:r>
              <a:r>
                <a:rPr lang="en-US" sz="800" dirty="0" smtClean="0">
                  <a:solidFill>
                    <a:schemeClr val="tx2"/>
                  </a:solidFill>
                </a:rPr>
                <a:t>Node</a:t>
              </a:r>
              <a:endParaRPr lang="en-US" sz="800" dirty="0">
                <a:solidFill>
                  <a:schemeClr val="tx2"/>
                </a:solidFill>
              </a:endParaRPr>
            </a:p>
          </p:txBody>
        </p:sp>
        <p:grpSp>
          <p:nvGrpSpPr>
            <p:cNvPr id="211" name="Group 226"/>
            <p:cNvGrpSpPr/>
            <p:nvPr/>
          </p:nvGrpSpPr>
          <p:grpSpPr>
            <a:xfrm>
              <a:off x="3521325" y="4333440"/>
              <a:ext cx="685270" cy="230291"/>
              <a:chOff x="1870788" y="2613960"/>
              <a:chExt cx="898584" cy="309742"/>
            </a:xfrm>
          </p:grpSpPr>
          <p:sp>
            <p:nvSpPr>
              <p:cNvPr id="212" name="Rectangle: Rounded Corners 227"/>
              <p:cNvSpPr/>
              <p:nvPr/>
            </p:nvSpPr>
            <p:spPr bwMode="auto">
              <a:xfrm>
                <a:off x="1870788" y="2613960"/>
                <a:ext cx="882132" cy="309742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13" name="TextBox 212"/>
              <p:cNvSpPr txBox="1"/>
              <p:nvPr/>
            </p:nvSpPr>
            <p:spPr bwMode="ltGray">
              <a:xfrm>
                <a:off x="2174419" y="2781919"/>
                <a:ext cx="594953" cy="140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4" name="Rectangle: Rounded Corners 229"/>
              <p:cNvSpPr/>
              <p:nvPr/>
            </p:nvSpPr>
            <p:spPr bwMode="auto">
              <a:xfrm>
                <a:off x="1925470" y="2665063"/>
                <a:ext cx="216347" cy="205259"/>
              </a:xfrm>
              <a:prstGeom prst="roundRect">
                <a:avLst/>
              </a:prstGeom>
              <a:solidFill>
                <a:srgbClr val="ADC32B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15" name="Rectangle: Rounded Corners 230"/>
              <p:cNvSpPr/>
              <p:nvPr/>
            </p:nvSpPr>
            <p:spPr bwMode="auto">
              <a:xfrm>
                <a:off x="2202926" y="2673351"/>
                <a:ext cx="216347" cy="205259"/>
              </a:xfrm>
              <a:prstGeom prst="roundRect">
                <a:avLst/>
              </a:prstGeom>
              <a:solidFill>
                <a:srgbClr val="EA683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16" name="Rectangle: Rounded Corners 231"/>
              <p:cNvSpPr/>
              <p:nvPr/>
            </p:nvSpPr>
            <p:spPr bwMode="auto">
              <a:xfrm>
                <a:off x="2463167" y="2672030"/>
                <a:ext cx="216347" cy="205259"/>
              </a:xfrm>
              <a:prstGeom prst="roundRect">
                <a:avLst/>
              </a:prstGeom>
              <a:solidFill>
                <a:srgbClr val="FCB44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17" name="Group 232"/>
            <p:cNvGrpSpPr/>
            <p:nvPr/>
          </p:nvGrpSpPr>
          <p:grpSpPr>
            <a:xfrm>
              <a:off x="3521325" y="4609315"/>
              <a:ext cx="685270" cy="230291"/>
              <a:chOff x="1870788" y="2613960"/>
              <a:chExt cx="898584" cy="309742"/>
            </a:xfrm>
          </p:grpSpPr>
          <p:sp>
            <p:nvSpPr>
              <p:cNvPr id="218" name="Rectangle: Rounded Corners 233"/>
              <p:cNvSpPr/>
              <p:nvPr/>
            </p:nvSpPr>
            <p:spPr bwMode="auto">
              <a:xfrm>
                <a:off x="1870788" y="2613960"/>
                <a:ext cx="882132" cy="309742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19" name="TextBox 218"/>
              <p:cNvSpPr txBox="1"/>
              <p:nvPr/>
            </p:nvSpPr>
            <p:spPr bwMode="ltGray">
              <a:xfrm>
                <a:off x="2174419" y="2781919"/>
                <a:ext cx="594953" cy="140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0" name="Rectangle: Rounded Corners 235"/>
              <p:cNvSpPr/>
              <p:nvPr/>
            </p:nvSpPr>
            <p:spPr bwMode="auto">
              <a:xfrm>
                <a:off x="1925470" y="2665063"/>
                <a:ext cx="216347" cy="205259"/>
              </a:xfrm>
              <a:prstGeom prst="roundRect">
                <a:avLst/>
              </a:prstGeom>
              <a:solidFill>
                <a:srgbClr val="ADC32B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21" name="Rectangle: Rounded Corners 236"/>
              <p:cNvSpPr/>
              <p:nvPr/>
            </p:nvSpPr>
            <p:spPr bwMode="auto">
              <a:xfrm>
                <a:off x="2202926" y="2673351"/>
                <a:ext cx="216347" cy="205259"/>
              </a:xfrm>
              <a:prstGeom prst="roundRect">
                <a:avLst/>
              </a:prstGeom>
              <a:solidFill>
                <a:srgbClr val="EA683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22" name="Rectangle: Rounded Corners 237"/>
              <p:cNvSpPr/>
              <p:nvPr/>
            </p:nvSpPr>
            <p:spPr bwMode="auto">
              <a:xfrm>
                <a:off x="2463167" y="2672030"/>
                <a:ext cx="216347" cy="205259"/>
              </a:xfrm>
              <a:prstGeom prst="roundRect">
                <a:avLst/>
              </a:prstGeom>
              <a:solidFill>
                <a:srgbClr val="FCB44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62" name="그룹 61"/>
          <p:cNvGrpSpPr/>
          <p:nvPr/>
        </p:nvGrpSpPr>
        <p:grpSpPr>
          <a:xfrm>
            <a:off x="1906700" y="3497697"/>
            <a:ext cx="1063466" cy="1759891"/>
            <a:chOff x="2099217" y="3523454"/>
            <a:chExt cx="1063466" cy="1759891"/>
          </a:xfrm>
        </p:grpSpPr>
        <p:sp>
          <p:nvSpPr>
            <p:cNvPr id="158" name="Rectangle 211"/>
            <p:cNvSpPr/>
            <p:nvPr/>
          </p:nvSpPr>
          <p:spPr bwMode="auto">
            <a:xfrm>
              <a:off x="2099217" y="3523454"/>
              <a:ext cx="1063466" cy="172753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2225">
              <a:noFill/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 err="1">
                <a:solidFill>
                  <a:srgbClr val="FFFFFF"/>
                </a:solidFill>
              </a:endParaRPr>
            </a:p>
          </p:txBody>
        </p:sp>
        <p:sp>
          <p:nvSpPr>
            <p:cNvPr id="168" name="TextBox 167"/>
            <p:cNvSpPr txBox="1"/>
            <p:nvPr/>
          </p:nvSpPr>
          <p:spPr bwMode="ltGray">
            <a:xfrm>
              <a:off x="2598243" y="5056338"/>
              <a:ext cx="145367" cy="227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rtlCol="0" anchor="t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en-US" sz="1200" b="1" dirty="0"/>
                <a:t>…</a:t>
              </a:r>
            </a:p>
          </p:txBody>
        </p:sp>
        <p:sp>
          <p:nvSpPr>
            <p:cNvPr id="223" name="TextBox 222"/>
            <p:cNvSpPr txBox="1"/>
            <p:nvPr/>
          </p:nvSpPr>
          <p:spPr bwMode="ltGray">
            <a:xfrm rot="16200000">
              <a:off x="1806343" y="4595063"/>
              <a:ext cx="855537" cy="183503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wrap="none" lIns="72000" tIns="36000" rIns="72000" bIns="36000" rtlCol="0" anchor="t" anchorCtr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0"/>
                </a:spcBef>
              </a:pPr>
              <a:r>
                <a:rPr lang="en-US" altLang="ko-KR" sz="800" dirty="0">
                  <a:solidFill>
                    <a:schemeClr val="tx2"/>
                  </a:solidFill>
                </a:rPr>
                <a:t>Region Servers</a:t>
              </a:r>
            </a:p>
          </p:txBody>
        </p:sp>
        <p:grpSp>
          <p:nvGrpSpPr>
            <p:cNvPr id="224" name="그룹 223"/>
            <p:cNvGrpSpPr/>
            <p:nvPr/>
          </p:nvGrpSpPr>
          <p:grpSpPr>
            <a:xfrm>
              <a:off x="2337141" y="3881921"/>
              <a:ext cx="667572" cy="244543"/>
              <a:chOff x="1484513" y="3163823"/>
              <a:chExt cx="699870" cy="256374"/>
            </a:xfrm>
          </p:grpSpPr>
          <p:sp>
            <p:nvSpPr>
              <p:cNvPr id="225" name="Rectangle: Rounded Corners 214"/>
              <p:cNvSpPr/>
              <p:nvPr/>
            </p:nvSpPr>
            <p:spPr bwMode="auto">
              <a:xfrm>
                <a:off x="1484513" y="3163823"/>
                <a:ext cx="687056" cy="256374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26" name="TextBox 225"/>
              <p:cNvSpPr txBox="1"/>
              <p:nvPr/>
            </p:nvSpPr>
            <p:spPr bwMode="ltGray">
              <a:xfrm>
                <a:off x="1720999" y="3302843"/>
                <a:ext cx="463384" cy="116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7" name="Rectangle: Rounded Corners 216"/>
              <p:cNvSpPr/>
              <p:nvPr/>
            </p:nvSpPr>
            <p:spPr bwMode="auto">
              <a:xfrm>
                <a:off x="1527103" y="3206121"/>
                <a:ext cx="168504" cy="1698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28" name="Rectangle: Rounded Corners 217"/>
              <p:cNvSpPr/>
              <p:nvPr/>
            </p:nvSpPr>
            <p:spPr bwMode="auto">
              <a:xfrm>
                <a:off x="1743202" y="3212981"/>
                <a:ext cx="168504" cy="1698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29" name="Rectangle: Rounded Corners 218"/>
              <p:cNvSpPr/>
              <p:nvPr/>
            </p:nvSpPr>
            <p:spPr bwMode="auto">
              <a:xfrm>
                <a:off x="1945893" y="3211888"/>
                <a:ext cx="168504" cy="1698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30" name="Group 219"/>
            <p:cNvGrpSpPr/>
            <p:nvPr/>
          </p:nvGrpSpPr>
          <p:grpSpPr>
            <a:xfrm>
              <a:off x="2328292" y="4885191"/>
              <a:ext cx="685270" cy="230291"/>
              <a:chOff x="1870788" y="2613960"/>
              <a:chExt cx="898584" cy="309742"/>
            </a:xfrm>
          </p:grpSpPr>
          <p:sp>
            <p:nvSpPr>
              <p:cNvPr id="231" name="Rectangle: Rounded Corners 220"/>
              <p:cNvSpPr/>
              <p:nvPr/>
            </p:nvSpPr>
            <p:spPr bwMode="auto">
              <a:xfrm>
                <a:off x="1870788" y="2613960"/>
                <a:ext cx="882132" cy="309742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32" name="TextBox 231"/>
              <p:cNvSpPr txBox="1"/>
              <p:nvPr/>
            </p:nvSpPr>
            <p:spPr bwMode="ltGray">
              <a:xfrm>
                <a:off x="2174419" y="2781919"/>
                <a:ext cx="594953" cy="140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3" name="Rectangle: Rounded Corners 222"/>
              <p:cNvSpPr/>
              <p:nvPr/>
            </p:nvSpPr>
            <p:spPr bwMode="auto">
              <a:xfrm>
                <a:off x="1925470" y="2665063"/>
                <a:ext cx="216347" cy="205259"/>
              </a:xfrm>
              <a:prstGeom prst="roundRect">
                <a:avLst/>
              </a:prstGeom>
              <a:solidFill>
                <a:srgbClr val="ADC32B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34" name="Rectangle: Rounded Corners 223"/>
              <p:cNvSpPr/>
              <p:nvPr/>
            </p:nvSpPr>
            <p:spPr bwMode="auto">
              <a:xfrm>
                <a:off x="2202926" y="2673351"/>
                <a:ext cx="216347" cy="205259"/>
              </a:xfrm>
              <a:prstGeom prst="roundRect">
                <a:avLst/>
              </a:prstGeom>
              <a:solidFill>
                <a:srgbClr val="EA683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35" name="Rectangle: Rounded Corners 224"/>
              <p:cNvSpPr/>
              <p:nvPr/>
            </p:nvSpPr>
            <p:spPr bwMode="auto">
              <a:xfrm>
                <a:off x="2463167" y="2672030"/>
                <a:ext cx="216347" cy="205259"/>
              </a:xfrm>
              <a:prstGeom prst="roundRect">
                <a:avLst/>
              </a:prstGeom>
              <a:solidFill>
                <a:srgbClr val="FCB44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36" name="TextBox 235"/>
            <p:cNvSpPr txBox="1"/>
            <p:nvPr/>
          </p:nvSpPr>
          <p:spPr bwMode="ltGray">
            <a:xfrm>
              <a:off x="2364753" y="4147280"/>
              <a:ext cx="612347" cy="11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en-US" altLang="ko-KR" sz="800" dirty="0" err="1">
                  <a:solidFill>
                    <a:schemeClr val="tx2"/>
                  </a:solidFill>
                </a:rPr>
                <a:t>HbaseMaster</a:t>
              </a:r>
              <a:endParaRPr lang="en-US" sz="800" dirty="0">
                <a:solidFill>
                  <a:schemeClr val="tx2"/>
                </a:solidFill>
              </a:endParaRPr>
            </a:p>
          </p:txBody>
        </p:sp>
        <p:grpSp>
          <p:nvGrpSpPr>
            <p:cNvPr id="237" name="Group 226"/>
            <p:cNvGrpSpPr/>
            <p:nvPr/>
          </p:nvGrpSpPr>
          <p:grpSpPr>
            <a:xfrm>
              <a:off x="2328292" y="4333440"/>
              <a:ext cx="685270" cy="230291"/>
              <a:chOff x="1870788" y="2613960"/>
              <a:chExt cx="898584" cy="309742"/>
            </a:xfrm>
          </p:grpSpPr>
          <p:sp>
            <p:nvSpPr>
              <p:cNvPr id="238" name="Rectangle: Rounded Corners 227"/>
              <p:cNvSpPr/>
              <p:nvPr/>
            </p:nvSpPr>
            <p:spPr bwMode="auto">
              <a:xfrm>
                <a:off x="1870788" y="2613960"/>
                <a:ext cx="882132" cy="309742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39" name="TextBox 238"/>
              <p:cNvSpPr txBox="1"/>
              <p:nvPr/>
            </p:nvSpPr>
            <p:spPr bwMode="ltGray">
              <a:xfrm>
                <a:off x="2174419" y="2781919"/>
                <a:ext cx="594953" cy="140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0" name="Rectangle: Rounded Corners 229"/>
              <p:cNvSpPr/>
              <p:nvPr/>
            </p:nvSpPr>
            <p:spPr bwMode="auto">
              <a:xfrm>
                <a:off x="1925470" y="2665063"/>
                <a:ext cx="216347" cy="205259"/>
              </a:xfrm>
              <a:prstGeom prst="roundRect">
                <a:avLst/>
              </a:prstGeom>
              <a:solidFill>
                <a:srgbClr val="ADC32B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41" name="Rectangle: Rounded Corners 230"/>
              <p:cNvSpPr/>
              <p:nvPr/>
            </p:nvSpPr>
            <p:spPr bwMode="auto">
              <a:xfrm>
                <a:off x="2202926" y="2673351"/>
                <a:ext cx="216347" cy="205259"/>
              </a:xfrm>
              <a:prstGeom prst="roundRect">
                <a:avLst/>
              </a:prstGeom>
              <a:solidFill>
                <a:srgbClr val="EA683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42" name="Rectangle: Rounded Corners 231"/>
              <p:cNvSpPr/>
              <p:nvPr/>
            </p:nvSpPr>
            <p:spPr bwMode="auto">
              <a:xfrm>
                <a:off x="2463167" y="2672030"/>
                <a:ext cx="216347" cy="205259"/>
              </a:xfrm>
              <a:prstGeom prst="roundRect">
                <a:avLst/>
              </a:prstGeom>
              <a:solidFill>
                <a:srgbClr val="FCB44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43" name="Group 232"/>
            <p:cNvGrpSpPr/>
            <p:nvPr/>
          </p:nvGrpSpPr>
          <p:grpSpPr>
            <a:xfrm>
              <a:off x="2328292" y="4609315"/>
              <a:ext cx="685270" cy="230291"/>
              <a:chOff x="1870788" y="2613960"/>
              <a:chExt cx="898584" cy="309742"/>
            </a:xfrm>
          </p:grpSpPr>
          <p:sp>
            <p:nvSpPr>
              <p:cNvPr id="244" name="Rectangle: Rounded Corners 233"/>
              <p:cNvSpPr/>
              <p:nvPr/>
            </p:nvSpPr>
            <p:spPr bwMode="auto">
              <a:xfrm>
                <a:off x="1870788" y="2613960"/>
                <a:ext cx="882132" cy="309742"/>
              </a:xfrm>
              <a:prstGeom prst="roundRect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45" name="TextBox 244"/>
              <p:cNvSpPr txBox="1"/>
              <p:nvPr/>
            </p:nvSpPr>
            <p:spPr bwMode="ltGray">
              <a:xfrm>
                <a:off x="2174419" y="2781919"/>
                <a:ext cx="594953" cy="140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6" name="Rectangle: Rounded Corners 235"/>
              <p:cNvSpPr/>
              <p:nvPr/>
            </p:nvSpPr>
            <p:spPr bwMode="auto">
              <a:xfrm>
                <a:off x="1925470" y="2665063"/>
                <a:ext cx="216347" cy="205259"/>
              </a:xfrm>
              <a:prstGeom prst="roundRect">
                <a:avLst/>
              </a:prstGeom>
              <a:solidFill>
                <a:srgbClr val="ADC32B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47" name="Rectangle: Rounded Corners 236"/>
              <p:cNvSpPr/>
              <p:nvPr/>
            </p:nvSpPr>
            <p:spPr bwMode="auto">
              <a:xfrm>
                <a:off x="2202926" y="2673351"/>
                <a:ext cx="216347" cy="205259"/>
              </a:xfrm>
              <a:prstGeom prst="roundRect">
                <a:avLst/>
              </a:prstGeom>
              <a:solidFill>
                <a:srgbClr val="EA683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248" name="Rectangle: Rounded Corners 237"/>
              <p:cNvSpPr/>
              <p:nvPr/>
            </p:nvSpPr>
            <p:spPr bwMode="auto">
              <a:xfrm>
                <a:off x="2463167" y="2672030"/>
                <a:ext cx="216347" cy="205259"/>
              </a:xfrm>
              <a:prstGeom prst="roundRect">
                <a:avLst/>
              </a:prstGeom>
              <a:solidFill>
                <a:srgbClr val="FCB445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dirty="0" err="1">
                  <a:solidFill>
                    <a:srgbClr val="FFFFFF"/>
                  </a:solidFill>
                </a:endParaRPr>
              </a:p>
            </p:txBody>
          </p:sp>
        </p:grpSp>
        <p:pic>
          <p:nvPicPr>
            <p:cNvPr id="249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8662" y="3662086"/>
              <a:ext cx="624531" cy="159454"/>
            </a:xfrm>
            <a:prstGeom prst="rect">
              <a:avLst/>
            </a:prstGeom>
          </p:spPr>
        </p:pic>
      </p:grpSp>
      <p:sp>
        <p:nvSpPr>
          <p:cNvPr id="259" name="TextBox 258"/>
          <p:cNvSpPr txBox="1"/>
          <p:nvPr/>
        </p:nvSpPr>
        <p:spPr bwMode="ltGray">
          <a:xfrm>
            <a:off x="2617285" y="3177155"/>
            <a:ext cx="116694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ko-KR" altLang="en-US" sz="800" dirty="0" err="1">
                <a:solidFill>
                  <a:schemeClr val="tx2"/>
                </a:solidFill>
              </a:rPr>
              <a:t>프락시</a:t>
            </a:r>
            <a:r>
              <a:rPr lang="ko-KR" altLang="en-US" sz="800" dirty="0">
                <a:solidFill>
                  <a:schemeClr val="tx2"/>
                </a:solidFill>
              </a:rPr>
              <a:t> 클라이언트 간에 데이터 세트 분할 및 분배</a:t>
            </a:r>
          </a:p>
        </p:txBody>
      </p:sp>
      <p:cxnSp>
        <p:nvCxnSpPr>
          <p:cNvPr id="260" name="직선 화살표 연결선 259"/>
          <p:cNvCxnSpPr/>
          <p:nvPr/>
        </p:nvCxnSpPr>
        <p:spPr bwMode="auto">
          <a:xfrm flipH="1">
            <a:off x="2791843" y="3403243"/>
            <a:ext cx="175400" cy="4303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261" name="직선 화살표 연결선 260"/>
          <p:cNvCxnSpPr/>
          <p:nvPr/>
        </p:nvCxnSpPr>
        <p:spPr bwMode="auto">
          <a:xfrm>
            <a:off x="3556523" y="3403243"/>
            <a:ext cx="944718" cy="4623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262" name="직선 화살표 연결선 261"/>
          <p:cNvCxnSpPr/>
          <p:nvPr/>
        </p:nvCxnSpPr>
        <p:spPr bwMode="auto">
          <a:xfrm>
            <a:off x="3213623" y="3403243"/>
            <a:ext cx="112729" cy="4578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263" name="모서리가 둥근 직사각형 262"/>
          <p:cNvSpPr/>
          <p:nvPr/>
        </p:nvSpPr>
        <p:spPr bwMode="auto">
          <a:xfrm>
            <a:off x="5436396" y="3136007"/>
            <a:ext cx="1462767" cy="2497356"/>
          </a:xfrm>
          <a:prstGeom prst="roundRect">
            <a:avLst>
              <a:gd name="adj" fmla="val 5967"/>
            </a:avLst>
          </a:prstGeom>
          <a:noFill/>
          <a:ln w="25400" cap="flat" cmpd="sng" algn="ctr">
            <a:solidFill>
              <a:schemeClr val="tx2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57" name="TextBox 256"/>
          <p:cNvSpPr txBox="1"/>
          <p:nvPr/>
        </p:nvSpPr>
        <p:spPr bwMode="ltGray">
          <a:xfrm>
            <a:off x="2898697" y="5377444"/>
            <a:ext cx="2131227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spAutoFit/>
          </a:bodyPr>
          <a:lstStyle/>
          <a:p>
            <a:pPr algn="r">
              <a:lnSpc>
                <a:spcPct val="90000"/>
              </a:lnSpc>
              <a:spcBef>
                <a:spcPts val="0"/>
              </a:spcBef>
            </a:pPr>
            <a:r>
              <a:rPr lang="ko-KR" altLang="en-US" sz="800" dirty="0" smtClean="0">
                <a:solidFill>
                  <a:schemeClr val="tx2"/>
                </a:solidFill>
              </a:rPr>
              <a:t>모든 백업 및 복구 작업을 </a:t>
            </a:r>
            <a:r>
              <a:rPr lang="en-US" altLang="ko-KR" sz="800" dirty="0" smtClean="0">
                <a:solidFill>
                  <a:schemeClr val="tx2"/>
                </a:solidFill>
              </a:rPr>
              <a:t>NetBackup</a:t>
            </a:r>
            <a:r>
              <a:rPr lang="ko-KR" altLang="en-US" sz="800" dirty="0" smtClean="0">
                <a:solidFill>
                  <a:schemeClr val="tx2"/>
                </a:solidFill>
              </a:rPr>
              <a:t>에서 실행</a:t>
            </a:r>
            <a:r>
              <a:rPr lang="en-US" altLang="ko-KR" sz="800" dirty="0" smtClean="0">
                <a:solidFill>
                  <a:schemeClr val="tx2"/>
                </a:solidFill>
              </a:rPr>
              <a:t/>
            </a:r>
            <a:br>
              <a:rPr lang="en-US" altLang="ko-KR" sz="800" dirty="0" smtClean="0">
                <a:solidFill>
                  <a:schemeClr val="tx2"/>
                </a:solidFill>
              </a:rPr>
            </a:br>
            <a:r>
              <a:rPr lang="en-US" altLang="ko-KR" sz="800" dirty="0" smtClean="0">
                <a:solidFill>
                  <a:schemeClr val="tx2"/>
                </a:solidFill>
              </a:rPr>
              <a:t>(Agentless </a:t>
            </a:r>
            <a:r>
              <a:rPr lang="ko-KR" altLang="en-US" sz="800" dirty="0" smtClean="0">
                <a:solidFill>
                  <a:schemeClr val="tx2"/>
                </a:solidFill>
              </a:rPr>
              <a:t>백업 및 복구</a:t>
            </a:r>
            <a:r>
              <a:rPr lang="en-US" altLang="ko-KR" sz="800" dirty="0" smtClean="0">
                <a:solidFill>
                  <a:schemeClr val="tx2"/>
                </a:solidFill>
              </a:rPr>
              <a:t>)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271" name="Rectangle 9"/>
          <p:cNvSpPr/>
          <p:nvPr/>
        </p:nvSpPr>
        <p:spPr bwMode="auto">
          <a:xfrm>
            <a:off x="6521267" y="3190767"/>
            <a:ext cx="968942" cy="2357506"/>
          </a:xfrm>
          <a:prstGeom prst="rect">
            <a:avLst/>
          </a:prstGeom>
          <a:solidFill>
            <a:schemeClr val="bg2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800" dirty="0" err="1">
              <a:solidFill>
                <a:srgbClr val="FFFFFF"/>
              </a:solidFill>
            </a:endParaRPr>
          </a:p>
        </p:txBody>
      </p:sp>
      <p:grpSp>
        <p:nvGrpSpPr>
          <p:cNvPr id="85" name="Group 23"/>
          <p:cNvGrpSpPr/>
          <p:nvPr/>
        </p:nvGrpSpPr>
        <p:grpSpPr>
          <a:xfrm rot="16200000">
            <a:off x="6775799" y="4115661"/>
            <a:ext cx="459878" cy="91008"/>
            <a:chOff x="7692139" y="6415777"/>
            <a:chExt cx="1019173" cy="201695"/>
          </a:xfrm>
        </p:grpSpPr>
        <p:sp>
          <p:nvSpPr>
            <p:cNvPr id="86" name="Freeform 5"/>
            <p:cNvSpPr>
              <a:spLocks/>
            </p:cNvSpPr>
            <p:nvPr/>
          </p:nvSpPr>
          <p:spPr bwMode="auto">
            <a:xfrm>
              <a:off x="8027048" y="6429152"/>
              <a:ext cx="157022" cy="188320"/>
            </a:xfrm>
            <a:custGeom>
              <a:avLst/>
              <a:gdLst>
                <a:gd name="T0" fmla="*/ 43 w 248"/>
                <a:gd name="T1" fmla="*/ 65 h 295"/>
                <a:gd name="T2" fmla="*/ 64 w 248"/>
                <a:gd name="T3" fmla="*/ 44 h 295"/>
                <a:gd name="T4" fmla="*/ 158 w 248"/>
                <a:gd name="T5" fmla="*/ 44 h 295"/>
                <a:gd name="T6" fmla="*/ 192 w 248"/>
                <a:gd name="T7" fmla="*/ 67 h 295"/>
                <a:gd name="T8" fmla="*/ 171 w 248"/>
                <a:gd name="T9" fmla="*/ 113 h 295"/>
                <a:gd name="T10" fmla="*/ 98 w 248"/>
                <a:gd name="T11" fmla="*/ 140 h 295"/>
                <a:gd name="T12" fmla="*/ 67 w 248"/>
                <a:gd name="T13" fmla="*/ 204 h 295"/>
                <a:gd name="T14" fmla="*/ 94 w 248"/>
                <a:gd name="T15" fmla="*/ 234 h 295"/>
                <a:gd name="T16" fmla="*/ 230 w 248"/>
                <a:gd name="T17" fmla="*/ 295 h 295"/>
                <a:gd name="T18" fmla="*/ 230 w 248"/>
                <a:gd name="T19" fmla="*/ 248 h 295"/>
                <a:gd name="T20" fmla="*/ 111 w 248"/>
                <a:gd name="T21" fmla="*/ 195 h 295"/>
                <a:gd name="T22" fmla="*/ 107 w 248"/>
                <a:gd name="T23" fmla="*/ 190 h 295"/>
                <a:gd name="T24" fmla="*/ 112 w 248"/>
                <a:gd name="T25" fmla="*/ 179 h 295"/>
                <a:gd name="T26" fmla="*/ 186 w 248"/>
                <a:gd name="T27" fmla="*/ 154 h 295"/>
                <a:gd name="T28" fmla="*/ 232 w 248"/>
                <a:gd name="T29" fmla="*/ 51 h 295"/>
                <a:gd name="T30" fmla="*/ 158 w 248"/>
                <a:gd name="T31" fmla="*/ 0 h 295"/>
                <a:gd name="T32" fmla="*/ 64 w 248"/>
                <a:gd name="T33" fmla="*/ 0 h 295"/>
                <a:gd name="T34" fmla="*/ 0 w 248"/>
                <a:gd name="T35" fmla="*/ 65 h 295"/>
                <a:gd name="T36" fmla="*/ 0 w 248"/>
                <a:gd name="T37" fmla="*/ 288 h 295"/>
                <a:gd name="T38" fmla="*/ 43 w 248"/>
                <a:gd name="T39" fmla="*/ 288 h 295"/>
                <a:gd name="T40" fmla="*/ 43 w 248"/>
                <a:gd name="T41" fmla="*/ 6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8" h="295">
                  <a:moveTo>
                    <a:pt x="43" y="65"/>
                  </a:moveTo>
                  <a:cubicBezTo>
                    <a:pt x="43" y="53"/>
                    <a:pt x="52" y="44"/>
                    <a:pt x="64" y="44"/>
                  </a:cubicBezTo>
                  <a:cubicBezTo>
                    <a:pt x="158" y="44"/>
                    <a:pt x="158" y="44"/>
                    <a:pt x="158" y="44"/>
                  </a:cubicBezTo>
                  <a:cubicBezTo>
                    <a:pt x="172" y="44"/>
                    <a:pt x="186" y="52"/>
                    <a:pt x="192" y="67"/>
                  </a:cubicBezTo>
                  <a:cubicBezTo>
                    <a:pt x="199" y="85"/>
                    <a:pt x="189" y="106"/>
                    <a:pt x="171" y="113"/>
                  </a:cubicBezTo>
                  <a:cubicBezTo>
                    <a:pt x="98" y="140"/>
                    <a:pt x="98" y="140"/>
                    <a:pt x="98" y="140"/>
                  </a:cubicBezTo>
                  <a:cubicBezTo>
                    <a:pt x="72" y="149"/>
                    <a:pt x="58" y="178"/>
                    <a:pt x="67" y="204"/>
                  </a:cubicBezTo>
                  <a:cubicBezTo>
                    <a:pt x="72" y="218"/>
                    <a:pt x="82" y="228"/>
                    <a:pt x="94" y="234"/>
                  </a:cubicBezTo>
                  <a:cubicBezTo>
                    <a:pt x="230" y="295"/>
                    <a:pt x="230" y="295"/>
                    <a:pt x="230" y="295"/>
                  </a:cubicBezTo>
                  <a:cubicBezTo>
                    <a:pt x="230" y="248"/>
                    <a:pt x="230" y="248"/>
                    <a:pt x="230" y="248"/>
                  </a:cubicBezTo>
                  <a:cubicBezTo>
                    <a:pt x="111" y="195"/>
                    <a:pt x="111" y="195"/>
                    <a:pt x="111" y="195"/>
                  </a:cubicBezTo>
                  <a:cubicBezTo>
                    <a:pt x="109" y="195"/>
                    <a:pt x="107" y="193"/>
                    <a:pt x="107" y="190"/>
                  </a:cubicBezTo>
                  <a:cubicBezTo>
                    <a:pt x="105" y="186"/>
                    <a:pt x="107" y="181"/>
                    <a:pt x="112" y="179"/>
                  </a:cubicBezTo>
                  <a:cubicBezTo>
                    <a:pt x="186" y="154"/>
                    <a:pt x="186" y="154"/>
                    <a:pt x="186" y="154"/>
                  </a:cubicBezTo>
                  <a:cubicBezTo>
                    <a:pt x="227" y="138"/>
                    <a:pt x="248" y="92"/>
                    <a:pt x="232" y="51"/>
                  </a:cubicBezTo>
                  <a:cubicBezTo>
                    <a:pt x="220" y="20"/>
                    <a:pt x="190" y="0"/>
                    <a:pt x="15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29" y="0"/>
                    <a:pt x="0" y="29"/>
                    <a:pt x="0" y="65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43" y="288"/>
                    <a:pt x="43" y="288"/>
                    <a:pt x="43" y="288"/>
                  </a:cubicBezTo>
                  <a:lnTo>
                    <a:pt x="43" y="65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Rectangle 6"/>
            <p:cNvSpPr>
              <a:spLocks noChangeArrowheads="1"/>
            </p:cNvSpPr>
            <p:nvPr/>
          </p:nvSpPr>
          <p:spPr bwMode="auto">
            <a:xfrm>
              <a:off x="8204935" y="6429152"/>
              <a:ext cx="27018" cy="183773"/>
            </a:xfrm>
            <a:prstGeom prst="rect">
              <a:avLst/>
            </a:pr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7"/>
            <p:cNvSpPr>
              <a:spLocks/>
            </p:cNvSpPr>
            <p:nvPr/>
          </p:nvSpPr>
          <p:spPr bwMode="auto">
            <a:xfrm>
              <a:off x="7692139" y="6429152"/>
              <a:ext cx="163977" cy="183773"/>
            </a:xfrm>
            <a:custGeom>
              <a:avLst/>
              <a:gdLst>
                <a:gd name="T0" fmla="*/ 214 w 259"/>
                <a:gd name="T1" fmla="*/ 0 h 288"/>
                <a:gd name="T2" fmla="*/ 137 w 259"/>
                <a:gd name="T3" fmla="*/ 240 h 288"/>
                <a:gd name="T4" fmla="*/ 130 w 259"/>
                <a:gd name="T5" fmla="*/ 245 h 288"/>
                <a:gd name="T6" fmla="*/ 123 w 259"/>
                <a:gd name="T7" fmla="*/ 240 h 288"/>
                <a:gd name="T8" fmla="*/ 45 w 259"/>
                <a:gd name="T9" fmla="*/ 0 h 288"/>
                <a:gd name="T10" fmla="*/ 0 w 259"/>
                <a:gd name="T11" fmla="*/ 0 h 288"/>
                <a:gd name="T12" fmla="*/ 82 w 259"/>
                <a:gd name="T13" fmla="*/ 254 h 288"/>
                <a:gd name="T14" fmla="*/ 130 w 259"/>
                <a:gd name="T15" fmla="*/ 288 h 288"/>
                <a:gd name="T16" fmla="*/ 178 w 259"/>
                <a:gd name="T17" fmla="*/ 254 h 288"/>
                <a:gd name="T18" fmla="*/ 259 w 259"/>
                <a:gd name="T19" fmla="*/ 0 h 288"/>
                <a:gd name="T20" fmla="*/ 214 w 259"/>
                <a:gd name="T2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214" y="0"/>
                  </a:moveTo>
                  <a:cubicBezTo>
                    <a:pt x="137" y="240"/>
                    <a:pt x="137" y="240"/>
                    <a:pt x="137" y="240"/>
                  </a:cubicBezTo>
                  <a:cubicBezTo>
                    <a:pt x="136" y="243"/>
                    <a:pt x="133" y="245"/>
                    <a:pt x="130" y="245"/>
                  </a:cubicBezTo>
                  <a:cubicBezTo>
                    <a:pt x="127" y="245"/>
                    <a:pt x="124" y="243"/>
                    <a:pt x="123" y="2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9" y="275"/>
                    <a:pt x="108" y="288"/>
                    <a:pt x="130" y="288"/>
                  </a:cubicBezTo>
                  <a:cubicBezTo>
                    <a:pt x="151" y="288"/>
                    <a:pt x="171" y="275"/>
                    <a:pt x="178" y="254"/>
                  </a:cubicBezTo>
                  <a:cubicBezTo>
                    <a:pt x="259" y="0"/>
                    <a:pt x="259" y="0"/>
                    <a:pt x="259" y="0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8"/>
            <p:cNvSpPr>
              <a:spLocks/>
            </p:cNvSpPr>
            <p:nvPr/>
          </p:nvSpPr>
          <p:spPr bwMode="auto">
            <a:xfrm>
              <a:off x="8367575" y="6429152"/>
              <a:ext cx="163977" cy="183773"/>
            </a:xfrm>
            <a:custGeom>
              <a:avLst/>
              <a:gdLst>
                <a:gd name="T0" fmla="*/ 46 w 259"/>
                <a:gd name="T1" fmla="*/ 288 h 288"/>
                <a:gd name="T2" fmla="*/ 123 w 259"/>
                <a:gd name="T3" fmla="*/ 49 h 288"/>
                <a:gd name="T4" fmla="*/ 130 w 259"/>
                <a:gd name="T5" fmla="*/ 44 h 288"/>
                <a:gd name="T6" fmla="*/ 137 w 259"/>
                <a:gd name="T7" fmla="*/ 49 h 288"/>
                <a:gd name="T8" fmla="*/ 214 w 259"/>
                <a:gd name="T9" fmla="*/ 288 h 288"/>
                <a:gd name="T10" fmla="*/ 259 w 259"/>
                <a:gd name="T11" fmla="*/ 288 h 288"/>
                <a:gd name="T12" fmla="*/ 178 w 259"/>
                <a:gd name="T13" fmla="*/ 35 h 288"/>
                <a:gd name="T14" fmla="*/ 130 w 259"/>
                <a:gd name="T15" fmla="*/ 0 h 288"/>
                <a:gd name="T16" fmla="*/ 82 w 259"/>
                <a:gd name="T17" fmla="*/ 35 h 288"/>
                <a:gd name="T18" fmla="*/ 0 w 259"/>
                <a:gd name="T19" fmla="*/ 288 h 288"/>
                <a:gd name="T20" fmla="*/ 46 w 259"/>
                <a:gd name="T2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46" y="288"/>
                  </a:moveTo>
                  <a:cubicBezTo>
                    <a:pt x="123" y="49"/>
                    <a:pt x="123" y="49"/>
                    <a:pt x="123" y="49"/>
                  </a:cubicBezTo>
                  <a:cubicBezTo>
                    <a:pt x="124" y="46"/>
                    <a:pt x="127" y="44"/>
                    <a:pt x="130" y="44"/>
                  </a:cubicBezTo>
                  <a:cubicBezTo>
                    <a:pt x="133" y="44"/>
                    <a:pt x="136" y="45"/>
                    <a:pt x="137" y="49"/>
                  </a:cubicBezTo>
                  <a:cubicBezTo>
                    <a:pt x="214" y="288"/>
                    <a:pt x="214" y="288"/>
                    <a:pt x="214" y="288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178" y="35"/>
                    <a:pt x="178" y="35"/>
                    <a:pt x="178" y="35"/>
                  </a:cubicBezTo>
                  <a:cubicBezTo>
                    <a:pt x="171" y="14"/>
                    <a:pt x="151" y="0"/>
                    <a:pt x="130" y="0"/>
                  </a:cubicBezTo>
                  <a:cubicBezTo>
                    <a:pt x="108" y="0"/>
                    <a:pt x="89" y="14"/>
                    <a:pt x="82" y="35"/>
                  </a:cubicBezTo>
                  <a:cubicBezTo>
                    <a:pt x="0" y="288"/>
                    <a:pt x="0" y="288"/>
                    <a:pt x="0" y="288"/>
                  </a:cubicBezTo>
                  <a:lnTo>
                    <a:pt x="46" y="28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9"/>
            <p:cNvSpPr>
              <a:spLocks/>
            </p:cNvSpPr>
            <p:nvPr/>
          </p:nvSpPr>
          <p:spPr bwMode="auto">
            <a:xfrm>
              <a:off x="7866816" y="6429152"/>
              <a:ext cx="131610" cy="183773"/>
            </a:xfrm>
            <a:custGeom>
              <a:avLst/>
              <a:gdLst>
                <a:gd name="T0" fmla="*/ 72 w 208"/>
                <a:gd name="T1" fmla="*/ 44 h 288"/>
                <a:gd name="T2" fmla="*/ 208 w 208"/>
                <a:gd name="T3" fmla="*/ 44 h 288"/>
                <a:gd name="T4" fmla="*/ 208 w 208"/>
                <a:gd name="T5" fmla="*/ 0 h 288"/>
                <a:gd name="T6" fmla="*/ 72 w 208"/>
                <a:gd name="T7" fmla="*/ 0 h 288"/>
                <a:gd name="T8" fmla="*/ 0 w 208"/>
                <a:gd name="T9" fmla="*/ 72 h 288"/>
                <a:gd name="T10" fmla="*/ 0 w 208"/>
                <a:gd name="T11" fmla="*/ 216 h 288"/>
                <a:gd name="T12" fmla="*/ 72 w 208"/>
                <a:gd name="T13" fmla="*/ 288 h 288"/>
                <a:gd name="T14" fmla="*/ 208 w 208"/>
                <a:gd name="T15" fmla="*/ 288 h 288"/>
                <a:gd name="T16" fmla="*/ 208 w 208"/>
                <a:gd name="T17" fmla="*/ 245 h 288"/>
                <a:gd name="T18" fmla="*/ 72 w 208"/>
                <a:gd name="T19" fmla="*/ 245 h 288"/>
                <a:gd name="T20" fmla="*/ 43 w 208"/>
                <a:gd name="T21" fmla="*/ 216 h 288"/>
                <a:gd name="T22" fmla="*/ 43 w 208"/>
                <a:gd name="T23" fmla="*/ 166 h 288"/>
                <a:gd name="T24" fmla="*/ 180 w 208"/>
                <a:gd name="T25" fmla="*/ 166 h 288"/>
                <a:gd name="T26" fmla="*/ 180 w 208"/>
                <a:gd name="T27" fmla="*/ 123 h 288"/>
                <a:gd name="T28" fmla="*/ 43 w 208"/>
                <a:gd name="T29" fmla="*/ 123 h 288"/>
                <a:gd name="T30" fmla="*/ 43 w 208"/>
                <a:gd name="T31" fmla="*/ 72 h 288"/>
                <a:gd name="T32" fmla="*/ 72 w 208"/>
                <a:gd name="T33" fmla="*/ 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8" h="288">
                  <a:moveTo>
                    <a:pt x="72" y="44"/>
                  </a:moveTo>
                  <a:cubicBezTo>
                    <a:pt x="208" y="44"/>
                    <a:pt x="208" y="44"/>
                    <a:pt x="208" y="4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32" y="0"/>
                    <a:pt x="0" y="33"/>
                    <a:pt x="0" y="72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56"/>
                    <a:pt x="32" y="288"/>
                    <a:pt x="72" y="288"/>
                  </a:cubicBezTo>
                  <a:cubicBezTo>
                    <a:pt x="208" y="288"/>
                    <a:pt x="208" y="288"/>
                    <a:pt x="208" y="288"/>
                  </a:cubicBezTo>
                  <a:cubicBezTo>
                    <a:pt x="208" y="245"/>
                    <a:pt x="208" y="245"/>
                    <a:pt x="208" y="245"/>
                  </a:cubicBezTo>
                  <a:cubicBezTo>
                    <a:pt x="72" y="245"/>
                    <a:pt x="72" y="245"/>
                    <a:pt x="72" y="245"/>
                  </a:cubicBezTo>
                  <a:cubicBezTo>
                    <a:pt x="56" y="245"/>
                    <a:pt x="43" y="232"/>
                    <a:pt x="43" y="216"/>
                  </a:cubicBezTo>
                  <a:cubicBezTo>
                    <a:pt x="43" y="166"/>
                    <a:pt x="43" y="166"/>
                    <a:pt x="43" y="166"/>
                  </a:cubicBezTo>
                  <a:cubicBezTo>
                    <a:pt x="180" y="166"/>
                    <a:pt x="180" y="166"/>
                    <a:pt x="180" y="166"/>
                  </a:cubicBezTo>
                  <a:cubicBezTo>
                    <a:pt x="180" y="123"/>
                    <a:pt x="180" y="123"/>
                    <a:pt x="180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56"/>
                    <a:pt x="56" y="44"/>
                    <a:pt x="72" y="44"/>
                  </a:cubicBez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10"/>
            <p:cNvSpPr>
              <a:spLocks/>
            </p:cNvSpPr>
            <p:nvPr/>
          </p:nvSpPr>
          <p:spPr bwMode="auto">
            <a:xfrm>
              <a:off x="8254958" y="6429152"/>
              <a:ext cx="132947" cy="183773"/>
            </a:xfrm>
            <a:custGeom>
              <a:avLst/>
              <a:gdLst>
                <a:gd name="T0" fmla="*/ 497 w 497"/>
                <a:gd name="T1" fmla="*/ 0 h 687"/>
                <a:gd name="T2" fmla="*/ 0 w 497"/>
                <a:gd name="T3" fmla="*/ 0 h 687"/>
                <a:gd name="T4" fmla="*/ 0 w 497"/>
                <a:gd name="T5" fmla="*/ 105 h 687"/>
                <a:gd name="T6" fmla="*/ 198 w 497"/>
                <a:gd name="T7" fmla="*/ 105 h 687"/>
                <a:gd name="T8" fmla="*/ 198 w 497"/>
                <a:gd name="T9" fmla="*/ 687 h 687"/>
                <a:gd name="T10" fmla="*/ 300 w 497"/>
                <a:gd name="T11" fmla="*/ 687 h 687"/>
                <a:gd name="T12" fmla="*/ 300 w 497"/>
                <a:gd name="T13" fmla="*/ 105 h 687"/>
                <a:gd name="T14" fmla="*/ 497 w 497"/>
                <a:gd name="T15" fmla="*/ 105 h 687"/>
                <a:gd name="T16" fmla="*/ 497 w 497"/>
                <a:gd name="T17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7" h="687">
                  <a:moveTo>
                    <a:pt x="497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198" y="105"/>
                  </a:lnTo>
                  <a:lnTo>
                    <a:pt x="198" y="687"/>
                  </a:lnTo>
                  <a:lnTo>
                    <a:pt x="300" y="687"/>
                  </a:lnTo>
                  <a:lnTo>
                    <a:pt x="300" y="105"/>
                  </a:lnTo>
                  <a:lnTo>
                    <a:pt x="497" y="105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11"/>
            <p:cNvSpPr>
              <a:spLocks/>
            </p:cNvSpPr>
            <p:nvPr/>
          </p:nvSpPr>
          <p:spPr bwMode="auto">
            <a:xfrm>
              <a:off x="8535297" y="6429152"/>
              <a:ext cx="150602" cy="183773"/>
            </a:xfrm>
            <a:custGeom>
              <a:avLst/>
              <a:gdLst>
                <a:gd name="T0" fmla="*/ 155 w 238"/>
                <a:gd name="T1" fmla="*/ 288 h 288"/>
                <a:gd name="T2" fmla="*/ 238 w 238"/>
                <a:gd name="T3" fmla="*/ 206 h 288"/>
                <a:gd name="T4" fmla="*/ 155 w 238"/>
                <a:gd name="T5" fmla="*/ 123 h 288"/>
                <a:gd name="T6" fmla="*/ 83 w 238"/>
                <a:gd name="T7" fmla="*/ 123 h 288"/>
                <a:gd name="T8" fmla="*/ 43 w 238"/>
                <a:gd name="T9" fmla="*/ 83 h 288"/>
                <a:gd name="T10" fmla="*/ 83 w 238"/>
                <a:gd name="T11" fmla="*/ 44 h 288"/>
                <a:gd name="T12" fmla="*/ 223 w 238"/>
                <a:gd name="T13" fmla="*/ 44 h 288"/>
                <a:gd name="T14" fmla="*/ 223 w 238"/>
                <a:gd name="T15" fmla="*/ 0 h 288"/>
                <a:gd name="T16" fmla="*/ 83 w 238"/>
                <a:gd name="T17" fmla="*/ 0 h 288"/>
                <a:gd name="T18" fmla="*/ 0 w 238"/>
                <a:gd name="T19" fmla="*/ 83 h 288"/>
                <a:gd name="T20" fmla="*/ 83 w 238"/>
                <a:gd name="T21" fmla="*/ 166 h 288"/>
                <a:gd name="T22" fmla="*/ 155 w 238"/>
                <a:gd name="T23" fmla="*/ 166 h 288"/>
                <a:gd name="T24" fmla="*/ 194 w 238"/>
                <a:gd name="T25" fmla="*/ 206 h 288"/>
                <a:gd name="T26" fmla="*/ 155 w 238"/>
                <a:gd name="T27" fmla="*/ 245 h 288"/>
                <a:gd name="T28" fmla="*/ 14 w 238"/>
                <a:gd name="T29" fmla="*/ 245 h 288"/>
                <a:gd name="T30" fmla="*/ 14 w 238"/>
                <a:gd name="T31" fmla="*/ 288 h 288"/>
                <a:gd name="T32" fmla="*/ 155 w 238"/>
                <a:gd name="T3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8" h="288">
                  <a:moveTo>
                    <a:pt x="155" y="288"/>
                  </a:moveTo>
                  <a:cubicBezTo>
                    <a:pt x="201" y="288"/>
                    <a:pt x="238" y="251"/>
                    <a:pt x="238" y="206"/>
                  </a:cubicBezTo>
                  <a:cubicBezTo>
                    <a:pt x="238" y="160"/>
                    <a:pt x="201" y="123"/>
                    <a:pt x="155" y="123"/>
                  </a:cubicBezTo>
                  <a:cubicBezTo>
                    <a:pt x="83" y="123"/>
                    <a:pt x="83" y="123"/>
                    <a:pt x="83" y="123"/>
                  </a:cubicBezTo>
                  <a:cubicBezTo>
                    <a:pt x="61" y="123"/>
                    <a:pt x="43" y="105"/>
                    <a:pt x="43" y="83"/>
                  </a:cubicBezTo>
                  <a:cubicBezTo>
                    <a:pt x="43" y="61"/>
                    <a:pt x="61" y="44"/>
                    <a:pt x="83" y="44"/>
                  </a:cubicBezTo>
                  <a:cubicBezTo>
                    <a:pt x="223" y="44"/>
                    <a:pt x="223" y="44"/>
                    <a:pt x="223" y="44"/>
                  </a:cubicBezTo>
                  <a:cubicBezTo>
                    <a:pt x="223" y="0"/>
                    <a:pt x="223" y="0"/>
                    <a:pt x="22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55" y="166"/>
                    <a:pt x="155" y="166"/>
                    <a:pt x="155" y="166"/>
                  </a:cubicBezTo>
                  <a:cubicBezTo>
                    <a:pt x="177" y="166"/>
                    <a:pt x="194" y="184"/>
                    <a:pt x="194" y="206"/>
                  </a:cubicBezTo>
                  <a:cubicBezTo>
                    <a:pt x="194" y="227"/>
                    <a:pt x="177" y="245"/>
                    <a:pt x="155" y="245"/>
                  </a:cubicBezTo>
                  <a:cubicBezTo>
                    <a:pt x="14" y="245"/>
                    <a:pt x="14" y="245"/>
                    <a:pt x="14" y="245"/>
                  </a:cubicBezTo>
                  <a:cubicBezTo>
                    <a:pt x="14" y="288"/>
                    <a:pt x="14" y="288"/>
                    <a:pt x="14" y="288"/>
                  </a:cubicBezTo>
                  <a:lnTo>
                    <a:pt x="155" y="28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12"/>
            <p:cNvSpPr>
              <a:spLocks noEditPoints="1"/>
            </p:cNvSpPr>
            <p:nvPr/>
          </p:nvSpPr>
          <p:spPr bwMode="auto">
            <a:xfrm>
              <a:off x="8685899" y="6415777"/>
              <a:ext cx="25413" cy="13375"/>
            </a:xfrm>
            <a:custGeom>
              <a:avLst/>
              <a:gdLst>
                <a:gd name="T0" fmla="*/ 24 w 95"/>
                <a:gd name="T1" fmla="*/ 50 h 50"/>
                <a:gd name="T2" fmla="*/ 14 w 95"/>
                <a:gd name="T3" fmla="*/ 50 h 50"/>
                <a:gd name="T4" fmla="*/ 14 w 95"/>
                <a:gd name="T5" fmla="*/ 9 h 50"/>
                <a:gd name="T6" fmla="*/ 0 w 95"/>
                <a:gd name="T7" fmla="*/ 9 h 50"/>
                <a:gd name="T8" fmla="*/ 0 w 95"/>
                <a:gd name="T9" fmla="*/ 0 h 50"/>
                <a:gd name="T10" fmla="*/ 38 w 95"/>
                <a:gd name="T11" fmla="*/ 0 h 50"/>
                <a:gd name="T12" fmla="*/ 38 w 95"/>
                <a:gd name="T13" fmla="*/ 9 h 50"/>
                <a:gd name="T14" fmla="*/ 24 w 95"/>
                <a:gd name="T15" fmla="*/ 9 h 50"/>
                <a:gd name="T16" fmla="*/ 24 w 95"/>
                <a:gd name="T17" fmla="*/ 50 h 50"/>
                <a:gd name="T18" fmla="*/ 69 w 95"/>
                <a:gd name="T19" fmla="*/ 38 h 50"/>
                <a:gd name="T20" fmla="*/ 73 w 95"/>
                <a:gd name="T21" fmla="*/ 28 h 50"/>
                <a:gd name="T22" fmla="*/ 85 w 95"/>
                <a:gd name="T23" fmla="*/ 0 h 50"/>
                <a:gd name="T24" fmla="*/ 95 w 95"/>
                <a:gd name="T25" fmla="*/ 0 h 50"/>
                <a:gd name="T26" fmla="*/ 95 w 95"/>
                <a:gd name="T27" fmla="*/ 50 h 50"/>
                <a:gd name="T28" fmla="*/ 85 w 95"/>
                <a:gd name="T29" fmla="*/ 50 h 50"/>
                <a:gd name="T30" fmla="*/ 85 w 95"/>
                <a:gd name="T31" fmla="*/ 26 h 50"/>
                <a:gd name="T32" fmla="*/ 85 w 95"/>
                <a:gd name="T33" fmla="*/ 16 h 50"/>
                <a:gd name="T34" fmla="*/ 83 w 95"/>
                <a:gd name="T35" fmla="*/ 23 h 50"/>
                <a:gd name="T36" fmla="*/ 73 w 95"/>
                <a:gd name="T37" fmla="*/ 50 h 50"/>
                <a:gd name="T38" fmla="*/ 66 w 95"/>
                <a:gd name="T39" fmla="*/ 50 h 50"/>
                <a:gd name="T40" fmla="*/ 57 w 95"/>
                <a:gd name="T41" fmla="*/ 23 h 50"/>
                <a:gd name="T42" fmla="*/ 54 w 95"/>
                <a:gd name="T43" fmla="*/ 16 h 50"/>
                <a:gd name="T44" fmla="*/ 54 w 95"/>
                <a:gd name="T45" fmla="*/ 26 h 50"/>
                <a:gd name="T46" fmla="*/ 54 w 95"/>
                <a:gd name="T47" fmla="*/ 50 h 50"/>
                <a:gd name="T48" fmla="*/ 45 w 95"/>
                <a:gd name="T49" fmla="*/ 50 h 50"/>
                <a:gd name="T50" fmla="*/ 45 w 95"/>
                <a:gd name="T51" fmla="*/ 0 h 50"/>
                <a:gd name="T52" fmla="*/ 54 w 95"/>
                <a:gd name="T53" fmla="*/ 0 h 50"/>
                <a:gd name="T54" fmla="*/ 66 w 95"/>
                <a:gd name="T55" fmla="*/ 28 h 50"/>
                <a:gd name="T56" fmla="*/ 69 w 95"/>
                <a:gd name="T5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5" h="50">
                  <a:moveTo>
                    <a:pt x="24" y="50"/>
                  </a:moveTo>
                  <a:lnTo>
                    <a:pt x="14" y="50"/>
                  </a:lnTo>
                  <a:lnTo>
                    <a:pt x="14" y="9"/>
                  </a:lnTo>
                  <a:lnTo>
                    <a:pt x="0" y="9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9"/>
                  </a:lnTo>
                  <a:lnTo>
                    <a:pt x="24" y="9"/>
                  </a:lnTo>
                  <a:lnTo>
                    <a:pt x="24" y="50"/>
                  </a:lnTo>
                  <a:close/>
                  <a:moveTo>
                    <a:pt x="69" y="38"/>
                  </a:moveTo>
                  <a:lnTo>
                    <a:pt x="73" y="28"/>
                  </a:lnTo>
                  <a:lnTo>
                    <a:pt x="85" y="0"/>
                  </a:lnTo>
                  <a:lnTo>
                    <a:pt x="95" y="0"/>
                  </a:lnTo>
                  <a:lnTo>
                    <a:pt x="95" y="50"/>
                  </a:lnTo>
                  <a:lnTo>
                    <a:pt x="85" y="50"/>
                  </a:lnTo>
                  <a:lnTo>
                    <a:pt x="85" y="26"/>
                  </a:lnTo>
                  <a:lnTo>
                    <a:pt x="85" y="16"/>
                  </a:lnTo>
                  <a:lnTo>
                    <a:pt x="83" y="23"/>
                  </a:lnTo>
                  <a:lnTo>
                    <a:pt x="73" y="50"/>
                  </a:lnTo>
                  <a:lnTo>
                    <a:pt x="66" y="50"/>
                  </a:lnTo>
                  <a:lnTo>
                    <a:pt x="57" y="23"/>
                  </a:lnTo>
                  <a:lnTo>
                    <a:pt x="54" y="16"/>
                  </a:lnTo>
                  <a:lnTo>
                    <a:pt x="54" y="26"/>
                  </a:lnTo>
                  <a:lnTo>
                    <a:pt x="54" y="50"/>
                  </a:lnTo>
                  <a:lnTo>
                    <a:pt x="45" y="50"/>
                  </a:lnTo>
                  <a:lnTo>
                    <a:pt x="45" y="0"/>
                  </a:lnTo>
                  <a:lnTo>
                    <a:pt x="54" y="0"/>
                  </a:lnTo>
                  <a:lnTo>
                    <a:pt x="66" y="28"/>
                  </a:lnTo>
                  <a:lnTo>
                    <a:pt x="69" y="3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72" name="그룹 71"/>
          <p:cNvGrpSpPr/>
          <p:nvPr/>
        </p:nvGrpSpPr>
        <p:grpSpPr>
          <a:xfrm>
            <a:off x="7761028" y="4994239"/>
            <a:ext cx="480002" cy="522890"/>
            <a:chOff x="9207637" y="4094546"/>
            <a:chExt cx="421195" cy="458829"/>
          </a:xfrm>
        </p:grpSpPr>
        <p:pic>
          <p:nvPicPr>
            <p:cNvPr id="73" name="그림 7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7637" y="4094546"/>
              <a:ext cx="421195" cy="458829"/>
            </a:xfrm>
            <a:prstGeom prst="rect">
              <a:avLst/>
            </a:prstGeom>
          </p:spPr>
        </p:pic>
        <p:grpSp>
          <p:nvGrpSpPr>
            <p:cNvPr id="74" name="그룹 73"/>
            <p:cNvGrpSpPr/>
            <p:nvPr/>
          </p:nvGrpSpPr>
          <p:grpSpPr>
            <a:xfrm>
              <a:off x="9416432" y="4325860"/>
              <a:ext cx="212400" cy="205616"/>
              <a:chOff x="3200400" y="1587217"/>
              <a:chExt cx="1024890" cy="992153"/>
            </a:xfrm>
          </p:grpSpPr>
          <p:sp>
            <p:nvSpPr>
              <p:cNvPr id="75" name="모서리가 둥근 직사각형 74"/>
              <p:cNvSpPr/>
              <p:nvPr/>
            </p:nvSpPr>
            <p:spPr bwMode="auto">
              <a:xfrm>
                <a:off x="3200400" y="1587217"/>
                <a:ext cx="1024890" cy="992153"/>
              </a:xfrm>
              <a:prstGeom prst="round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marR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tabLst/>
                </a:pPr>
                <a:endParaRPr kumimoji="1" lang="ko-KR" altLang="en-US" sz="1800" b="0" i="0" u="none" strike="noStrike" baseline="0">
                  <a:solidFill>
                    <a:schemeClr val="tx1">
                      <a:alpha val="100000"/>
                    </a:schemeClr>
                  </a:solidFill>
                  <a:effectLst/>
                  <a:latin typeface="굴림"/>
                  <a:ea typeface="굴림"/>
                </a:endParaRPr>
              </a:p>
            </p:txBody>
          </p:sp>
          <p:grpSp>
            <p:nvGrpSpPr>
              <p:cNvPr id="76" name="그룹 75"/>
              <p:cNvGrpSpPr/>
              <p:nvPr/>
            </p:nvGrpSpPr>
            <p:grpSpPr>
              <a:xfrm>
                <a:off x="3264160" y="1685431"/>
                <a:ext cx="897371" cy="795724"/>
                <a:chOff x="3261491" y="1682034"/>
                <a:chExt cx="897371" cy="795724"/>
              </a:xfrm>
            </p:grpSpPr>
            <p:sp>
              <p:nvSpPr>
                <p:cNvPr id="77" name="자유형 76"/>
                <p:cNvSpPr/>
                <p:nvPr/>
              </p:nvSpPr>
              <p:spPr bwMode="auto">
                <a:xfrm>
                  <a:off x="3590852" y="1896037"/>
                  <a:ext cx="504379" cy="508841"/>
                </a:xfrm>
                <a:custGeom>
                  <a:avLst/>
                  <a:gdLst>
                    <a:gd name="connsiteX0" fmla="*/ 252189 w 504379"/>
                    <a:gd name="connsiteY0" fmla="*/ 132129 h 508841"/>
                    <a:gd name="connsiteX1" fmla="*/ 129898 w 504379"/>
                    <a:gd name="connsiteY1" fmla="*/ 254420 h 508841"/>
                    <a:gd name="connsiteX2" fmla="*/ 252189 w 504379"/>
                    <a:gd name="connsiteY2" fmla="*/ 376711 h 508841"/>
                    <a:gd name="connsiteX3" fmla="*/ 374480 w 504379"/>
                    <a:gd name="connsiteY3" fmla="*/ 254420 h 508841"/>
                    <a:gd name="connsiteX4" fmla="*/ 252189 w 504379"/>
                    <a:gd name="connsiteY4" fmla="*/ 132129 h 508841"/>
                    <a:gd name="connsiteX5" fmla="*/ 198339 w 504379"/>
                    <a:gd name="connsiteY5" fmla="*/ 0 h 508841"/>
                    <a:gd name="connsiteX6" fmla="*/ 218668 w 504379"/>
                    <a:gd name="connsiteY6" fmla="*/ 37265 h 508841"/>
                    <a:gd name="connsiteX7" fmla="*/ 285712 w 504379"/>
                    <a:gd name="connsiteY7" fmla="*/ 37265 h 508841"/>
                    <a:gd name="connsiteX8" fmla="*/ 306041 w 504379"/>
                    <a:gd name="connsiteY8" fmla="*/ 0 h 508841"/>
                    <a:gd name="connsiteX9" fmla="*/ 353450 w 504379"/>
                    <a:gd name="connsiteY9" fmla="*/ 14717 h 508841"/>
                    <a:gd name="connsiteX10" fmla="*/ 393779 w 504379"/>
                    <a:gd name="connsiteY10" fmla="*/ 37239 h 508841"/>
                    <a:gd name="connsiteX11" fmla="*/ 382038 w 504379"/>
                    <a:gd name="connsiteY11" fmla="*/ 77164 h 508841"/>
                    <a:gd name="connsiteX12" fmla="*/ 429445 w 504379"/>
                    <a:gd name="connsiteY12" fmla="*/ 124572 h 508841"/>
                    <a:gd name="connsiteX13" fmla="*/ 469107 w 504379"/>
                    <a:gd name="connsiteY13" fmla="*/ 112909 h 508841"/>
                    <a:gd name="connsiteX14" fmla="*/ 477870 w 504379"/>
                    <a:gd name="connsiteY14" fmla="*/ 124930 h 508841"/>
                    <a:gd name="connsiteX15" fmla="*/ 500641 w 504379"/>
                    <a:gd name="connsiteY15" fmla="*/ 177060 h 508841"/>
                    <a:gd name="connsiteX16" fmla="*/ 504379 w 504379"/>
                    <a:gd name="connsiteY16" fmla="*/ 201785 h 508841"/>
                    <a:gd name="connsiteX17" fmla="*/ 469346 w 504379"/>
                    <a:gd name="connsiteY17" fmla="*/ 220897 h 508841"/>
                    <a:gd name="connsiteX18" fmla="*/ 469346 w 504379"/>
                    <a:gd name="connsiteY18" fmla="*/ 287941 h 508841"/>
                    <a:gd name="connsiteX19" fmla="*/ 504379 w 504379"/>
                    <a:gd name="connsiteY19" fmla="*/ 307052 h 508841"/>
                    <a:gd name="connsiteX20" fmla="*/ 500641 w 504379"/>
                    <a:gd name="connsiteY20" fmla="*/ 331780 h 508841"/>
                    <a:gd name="connsiteX21" fmla="*/ 477870 w 504379"/>
                    <a:gd name="connsiteY21" fmla="*/ 383910 h 508841"/>
                    <a:gd name="connsiteX22" fmla="*/ 469107 w 504379"/>
                    <a:gd name="connsiteY22" fmla="*/ 395930 h 508841"/>
                    <a:gd name="connsiteX23" fmla="*/ 429446 w 504379"/>
                    <a:gd name="connsiteY23" fmla="*/ 384268 h 508841"/>
                    <a:gd name="connsiteX24" fmla="*/ 382039 w 504379"/>
                    <a:gd name="connsiteY24" fmla="*/ 431675 h 508841"/>
                    <a:gd name="connsiteX25" fmla="*/ 393780 w 504379"/>
                    <a:gd name="connsiteY25" fmla="*/ 471600 h 508841"/>
                    <a:gd name="connsiteX26" fmla="*/ 353450 w 504379"/>
                    <a:gd name="connsiteY26" fmla="*/ 494123 h 508841"/>
                    <a:gd name="connsiteX27" fmla="*/ 306041 w 504379"/>
                    <a:gd name="connsiteY27" fmla="*/ 508840 h 508841"/>
                    <a:gd name="connsiteX28" fmla="*/ 285712 w 504379"/>
                    <a:gd name="connsiteY28" fmla="*/ 471576 h 508841"/>
                    <a:gd name="connsiteX29" fmla="*/ 218668 w 504379"/>
                    <a:gd name="connsiteY29" fmla="*/ 471576 h 508841"/>
                    <a:gd name="connsiteX30" fmla="*/ 198339 w 504379"/>
                    <a:gd name="connsiteY30" fmla="*/ 508841 h 508841"/>
                    <a:gd name="connsiteX31" fmla="*/ 150928 w 504379"/>
                    <a:gd name="connsiteY31" fmla="*/ 494123 h 508841"/>
                    <a:gd name="connsiteX32" fmla="*/ 110601 w 504379"/>
                    <a:gd name="connsiteY32" fmla="*/ 471601 h 508841"/>
                    <a:gd name="connsiteX33" fmla="*/ 122341 w 504379"/>
                    <a:gd name="connsiteY33" fmla="*/ 431676 h 508841"/>
                    <a:gd name="connsiteX34" fmla="*/ 74934 w 504379"/>
                    <a:gd name="connsiteY34" fmla="*/ 384269 h 508841"/>
                    <a:gd name="connsiteX35" fmla="*/ 35272 w 504379"/>
                    <a:gd name="connsiteY35" fmla="*/ 395931 h 508841"/>
                    <a:gd name="connsiteX36" fmla="*/ 26509 w 504379"/>
                    <a:gd name="connsiteY36" fmla="*/ 383910 h 508841"/>
                    <a:gd name="connsiteX37" fmla="*/ 3738 w 504379"/>
                    <a:gd name="connsiteY37" fmla="*/ 331780 h 508841"/>
                    <a:gd name="connsiteX38" fmla="*/ 0 w 504379"/>
                    <a:gd name="connsiteY38" fmla="*/ 307053 h 508841"/>
                    <a:gd name="connsiteX39" fmla="*/ 35035 w 504379"/>
                    <a:gd name="connsiteY39" fmla="*/ 287941 h 508841"/>
                    <a:gd name="connsiteX40" fmla="*/ 35035 w 504379"/>
                    <a:gd name="connsiteY40" fmla="*/ 220897 h 508841"/>
                    <a:gd name="connsiteX41" fmla="*/ 0 w 504379"/>
                    <a:gd name="connsiteY41" fmla="*/ 201784 h 508841"/>
                    <a:gd name="connsiteX42" fmla="*/ 3738 w 504379"/>
                    <a:gd name="connsiteY42" fmla="*/ 177060 h 508841"/>
                    <a:gd name="connsiteX43" fmla="*/ 26509 w 504379"/>
                    <a:gd name="connsiteY43" fmla="*/ 124930 h 508841"/>
                    <a:gd name="connsiteX44" fmla="*/ 35273 w 504379"/>
                    <a:gd name="connsiteY44" fmla="*/ 112908 h 508841"/>
                    <a:gd name="connsiteX45" fmla="*/ 74935 w 504379"/>
                    <a:gd name="connsiteY45" fmla="*/ 124571 h 508841"/>
                    <a:gd name="connsiteX46" fmla="*/ 122342 w 504379"/>
                    <a:gd name="connsiteY46" fmla="*/ 77163 h 508841"/>
                    <a:gd name="connsiteX47" fmla="*/ 110602 w 504379"/>
                    <a:gd name="connsiteY47" fmla="*/ 37238 h 508841"/>
                    <a:gd name="connsiteX48" fmla="*/ 150928 w 504379"/>
                    <a:gd name="connsiteY48" fmla="*/ 14717 h 508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504379" h="508841">
                      <a:moveTo>
                        <a:pt x="252189" y="132129"/>
                      </a:moveTo>
                      <a:cubicBezTo>
                        <a:pt x="184650" y="132129"/>
                        <a:pt x="129898" y="186881"/>
                        <a:pt x="129898" y="254420"/>
                      </a:cubicBezTo>
                      <a:cubicBezTo>
                        <a:pt x="129898" y="321959"/>
                        <a:pt x="184650" y="376711"/>
                        <a:pt x="252189" y="376711"/>
                      </a:cubicBezTo>
                      <a:cubicBezTo>
                        <a:pt x="319728" y="376711"/>
                        <a:pt x="374480" y="321959"/>
                        <a:pt x="374480" y="254420"/>
                      </a:cubicBezTo>
                      <a:cubicBezTo>
                        <a:pt x="374480" y="186881"/>
                        <a:pt x="319728" y="132129"/>
                        <a:pt x="252189" y="132129"/>
                      </a:cubicBezTo>
                      <a:close/>
                      <a:moveTo>
                        <a:pt x="198339" y="0"/>
                      </a:moveTo>
                      <a:lnTo>
                        <a:pt x="218668" y="37265"/>
                      </a:lnTo>
                      <a:lnTo>
                        <a:pt x="285712" y="37265"/>
                      </a:lnTo>
                      <a:lnTo>
                        <a:pt x="306041" y="0"/>
                      </a:lnTo>
                      <a:lnTo>
                        <a:pt x="353450" y="14717"/>
                      </a:lnTo>
                      <a:lnTo>
                        <a:pt x="393779" y="37239"/>
                      </a:lnTo>
                      <a:lnTo>
                        <a:pt x="382038" y="77164"/>
                      </a:lnTo>
                      <a:lnTo>
                        <a:pt x="429445" y="124572"/>
                      </a:lnTo>
                      <a:lnTo>
                        <a:pt x="469107" y="112909"/>
                      </a:lnTo>
                      <a:lnTo>
                        <a:pt x="477870" y="124930"/>
                      </a:lnTo>
                      <a:cubicBezTo>
                        <a:pt x="487267" y="141273"/>
                        <a:pt x="494940" y="158732"/>
                        <a:pt x="500641" y="177060"/>
                      </a:cubicBezTo>
                      <a:lnTo>
                        <a:pt x="504379" y="201785"/>
                      </a:lnTo>
                      <a:lnTo>
                        <a:pt x="469346" y="220897"/>
                      </a:lnTo>
                      <a:lnTo>
                        <a:pt x="469346" y="287941"/>
                      </a:lnTo>
                      <a:lnTo>
                        <a:pt x="504379" y="307052"/>
                      </a:lnTo>
                      <a:lnTo>
                        <a:pt x="500641" y="331780"/>
                      </a:lnTo>
                      <a:cubicBezTo>
                        <a:pt x="494940" y="350108"/>
                        <a:pt x="487267" y="367568"/>
                        <a:pt x="477870" y="383910"/>
                      </a:cubicBezTo>
                      <a:lnTo>
                        <a:pt x="469107" y="395930"/>
                      </a:lnTo>
                      <a:lnTo>
                        <a:pt x="429446" y="384268"/>
                      </a:lnTo>
                      <a:lnTo>
                        <a:pt x="382039" y="431675"/>
                      </a:lnTo>
                      <a:lnTo>
                        <a:pt x="393780" y="471600"/>
                      </a:lnTo>
                      <a:lnTo>
                        <a:pt x="353450" y="494123"/>
                      </a:lnTo>
                      <a:lnTo>
                        <a:pt x="306041" y="508840"/>
                      </a:lnTo>
                      <a:lnTo>
                        <a:pt x="285712" y="471576"/>
                      </a:lnTo>
                      <a:lnTo>
                        <a:pt x="218668" y="471576"/>
                      </a:lnTo>
                      <a:lnTo>
                        <a:pt x="198339" y="508841"/>
                      </a:lnTo>
                      <a:lnTo>
                        <a:pt x="150928" y="494123"/>
                      </a:lnTo>
                      <a:lnTo>
                        <a:pt x="110601" y="471601"/>
                      </a:lnTo>
                      <a:lnTo>
                        <a:pt x="122341" y="431676"/>
                      </a:lnTo>
                      <a:lnTo>
                        <a:pt x="74934" y="384269"/>
                      </a:lnTo>
                      <a:lnTo>
                        <a:pt x="35272" y="395931"/>
                      </a:lnTo>
                      <a:lnTo>
                        <a:pt x="26509" y="383910"/>
                      </a:lnTo>
                      <a:cubicBezTo>
                        <a:pt x="17112" y="367568"/>
                        <a:pt x="9439" y="350108"/>
                        <a:pt x="3738" y="331780"/>
                      </a:cubicBezTo>
                      <a:lnTo>
                        <a:pt x="0" y="307053"/>
                      </a:lnTo>
                      <a:lnTo>
                        <a:pt x="35035" y="287941"/>
                      </a:lnTo>
                      <a:lnTo>
                        <a:pt x="35035" y="220897"/>
                      </a:lnTo>
                      <a:lnTo>
                        <a:pt x="0" y="201784"/>
                      </a:lnTo>
                      <a:lnTo>
                        <a:pt x="3738" y="177060"/>
                      </a:lnTo>
                      <a:cubicBezTo>
                        <a:pt x="9439" y="158732"/>
                        <a:pt x="17112" y="141273"/>
                        <a:pt x="26509" y="124930"/>
                      </a:cubicBezTo>
                      <a:lnTo>
                        <a:pt x="35273" y="112908"/>
                      </a:lnTo>
                      <a:lnTo>
                        <a:pt x="74935" y="124571"/>
                      </a:lnTo>
                      <a:lnTo>
                        <a:pt x="122342" y="77163"/>
                      </a:lnTo>
                      <a:lnTo>
                        <a:pt x="110602" y="37238"/>
                      </a:lnTo>
                      <a:lnTo>
                        <a:pt x="150928" y="1471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A41315"/>
                    </a:gs>
                    <a:gs pos="37000">
                      <a:srgbClr val="BA6062"/>
                    </a:gs>
                    <a:gs pos="0">
                      <a:srgbClr val="BE6E70"/>
                    </a:gs>
                    <a:gs pos="100000">
                      <a:srgbClr val="A30C0E"/>
                    </a:gs>
                  </a:gsLst>
                  <a:lin ang="3000000" scaled="0"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sp>
              <p:nvSpPr>
                <p:cNvPr id="78" name="자유형 77"/>
                <p:cNvSpPr/>
                <p:nvPr/>
              </p:nvSpPr>
              <p:spPr bwMode="auto">
                <a:xfrm>
                  <a:off x="3301737" y="1925771"/>
                  <a:ext cx="291427" cy="294005"/>
                </a:xfrm>
                <a:custGeom>
                  <a:avLst/>
                  <a:gdLst>
                    <a:gd name="connsiteX0" fmla="*/ 252189 w 504379"/>
                    <a:gd name="connsiteY0" fmla="*/ 132129 h 508841"/>
                    <a:gd name="connsiteX1" fmla="*/ 129898 w 504379"/>
                    <a:gd name="connsiteY1" fmla="*/ 254420 h 508841"/>
                    <a:gd name="connsiteX2" fmla="*/ 252189 w 504379"/>
                    <a:gd name="connsiteY2" fmla="*/ 376711 h 508841"/>
                    <a:gd name="connsiteX3" fmla="*/ 374480 w 504379"/>
                    <a:gd name="connsiteY3" fmla="*/ 254420 h 508841"/>
                    <a:gd name="connsiteX4" fmla="*/ 252189 w 504379"/>
                    <a:gd name="connsiteY4" fmla="*/ 132129 h 508841"/>
                    <a:gd name="connsiteX5" fmla="*/ 198339 w 504379"/>
                    <a:gd name="connsiteY5" fmla="*/ 0 h 508841"/>
                    <a:gd name="connsiteX6" fmla="*/ 218668 w 504379"/>
                    <a:gd name="connsiteY6" fmla="*/ 37265 h 508841"/>
                    <a:gd name="connsiteX7" fmla="*/ 285712 w 504379"/>
                    <a:gd name="connsiteY7" fmla="*/ 37265 h 508841"/>
                    <a:gd name="connsiteX8" fmla="*/ 306041 w 504379"/>
                    <a:gd name="connsiteY8" fmla="*/ 0 h 508841"/>
                    <a:gd name="connsiteX9" fmla="*/ 353450 w 504379"/>
                    <a:gd name="connsiteY9" fmla="*/ 14717 h 508841"/>
                    <a:gd name="connsiteX10" fmla="*/ 393779 w 504379"/>
                    <a:gd name="connsiteY10" fmla="*/ 37239 h 508841"/>
                    <a:gd name="connsiteX11" fmla="*/ 382038 w 504379"/>
                    <a:gd name="connsiteY11" fmla="*/ 77164 h 508841"/>
                    <a:gd name="connsiteX12" fmla="*/ 429445 w 504379"/>
                    <a:gd name="connsiteY12" fmla="*/ 124572 h 508841"/>
                    <a:gd name="connsiteX13" fmla="*/ 469107 w 504379"/>
                    <a:gd name="connsiteY13" fmla="*/ 112909 h 508841"/>
                    <a:gd name="connsiteX14" fmla="*/ 477870 w 504379"/>
                    <a:gd name="connsiteY14" fmla="*/ 124930 h 508841"/>
                    <a:gd name="connsiteX15" fmla="*/ 500641 w 504379"/>
                    <a:gd name="connsiteY15" fmla="*/ 177060 h 508841"/>
                    <a:gd name="connsiteX16" fmla="*/ 504379 w 504379"/>
                    <a:gd name="connsiteY16" fmla="*/ 201785 h 508841"/>
                    <a:gd name="connsiteX17" fmla="*/ 469346 w 504379"/>
                    <a:gd name="connsiteY17" fmla="*/ 220897 h 508841"/>
                    <a:gd name="connsiteX18" fmla="*/ 469346 w 504379"/>
                    <a:gd name="connsiteY18" fmla="*/ 287941 h 508841"/>
                    <a:gd name="connsiteX19" fmla="*/ 504379 w 504379"/>
                    <a:gd name="connsiteY19" fmla="*/ 307052 h 508841"/>
                    <a:gd name="connsiteX20" fmla="*/ 500641 w 504379"/>
                    <a:gd name="connsiteY20" fmla="*/ 331780 h 508841"/>
                    <a:gd name="connsiteX21" fmla="*/ 477870 w 504379"/>
                    <a:gd name="connsiteY21" fmla="*/ 383910 h 508841"/>
                    <a:gd name="connsiteX22" fmla="*/ 469107 w 504379"/>
                    <a:gd name="connsiteY22" fmla="*/ 395930 h 508841"/>
                    <a:gd name="connsiteX23" fmla="*/ 429446 w 504379"/>
                    <a:gd name="connsiteY23" fmla="*/ 384268 h 508841"/>
                    <a:gd name="connsiteX24" fmla="*/ 382039 w 504379"/>
                    <a:gd name="connsiteY24" fmla="*/ 431675 h 508841"/>
                    <a:gd name="connsiteX25" fmla="*/ 393780 w 504379"/>
                    <a:gd name="connsiteY25" fmla="*/ 471600 h 508841"/>
                    <a:gd name="connsiteX26" fmla="*/ 353450 w 504379"/>
                    <a:gd name="connsiteY26" fmla="*/ 494123 h 508841"/>
                    <a:gd name="connsiteX27" fmla="*/ 306041 w 504379"/>
                    <a:gd name="connsiteY27" fmla="*/ 508840 h 508841"/>
                    <a:gd name="connsiteX28" fmla="*/ 285712 w 504379"/>
                    <a:gd name="connsiteY28" fmla="*/ 471576 h 508841"/>
                    <a:gd name="connsiteX29" fmla="*/ 218668 w 504379"/>
                    <a:gd name="connsiteY29" fmla="*/ 471576 h 508841"/>
                    <a:gd name="connsiteX30" fmla="*/ 198339 w 504379"/>
                    <a:gd name="connsiteY30" fmla="*/ 508841 h 508841"/>
                    <a:gd name="connsiteX31" fmla="*/ 150928 w 504379"/>
                    <a:gd name="connsiteY31" fmla="*/ 494123 h 508841"/>
                    <a:gd name="connsiteX32" fmla="*/ 110601 w 504379"/>
                    <a:gd name="connsiteY32" fmla="*/ 471601 h 508841"/>
                    <a:gd name="connsiteX33" fmla="*/ 122341 w 504379"/>
                    <a:gd name="connsiteY33" fmla="*/ 431676 h 508841"/>
                    <a:gd name="connsiteX34" fmla="*/ 74934 w 504379"/>
                    <a:gd name="connsiteY34" fmla="*/ 384269 h 508841"/>
                    <a:gd name="connsiteX35" fmla="*/ 35272 w 504379"/>
                    <a:gd name="connsiteY35" fmla="*/ 395931 h 508841"/>
                    <a:gd name="connsiteX36" fmla="*/ 26509 w 504379"/>
                    <a:gd name="connsiteY36" fmla="*/ 383910 h 508841"/>
                    <a:gd name="connsiteX37" fmla="*/ 3738 w 504379"/>
                    <a:gd name="connsiteY37" fmla="*/ 331780 h 508841"/>
                    <a:gd name="connsiteX38" fmla="*/ 0 w 504379"/>
                    <a:gd name="connsiteY38" fmla="*/ 307053 h 508841"/>
                    <a:gd name="connsiteX39" fmla="*/ 35035 w 504379"/>
                    <a:gd name="connsiteY39" fmla="*/ 287941 h 508841"/>
                    <a:gd name="connsiteX40" fmla="*/ 35035 w 504379"/>
                    <a:gd name="connsiteY40" fmla="*/ 220897 h 508841"/>
                    <a:gd name="connsiteX41" fmla="*/ 0 w 504379"/>
                    <a:gd name="connsiteY41" fmla="*/ 201784 h 508841"/>
                    <a:gd name="connsiteX42" fmla="*/ 3738 w 504379"/>
                    <a:gd name="connsiteY42" fmla="*/ 177060 h 508841"/>
                    <a:gd name="connsiteX43" fmla="*/ 26509 w 504379"/>
                    <a:gd name="connsiteY43" fmla="*/ 124930 h 508841"/>
                    <a:gd name="connsiteX44" fmla="*/ 35273 w 504379"/>
                    <a:gd name="connsiteY44" fmla="*/ 112908 h 508841"/>
                    <a:gd name="connsiteX45" fmla="*/ 74935 w 504379"/>
                    <a:gd name="connsiteY45" fmla="*/ 124571 h 508841"/>
                    <a:gd name="connsiteX46" fmla="*/ 122342 w 504379"/>
                    <a:gd name="connsiteY46" fmla="*/ 77163 h 508841"/>
                    <a:gd name="connsiteX47" fmla="*/ 110602 w 504379"/>
                    <a:gd name="connsiteY47" fmla="*/ 37238 h 508841"/>
                    <a:gd name="connsiteX48" fmla="*/ 150928 w 504379"/>
                    <a:gd name="connsiteY48" fmla="*/ 14717 h 508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504379" h="508841">
                      <a:moveTo>
                        <a:pt x="252189" y="132129"/>
                      </a:moveTo>
                      <a:cubicBezTo>
                        <a:pt x="184650" y="132129"/>
                        <a:pt x="129898" y="186881"/>
                        <a:pt x="129898" y="254420"/>
                      </a:cubicBezTo>
                      <a:cubicBezTo>
                        <a:pt x="129898" y="321959"/>
                        <a:pt x="184650" y="376711"/>
                        <a:pt x="252189" y="376711"/>
                      </a:cubicBezTo>
                      <a:cubicBezTo>
                        <a:pt x="319728" y="376711"/>
                        <a:pt x="374480" y="321959"/>
                        <a:pt x="374480" y="254420"/>
                      </a:cubicBezTo>
                      <a:cubicBezTo>
                        <a:pt x="374480" y="186881"/>
                        <a:pt x="319728" y="132129"/>
                        <a:pt x="252189" y="132129"/>
                      </a:cubicBezTo>
                      <a:close/>
                      <a:moveTo>
                        <a:pt x="198339" y="0"/>
                      </a:moveTo>
                      <a:lnTo>
                        <a:pt x="218668" y="37265"/>
                      </a:lnTo>
                      <a:lnTo>
                        <a:pt x="285712" y="37265"/>
                      </a:lnTo>
                      <a:lnTo>
                        <a:pt x="306041" y="0"/>
                      </a:lnTo>
                      <a:lnTo>
                        <a:pt x="353450" y="14717"/>
                      </a:lnTo>
                      <a:lnTo>
                        <a:pt x="393779" y="37239"/>
                      </a:lnTo>
                      <a:lnTo>
                        <a:pt x="382038" y="77164"/>
                      </a:lnTo>
                      <a:lnTo>
                        <a:pt x="429445" y="124572"/>
                      </a:lnTo>
                      <a:lnTo>
                        <a:pt x="469107" y="112909"/>
                      </a:lnTo>
                      <a:lnTo>
                        <a:pt x="477870" y="124930"/>
                      </a:lnTo>
                      <a:cubicBezTo>
                        <a:pt x="487267" y="141273"/>
                        <a:pt x="494940" y="158732"/>
                        <a:pt x="500641" y="177060"/>
                      </a:cubicBezTo>
                      <a:lnTo>
                        <a:pt x="504379" y="201785"/>
                      </a:lnTo>
                      <a:lnTo>
                        <a:pt x="469346" y="220897"/>
                      </a:lnTo>
                      <a:lnTo>
                        <a:pt x="469346" y="287941"/>
                      </a:lnTo>
                      <a:lnTo>
                        <a:pt x="504379" y="307052"/>
                      </a:lnTo>
                      <a:lnTo>
                        <a:pt x="500641" y="331780"/>
                      </a:lnTo>
                      <a:cubicBezTo>
                        <a:pt x="494940" y="350108"/>
                        <a:pt x="487267" y="367568"/>
                        <a:pt x="477870" y="383910"/>
                      </a:cubicBezTo>
                      <a:lnTo>
                        <a:pt x="469107" y="395930"/>
                      </a:lnTo>
                      <a:lnTo>
                        <a:pt x="429446" y="384268"/>
                      </a:lnTo>
                      <a:lnTo>
                        <a:pt x="382039" y="431675"/>
                      </a:lnTo>
                      <a:lnTo>
                        <a:pt x="393780" y="471600"/>
                      </a:lnTo>
                      <a:lnTo>
                        <a:pt x="353450" y="494123"/>
                      </a:lnTo>
                      <a:lnTo>
                        <a:pt x="306041" y="508840"/>
                      </a:lnTo>
                      <a:lnTo>
                        <a:pt x="285712" y="471576"/>
                      </a:lnTo>
                      <a:lnTo>
                        <a:pt x="218668" y="471576"/>
                      </a:lnTo>
                      <a:lnTo>
                        <a:pt x="198339" y="508841"/>
                      </a:lnTo>
                      <a:lnTo>
                        <a:pt x="150928" y="494123"/>
                      </a:lnTo>
                      <a:lnTo>
                        <a:pt x="110601" y="471601"/>
                      </a:lnTo>
                      <a:lnTo>
                        <a:pt x="122341" y="431676"/>
                      </a:lnTo>
                      <a:lnTo>
                        <a:pt x="74934" y="384269"/>
                      </a:lnTo>
                      <a:lnTo>
                        <a:pt x="35272" y="395931"/>
                      </a:lnTo>
                      <a:lnTo>
                        <a:pt x="26509" y="383910"/>
                      </a:lnTo>
                      <a:cubicBezTo>
                        <a:pt x="17112" y="367568"/>
                        <a:pt x="9439" y="350108"/>
                        <a:pt x="3738" y="331780"/>
                      </a:cubicBezTo>
                      <a:lnTo>
                        <a:pt x="0" y="307053"/>
                      </a:lnTo>
                      <a:lnTo>
                        <a:pt x="35035" y="287941"/>
                      </a:lnTo>
                      <a:lnTo>
                        <a:pt x="35035" y="220897"/>
                      </a:lnTo>
                      <a:lnTo>
                        <a:pt x="0" y="201784"/>
                      </a:lnTo>
                      <a:lnTo>
                        <a:pt x="3738" y="177060"/>
                      </a:lnTo>
                      <a:cubicBezTo>
                        <a:pt x="9439" y="158732"/>
                        <a:pt x="17112" y="141273"/>
                        <a:pt x="26509" y="124930"/>
                      </a:cubicBezTo>
                      <a:lnTo>
                        <a:pt x="35273" y="112908"/>
                      </a:lnTo>
                      <a:lnTo>
                        <a:pt x="74935" y="124571"/>
                      </a:lnTo>
                      <a:lnTo>
                        <a:pt x="122342" y="77163"/>
                      </a:lnTo>
                      <a:lnTo>
                        <a:pt x="110602" y="37238"/>
                      </a:lnTo>
                      <a:lnTo>
                        <a:pt x="150928" y="1471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A41315"/>
                    </a:gs>
                    <a:gs pos="37000">
                      <a:srgbClr val="BA6062"/>
                    </a:gs>
                    <a:gs pos="0">
                      <a:srgbClr val="BE6E70"/>
                    </a:gs>
                    <a:gs pos="100000">
                      <a:srgbClr val="A30C0E"/>
                    </a:gs>
                  </a:gsLst>
                  <a:lin ang="3000000" scaled="0"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sp>
              <p:nvSpPr>
                <p:cNvPr id="79" name="자유형 78"/>
                <p:cNvSpPr/>
                <p:nvPr/>
              </p:nvSpPr>
              <p:spPr bwMode="auto">
                <a:xfrm>
                  <a:off x="3469530" y="1682034"/>
                  <a:ext cx="291427" cy="294005"/>
                </a:xfrm>
                <a:custGeom>
                  <a:avLst/>
                  <a:gdLst>
                    <a:gd name="connsiteX0" fmla="*/ 252189 w 504379"/>
                    <a:gd name="connsiteY0" fmla="*/ 132129 h 508841"/>
                    <a:gd name="connsiteX1" fmla="*/ 129898 w 504379"/>
                    <a:gd name="connsiteY1" fmla="*/ 254420 h 508841"/>
                    <a:gd name="connsiteX2" fmla="*/ 252189 w 504379"/>
                    <a:gd name="connsiteY2" fmla="*/ 376711 h 508841"/>
                    <a:gd name="connsiteX3" fmla="*/ 374480 w 504379"/>
                    <a:gd name="connsiteY3" fmla="*/ 254420 h 508841"/>
                    <a:gd name="connsiteX4" fmla="*/ 252189 w 504379"/>
                    <a:gd name="connsiteY4" fmla="*/ 132129 h 508841"/>
                    <a:gd name="connsiteX5" fmla="*/ 198339 w 504379"/>
                    <a:gd name="connsiteY5" fmla="*/ 0 h 508841"/>
                    <a:gd name="connsiteX6" fmla="*/ 218668 w 504379"/>
                    <a:gd name="connsiteY6" fmla="*/ 37265 h 508841"/>
                    <a:gd name="connsiteX7" fmla="*/ 285712 w 504379"/>
                    <a:gd name="connsiteY7" fmla="*/ 37265 h 508841"/>
                    <a:gd name="connsiteX8" fmla="*/ 306041 w 504379"/>
                    <a:gd name="connsiteY8" fmla="*/ 0 h 508841"/>
                    <a:gd name="connsiteX9" fmla="*/ 353450 w 504379"/>
                    <a:gd name="connsiteY9" fmla="*/ 14717 h 508841"/>
                    <a:gd name="connsiteX10" fmla="*/ 393779 w 504379"/>
                    <a:gd name="connsiteY10" fmla="*/ 37239 h 508841"/>
                    <a:gd name="connsiteX11" fmla="*/ 382038 w 504379"/>
                    <a:gd name="connsiteY11" fmla="*/ 77164 h 508841"/>
                    <a:gd name="connsiteX12" fmla="*/ 429445 w 504379"/>
                    <a:gd name="connsiteY12" fmla="*/ 124572 h 508841"/>
                    <a:gd name="connsiteX13" fmla="*/ 469107 w 504379"/>
                    <a:gd name="connsiteY13" fmla="*/ 112909 h 508841"/>
                    <a:gd name="connsiteX14" fmla="*/ 477870 w 504379"/>
                    <a:gd name="connsiteY14" fmla="*/ 124930 h 508841"/>
                    <a:gd name="connsiteX15" fmla="*/ 500641 w 504379"/>
                    <a:gd name="connsiteY15" fmla="*/ 177060 h 508841"/>
                    <a:gd name="connsiteX16" fmla="*/ 504379 w 504379"/>
                    <a:gd name="connsiteY16" fmla="*/ 201785 h 508841"/>
                    <a:gd name="connsiteX17" fmla="*/ 469346 w 504379"/>
                    <a:gd name="connsiteY17" fmla="*/ 220897 h 508841"/>
                    <a:gd name="connsiteX18" fmla="*/ 469346 w 504379"/>
                    <a:gd name="connsiteY18" fmla="*/ 287941 h 508841"/>
                    <a:gd name="connsiteX19" fmla="*/ 504379 w 504379"/>
                    <a:gd name="connsiteY19" fmla="*/ 307052 h 508841"/>
                    <a:gd name="connsiteX20" fmla="*/ 500641 w 504379"/>
                    <a:gd name="connsiteY20" fmla="*/ 331780 h 508841"/>
                    <a:gd name="connsiteX21" fmla="*/ 477870 w 504379"/>
                    <a:gd name="connsiteY21" fmla="*/ 383910 h 508841"/>
                    <a:gd name="connsiteX22" fmla="*/ 469107 w 504379"/>
                    <a:gd name="connsiteY22" fmla="*/ 395930 h 508841"/>
                    <a:gd name="connsiteX23" fmla="*/ 429446 w 504379"/>
                    <a:gd name="connsiteY23" fmla="*/ 384268 h 508841"/>
                    <a:gd name="connsiteX24" fmla="*/ 382039 w 504379"/>
                    <a:gd name="connsiteY24" fmla="*/ 431675 h 508841"/>
                    <a:gd name="connsiteX25" fmla="*/ 393780 w 504379"/>
                    <a:gd name="connsiteY25" fmla="*/ 471600 h 508841"/>
                    <a:gd name="connsiteX26" fmla="*/ 353450 w 504379"/>
                    <a:gd name="connsiteY26" fmla="*/ 494123 h 508841"/>
                    <a:gd name="connsiteX27" fmla="*/ 306041 w 504379"/>
                    <a:gd name="connsiteY27" fmla="*/ 508840 h 508841"/>
                    <a:gd name="connsiteX28" fmla="*/ 285712 w 504379"/>
                    <a:gd name="connsiteY28" fmla="*/ 471576 h 508841"/>
                    <a:gd name="connsiteX29" fmla="*/ 218668 w 504379"/>
                    <a:gd name="connsiteY29" fmla="*/ 471576 h 508841"/>
                    <a:gd name="connsiteX30" fmla="*/ 198339 w 504379"/>
                    <a:gd name="connsiteY30" fmla="*/ 508841 h 508841"/>
                    <a:gd name="connsiteX31" fmla="*/ 150928 w 504379"/>
                    <a:gd name="connsiteY31" fmla="*/ 494123 h 508841"/>
                    <a:gd name="connsiteX32" fmla="*/ 110601 w 504379"/>
                    <a:gd name="connsiteY32" fmla="*/ 471601 h 508841"/>
                    <a:gd name="connsiteX33" fmla="*/ 122341 w 504379"/>
                    <a:gd name="connsiteY33" fmla="*/ 431676 h 508841"/>
                    <a:gd name="connsiteX34" fmla="*/ 74934 w 504379"/>
                    <a:gd name="connsiteY34" fmla="*/ 384269 h 508841"/>
                    <a:gd name="connsiteX35" fmla="*/ 35272 w 504379"/>
                    <a:gd name="connsiteY35" fmla="*/ 395931 h 508841"/>
                    <a:gd name="connsiteX36" fmla="*/ 26509 w 504379"/>
                    <a:gd name="connsiteY36" fmla="*/ 383910 h 508841"/>
                    <a:gd name="connsiteX37" fmla="*/ 3738 w 504379"/>
                    <a:gd name="connsiteY37" fmla="*/ 331780 h 508841"/>
                    <a:gd name="connsiteX38" fmla="*/ 0 w 504379"/>
                    <a:gd name="connsiteY38" fmla="*/ 307053 h 508841"/>
                    <a:gd name="connsiteX39" fmla="*/ 35035 w 504379"/>
                    <a:gd name="connsiteY39" fmla="*/ 287941 h 508841"/>
                    <a:gd name="connsiteX40" fmla="*/ 35035 w 504379"/>
                    <a:gd name="connsiteY40" fmla="*/ 220897 h 508841"/>
                    <a:gd name="connsiteX41" fmla="*/ 0 w 504379"/>
                    <a:gd name="connsiteY41" fmla="*/ 201784 h 508841"/>
                    <a:gd name="connsiteX42" fmla="*/ 3738 w 504379"/>
                    <a:gd name="connsiteY42" fmla="*/ 177060 h 508841"/>
                    <a:gd name="connsiteX43" fmla="*/ 26509 w 504379"/>
                    <a:gd name="connsiteY43" fmla="*/ 124930 h 508841"/>
                    <a:gd name="connsiteX44" fmla="*/ 35273 w 504379"/>
                    <a:gd name="connsiteY44" fmla="*/ 112908 h 508841"/>
                    <a:gd name="connsiteX45" fmla="*/ 74935 w 504379"/>
                    <a:gd name="connsiteY45" fmla="*/ 124571 h 508841"/>
                    <a:gd name="connsiteX46" fmla="*/ 122342 w 504379"/>
                    <a:gd name="connsiteY46" fmla="*/ 77163 h 508841"/>
                    <a:gd name="connsiteX47" fmla="*/ 110602 w 504379"/>
                    <a:gd name="connsiteY47" fmla="*/ 37238 h 508841"/>
                    <a:gd name="connsiteX48" fmla="*/ 150928 w 504379"/>
                    <a:gd name="connsiteY48" fmla="*/ 14717 h 508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504379" h="508841">
                      <a:moveTo>
                        <a:pt x="252189" y="132129"/>
                      </a:moveTo>
                      <a:cubicBezTo>
                        <a:pt x="184650" y="132129"/>
                        <a:pt x="129898" y="186881"/>
                        <a:pt x="129898" y="254420"/>
                      </a:cubicBezTo>
                      <a:cubicBezTo>
                        <a:pt x="129898" y="321959"/>
                        <a:pt x="184650" y="376711"/>
                        <a:pt x="252189" y="376711"/>
                      </a:cubicBezTo>
                      <a:cubicBezTo>
                        <a:pt x="319728" y="376711"/>
                        <a:pt x="374480" y="321959"/>
                        <a:pt x="374480" y="254420"/>
                      </a:cubicBezTo>
                      <a:cubicBezTo>
                        <a:pt x="374480" y="186881"/>
                        <a:pt x="319728" y="132129"/>
                        <a:pt x="252189" y="132129"/>
                      </a:cubicBezTo>
                      <a:close/>
                      <a:moveTo>
                        <a:pt x="198339" y="0"/>
                      </a:moveTo>
                      <a:lnTo>
                        <a:pt x="218668" y="37265"/>
                      </a:lnTo>
                      <a:lnTo>
                        <a:pt x="285712" y="37265"/>
                      </a:lnTo>
                      <a:lnTo>
                        <a:pt x="306041" y="0"/>
                      </a:lnTo>
                      <a:lnTo>
                        <a:pt x="353450" y="14717"/>
                      </a:lnTo>
                      <a:lnTo>
                        <a:pt x="393779" y="37239"/>
                      </a:lnTo>
                      <a:lnTo>
                        <a:pt x="382038" y="77164"/>
                      </a:lnTo>
                      <a:lnTo>
                        <a:pt x="429445" y="124572"/>
                      </a:lnTo>
                      <a:lnTo>
                        <a:pt x="469107" y="112909"/>
                      </a:lnTo>
                      <a:lnTo>
                        <a:pt x="477870" y="124930"/>
                      </a:lnTo>
                      <a:cubicBezTo>
                        <a:pt x="487267" y="141273"/>
                        <a:pt x="494940" y="158732"/>
                        <a:pt x="500641" y="177060"/>
                      </a:cubicBezTo>
                      <a:lnTo>
                        <a:pt x="504379" y="201785"/>
                      </a:lnTo>
                      <a:lnTo>
                        <a:pt x="469346" y="220897"/>
                      </a:lnTo>
                      <a:lnTo>
                        <a:pt x="469346" y="287941"/>
                      </a:lnTo>
                      <a:lnTo>
                        <a:pt x="504379" y="307052"/>
                      </a:lnTo>
                      <a:lnTo>
                        <a:pt x="500641" y="331780"/>
                      </a:lnTo>
                      <a:cubicBezTo>
                        <a:pt x="494940" y="350108"/>
                        <a:pt x="487267" y="367568"/>
                        <a:pt x="477870" y="383910"/>
                      </a:cubicBezTo>
                      <a:lnTo>
                        <a:pt x="469107" y="395930"/>
                      </a:lnTo>
                      <a:lnTo>
                        <a:pt x="429446" y="384268"/>
                      </a:lnTo>
                      <a:lnTo>
                        <a:pt x="382039" y="431675"/>
                      </a:lnTo>
                      <a:lnTo>
                        <a:pt x="393780" y="471600"/>
                      </a:lnTo>
                      <a:lnTo>
                        <a:pt x="353450" y="494123"/>
                      </a:lnTo>
                      <a:lnTo>
                        <a:pt x="306041" y="508840"/>
                      </a:lnTo>
                      <a:lnTo>
                        <a:pt x="285712" y="471576"/>
                      </a:lnTo>
                      <a:lnTo>
                        <a:pt x="218668" y="471576"/>
                      </a:lnTo>
                      <a:lnTo>
                        <a:pt x="198339" y="508841"/>
                      </a:lnTo>
                      <a:lnTo>
                        <a:pt x="150928" y="494123"/>
                      </a:lnTo>
                      <a:lnTo>
                        <a:pt x="110601" y="471601"/>
                      </a:lnTo>
                      <a:lnTo>
                        <a:pt x="122341" y="431676"/>
                      </a:lnTo>
                      <a:lnTo>
                        <a:pt x="74934" y="384269"/>
                      </a:lnTo>
                      <a:lnTo>
                        <a:pt x="35272" y="395931"/>
                      </a:lnTo>
                      <a:lnTo>
                        <a:pt x="26509" y="383910"/>
                      </a:lnTo>
                      <a:cubicBezTo>
                        <a:pt x="17112" y="367568"/>
                        <a:pt x="9439" y="350108"/>
                        <a:pt x="3738" y="331780"/>
                      </a:cubicBezTo>
                      <a:lnTo>
                        <a:pt x="0" y="307053"/>
                      </a:lnTo>
                      <a:lnTo>
                        <a:pt x="35035" y="287941"/>
                      </a:lnTo>
                      <a:lnTo>
                        <a:pt x="35035" y="220897"/>
                      </a:lnTo>
                      <a:lnTo>
                        <a:pt x="0" y="201784"/>
                      </a:lnTo>
                      <a:lnTo>
                        <a:pt x="3738" y="177060"/>
                      </a:lnTo>
                      <a:cubicBezTo>
                        <a:pt x="9439" y="158732"/>
                        <a:pt x="17112" y="141273"/>
                        <a:pt x="26509" y="124930"/>
                      </a:cubicBezTo>
                      <a:lnTo>
                        <a:pt x="35273" y="112908"/>
                      </a:lnTo>
                      <a:lnTo>
                        <a:pt x="74935" y="124571"/>
                      </a:lnTo>
                      <a:lnTo>
                        <a:pt x="122342" y="77163"/>
                      </a:lnTo>
                      <a:lnTo>
                        <a:pt x="110602" y="37238"/>
                      </a:lnTo>
                      <a:lnTo>
                        <a:pt x="150928" y="1471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A41315"/>
                    </a:gs>
                    <a:gs pos="37000">
                      <a:srgbClr val="BA6062"/>
                    </a:gs>
                    <a:gs pos="0">
                      <a:srgbClr val="BE6E70"/>
                    </a:gs>
                    <a:gs pos="100000">
                      <a:srgbClr val="A30C0E"/>
                    </a:gs>
                  </a:gsLst>
                  <a:lin ang="3000000" scaled="0"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sp>
              <p:nvSpPr>
                <p:cNvPr id="80" name="타원 79"/>
                <p:cNvSpPr/>
                <p:nvPr/>
              </p:nvSpPr>
              <p:spPr bwMode="auto">
                <a:xfrm>
                  <a:off x="3540846" y="2404446"/>
                  <a:ext cx="618016" cy="7331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BDBDBE"/>
                    </a:gs>
                    <a:gs pos="75000">
                      <a:srgbClr val="BDBDBE">
                        <a:alpha val="50000"/>
                      </a:srgbClr>
                    </a:gs>
                    <a:gs pos="90000">
                      <a:srgbClr val="BDBDBE">
                        <a:alpha val="25000"/>
                      </a:srgbClr>
                    </a:gs>
                    <a:gs pos="100000">
                      <a:srgbClr val="BDBDBE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0"/>
                </a:effectLst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sp>
              <p:nvSpPr>
                <p:cNvPr id="81" name="타원 80"/>
                <p:cNvSpPr/>
                <p:nvPr/>
              </p:nvSpPr>
              <p:spPr bwMode="auto">
                <a:xfrm>
                  <a:off x="3261491" y="2317847"/>
                  <a:ext cx="371918" cy="6583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BDBDBE"/>
                    </a:gs>
                    <a:gs pos="75000">
                      <a:srgbClr val="BDBDBE">
                        <a:alpha val="50000"/>
                      </a:srgbClr>
                    </a:gs>
                    <a:gs pos="90000">
                      <a:srgbClr val="BDBDBE">
                        <a:alpha val="25000"/>
                      </a:srgbClr>
                    </a:gs>
                    <a:gs pos="100000">
                      <a:srgbClr val="BDBDBE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0"/>
                </a:effectLst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</p:grpSp>
        </p:grpSp>
      </p:grpSp>
      <p:sp>
        <p:nvSpPr>
          <p:cNvPr id="250" name="Rectangle: Rounded Corners 218"/>
          <p:cNvSpPr/>
          <p:nvPr/>
        </p:nvSpPr>
        <p:spPr bwMode="auto">
          <a:xfrm>
            <a:off x="5698698" y="3903054"/>
            <a:ext cx="160728" cy="162053"/>
          </a:xfrm>
          <a:prstGeom prst="roundRect">
            <a:avLst/>
          </a:prstGeom>
          <a:solidFill>
            <a:srgbClr val="C9DDE5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dirty="0" err="1">
              <a:solidFill>
                <a:srgbClr val="FFFFFF"/>
              </a:solidFill>
            </a:endParaRPr>
          </a:p>
        </p:txBody>
      </p:sp>
      <p:sp>
        <p:nvSpPr>
          <p:cNvPr id="251" name="Rectangle: Rounded Corners 224"/>
          <p:cNvSpPr/>
          <p:nvPr/>
        </p:nvSpPr>
        <p:spPr bwMode="auto">
          <a:xfrm>
            <a:off x="5701515" y="4903652"/>
            <a:ext cx="164989" cy="152609"/>
          </a:xfrm>
          <a:prstGeom prst="roundRect">
            <a:avLst/>
          </a:prstGeom>
          <a:solidFill>
            <a:srgbClr val="ADC32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dirty="0" err="1">
              <a:solidFill>
                <a:srgbClr val="FFFFFF"/>
              </a:solidFill>
            </a:endParaRPr>
          </a:p>
        </p:txBody>
      </p:sp>
      <p:sp>
        <p:nvSpPr>
          <p:cNvPr id="252" name="Rectangle: Rounded Corners 231"/>
          <p:cNvSpPr/>
          <p:nvPr/>
        </p:nvSpPr>
        <p:spPr bwMode="auto">
          <a:xfrm>
            <a:off x="5701515" y="4351901"/>
            <a:ext cx="164989" cy="152609"/>
          </a:xfrm>
          <a:prstGeom prst="roundRect">
            <a:avLst/>
          </a:prstGeom>
          <a:solidFill>
            <a:srgbClr val="EA683C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dirty="0" err="1">
              <a:solidFill>
                <a:srgbClr val="FFFFFF"/>
              </a:solidFill>
            </a:endParaRPr>
          </a:p>
        </p:txBody>
      </p:sp>
      <p:sp>
        <p:nvSpPr>
          <p:cNvPr id="253" name="Rectangle: Rounded Corners 237"/>
          <p:cNvSpPr/>
          <p:nvPr/>
        </p:nvSpPr>
        <p:spPr bwMode="auto">
          <a:xfrm>
            <a:off x="5701515" y="4627776"/>
            <a:ext cx="164989" cy="152609"/>
          </a:xfrm>
          <a:prstGeom prst="roundRect">
            <a:avLst/>
          </a:prstGeom>
          <a:solidFill>
            <a:srgbClr val="FCB445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dirty="0" err="1">
              <a:solidFill>
                <a:srgbClr val="FFFFFF"/>
              </a:solidFill>
            </a:endParaRPr>
          </a:p>
        </p:txBody>
      </p:sp>
      <p:sp>
        <p:nvSpPr>
          <p:cNvPr id="254" name="TextBox 253"/>
          <p:cNvSpPr txBox="1"/>
          <p:nvPr/>
        </p:nvSpPr>
        <p:spPr bwMode="ltGray">
          <a:xfrm>
            <a:off x="5602461" y="3601238"/>
            <a:ext cx="737382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sz="800" dirty="0">
                <a:solidFill>
                  <a:schemeClr val="tx2"/>
                </a:solidFill>
              </a:rPr>
              <a:t>Parallel streams</a:t>
            </a:r>
          </a:p>
        </p:txBody>
      </p:sp>
      <p:sp>
        <p:nvSpPr>
          <p:cNvPr id="255" name="타원 254"/>
          <p:cNvSpPr/>
          <p:nvPr/>
        </p:nvSpPr>
        <p:spPr bwMode="auto">
          <a:xfrm>
            <a:off x="5980790" y="3891807"/>
            <a:ext cx="158343" cy="1170428"/>
          </a:xfrm>
          <a:prstGeom prst="ellipse">
            <a:avLst/>
          </a:prstGeom>
          <a:noFill/>
          <a:ln w="15875" cap="flat" cmpd="sng" algn="ctr">
            <a:solidFill>
              <a:schemeClr val="accent1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256" name="직선 화살표 연결선 255"/>
          <p:cNvCxnSpPr/>
          <p:nvPr/>
        </p:nvCxnSpPr>
        <p:spPr bwMode="auto">
          <a:xfrm flipH="1">
            <a:off x="6064923" y="3702903"/>
            <a:ext cx="2539" cy="1701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258" name="TextBox 257"/>
          <p:cNvSpPr txBox="1"/>
          <p:nvPr/>
        </p:nvSpPr>
        <p:spPr bwMode="ltGray">
          <a:xfrm>
            <a:off x="5514091" y="5132771"/>
            <a:ext cx="938178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ko-KR" altLang="en-US" sz="800" dirty="0" smtClean="0">
                <a:solidFill>
                  <a:schemeClr val="tx2"/>
                </a:solidFill>
              </a:rPr>
              <a:t>클라이언트 </a:t>
            </a:r>
            <a:r>
              <a:rPr lang="en-US" altLang="ko-KR" sz="800" dirty="0" smtClean="0">
                <a:solidFill>
                  <a:schemeClr val="tx2"/>
                </a:solidFill>
              </a:rPr>
              <a:t>/ </a:t>
            </a:r>
            <a:r>
              <a:rPr lang="ko-KR" altLang="en-US" sz="800" dirty="0" smtClean="0">
                <a:solidFill>
                  <a:schemeClr val="tx2"/>
                </a:solidFill>
              </a:rPr>
              <a:t>미디어 서버 </a:t>
            </a:r>
            <a:r>
              <a:rPr lang="en-US" altLang="ko-KR" sz="800" dirty="0" smtClean="0">
                <a:solidFill>
                  <a:schemeClr val="tx2"/>
                </a:solidFill>
              </a:rPr>
              <a:t>/ </a:t>
            </a:r>
            <a:r>
              <a:rPr lang="ko-KR" altLang="en-US" sz="800" dirty="0" smtClean="0">
                <a:solidFill>
                  <a:schemeClr val="tx2"/>
                </a:solidFill>
              </a:rPr>
              <a:t>마스터 서버를 백업 호스트로 구성할 수 있음</a:t>
            </a:r>
            <a:r>
              <a:rPr lang="en-US" altLang="ko-KR" sz="800" dirty="0" smtClean="0">
                <a:solidFill>
                  <a:schemeClr val="tx2"/>
                </a:solidFill>
              </a:rPr>
              <a:t>.</a:t>
            </a:r>
            <a:endParaRPr lang="en-US" sz="800" dirty="0">
              <a:solidFill>
                <a:schemeClr val="tx2"/>
              </a:solidFill>
            </a:endParaRPr>
          </a:p>
        </p:txBody>
      </p:sp>
      <p:grpSp>
        <p:nvGrpSpPr>
          <p:cNvPr id="264" name="Group 20"/>
          <p:cNvGrpSpPr/>
          <p:nvPr/>
        </p:nvGrpSpPr>
        <p:grpSpPr>
          <a:xfrm>
            <a:off x="6801224" y="3277745"/>
            <a:ext cx="409028" cy="298102"/>
            <a:chOff x="10414083" y="4299295"/>
            <a:chExt cx="1090529" cy="806105"/>
          </a:xfrm>
        </p:grpSpPr>
        <p:sp>
          <p:nvSpPr>
            <p:cNvPr id="265" name="Rectangle: Rounded Corners 239"/>
            <p:cNvSpPr/>
            <p:nvPr/>
          </p:nvSpPr>
          <p:spPr bwMode="auto">
            <a:xfrm>
              <a:off x="10414083" y="4299295"/>
              <a:ext cx="1090529" cy="806105"/>
            </a:xfrm>
            <a:prstGeom prst="roundRect">
              <a:avLst>
                <a:gd name="adj" fmla="val 10479"/>
              </a:avLst>
            </a:prstGeom>
            <a:solidFill>
              <a:schemeClr val="bg1"/>
            </a:solidFill>
            <a:ln w="15875">
              <a:prstDash val="solid"/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 err="1">
                <a:solidFill>
                  <a:srgbClr val="FFFFFF"/>
                </a:solidFill>
              </a:endParaRPr>
            </a:p>
          </p:txBody>
        </p:sp>
        <p:pic>
          <p:nvPicPr>
            <p:cNvPr id="266" name="Picture 24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88056" y="4333164"/>
              <a:ext cx="417246" cy="430995"/>
            </a:xfrm>
            <a:prstGeom prst="rect">
              <a:avLst/>
            </a:prstGeom>
          </p:spPr>
        </p:pic>
        <p:pic>
          <p:nvPicPr>
            <p:cNvPr id="267" name="Picture 243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21389" y="4552458"/>
              <a:ext cx="707023" cy="487271"/>
            </a:xfrm>
            <a:prstGeom prst="rect">
              <a:avLst/>
            </a:prstGeom>
          </p:spPr>
        </p:pic>
        <p:pic>
          <p:nvPicPr>
            <p:cNvPr id="268" name="Picture 244"/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97197" y="4774023"/>
              <a:ext cx="226415" cy="225830"/>
            </a:xfrm>
            <a:prstGeom prst="rect">
              <a:avLst/>
            </a:prstGeom>
          </p:spPr>
        </p:pic>
        <p:pic>
          <p:nvPicPr>
            <p:cNvPr id="269" name="Picture 245"/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2080" y="4764159"/>
              <a:ext cx="177340" cy="176882"/>
            </a:xfrm>
            <a:prstGeom prst="rect">
              <a:avLst/>
            </a:prstGeom>
          </p:spPr>
        </p:pic>
      </p:grpSp>
      <p:sp>
        <p:nvSpPr>
          <p:cNvPr id="270" name="TextBox 269"/>
          <p:cNvSpPr txBox="1"/>
          <p:nvPr/>
        </p:nvSpPr>
        <p:spPr bwMode="ltGray">
          <a:xfrm>
            <a:off x="6575885" y="3609732"/>
            <a:ext cx="859707" cy="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ko-KR" altLang="en-US" sz="700" dirty="0" err="1" smtClean="0">
                <a:solidFill>
                  <a:schemeClr val="tx2"/>
                </a:solidFill>
              </a:rPr>
              <a:t>워크로드용</a:t>
            </a:r>
            <a:r>
              <a:rPr lang="ko-KR" altLang="en-US" sz="700" dirty="0" smtClean="0">
                <a:solidFill>
                  <a:schemeClr val="tx2"/>
                </a:solidFill>
              </a:rPr>
              <a:t> 플러그인</a:t>
            </a:r>
            <a:endParaRPr lang="en-US" sz="700" dirty="0">
              <a:solidFill>
                <a:schemeClr val="tx2"/>
              </a:solidFill>
            </a:endParaRPr>
          </a:p>
        </p:txBody>
      </p:sp>
      <p:grpSp>
        <p:nvGrpSpPr>
          <p:cNvPr id="39" name="그룹 38"/>
          <p:cNvGrpSpPr/>
          <p:nvPr/>
        </p:nvGrpSpPr>
        <p:grpSpPr>
          <a:xfrm>
            <a:off x="6760249" y="3737392"/>
            <a:ext cx="490978" cy="862228"/>
            <a:chOff x="6941405" y="3945685"/>
            <a:chExt cx="490978" cy="862228"/>
          </a:xfrm>
        </p:grpSpPr>
        <p:pic>
          <p:nvPicPr>
            <p:cNvPr id="84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1405" y="3945685"/>
              <a:ext cx="478145" cy="862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72" name="Group 20"/>
            <p:cNvGrpSpPr/>
            <p:nvPr/>
          </p:nvGrpSpPr>
          <p:grpSpPr>
            <a:xfrm>
              <a:off x="7171593" y="4006163"/>
              <a:ext cx="260790" cy="190066"/>
              <a:chOff x="10414083" y="4299295"/>
              <a:chExt cx="1090529" cy="806105"/>
            </a:xfrm>
          </p:grpSpPr>
          <p:sp>
            <p:nvSpPr>
              <p:cNvPr id="273" name="Rectangle: Rounded Corners 239"/>
              <p:cNvSpPr/>
              <p:nvPr/>
            </p:nvSpPr>
            <p:spPr bwMode="auto">
              <a:xfrm>
                <a:off x="10414083" y="4299295"/>
                <a:ext cx="1090529" cy="806105"/>
              </a:xfrm>
              <a:prstGeom prst="roundRect">
                <a:avLst>
                  <a:gd name="adj" fmla="val 10479"/>
                </a:avLst>
              </a:prstGeom>
              <a:solidFill>
                <a:schemeClr val="bg1"/>
              </a:solidFill>
              <a:ln w="15875"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sz="1800" dirty="0" err="1">
                  <a:solidFill>
                    <a:srgbClr val="FFFFFF"/>
                  </a:solidFill>
                </a:endParaRPr>
              </a:p>
            </p:txBody>
          </p:sp>
          <p:pic>
            <p:nvPicPr>
              <p:cNvPr id="274" name="Picture 24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88056" y="4333164"/>
                <a:ext cx="417246" cy="430995"/>
              </a:xfrm>
              <a:prstGeom prst="rect">
                <a:avLst/>
              </a:prstGeom>
            </p:spPr>
          </p:pic>
          <p:pic>
            <p:nvPicPr>
              <p:cNvPr id="275" name="Picture 243"/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721389" y="4552458"/>
                <a:ext cx="707023" cy="487271"/>
              </a:xfrm>
              <a:prstGeom prst="rect">
                <a:avLst/>
              </a:prstGeom>
            </p:spPr>
          </p:pic>
          <p:pic>
            <p:nvPicPr>
              <p:cNvPr id="276" name="Picture 244"/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897197" y="4774023"/>
                <a:ext cx="226415" cy="225830"/>
              </a:xfrm>
              <a:prstGeom prst="rect">
                <a:avLst/>
              </a:prstGeom>
            </p:spPr>
          </p:pic>
          <p:pic>
            <p:nvPicPr>
              <p:cNvPr id="277" name="Picture 245"/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122080" y="4764159"/>
                <a:ext cx="177340" cy="176882"/>
              </a:xfrm>
              <a:prstGeom prst="rect">
                <a:avLst/>
              </a:prstGeom>
            </p:spPr>
          </p:pic>
        </p:grpSp>
      </p:grpSp>
      <p:grpSp>
        <p:nvGrpSpPr>
          <p:cNvPr id="278" name="그룹 277"/>
          <p:cNvGrpSpPr/>
          <p:nvPr/>
        </p:nvGrpSpPr>
        <p:grpSpPr>
          <a:xfrm>
            <a:off x="6600861" y="4722331"/>
            <a:ext cx="320804" cy="563378"/>
            <a:chOff x="6941405" y="3945685"/>
            <a:chExt cx="490978" cy="862228"/>
          </a:xfrm>
        </p:grpSpPr>
        <p:pic>
          <p:nvPicPr>
            <p:cNvPr id="279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1405" y="3945685"/>
              <a:ext cx="478145" cy="862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80" name="Group 20"/>
            <p:cNvGrpSpPr/>
            <p:nvPr/>
          </p:nvGrpSpPr>
          <p:grpSpPr>
            <a:xfrm>
              <a:off x="7171593" y="4006163"/>
              <a:ext cx="260790" cy="190066"/>
              <a:chOff x="10414083" y="4299295"/>
              <a:chExt cx="1090529" cy="806105"/>
            </a:xfrm>
          </p:grpSpPr>
          <p:sp>
            <p:nvSpPr>
              <p:cNvPr id="281" name="Rectangle: Rounded Corners 239"/>
              <p:cNvSpPr/>
              <p:nvPr/>
            </p:nvSpPr>
            <p:spPr bwMode="auto">
              <a:xfrm>
                <a:off x="10414083" y="4299295"/>
                <a:ext cx="1090529" cy="806105"/>
              </a:xfrm>
              <a:prstGeom prst="roundRect">
                <a:avLst>
                  <a:gd name="adj" fmla="val 10479"/>
                </a:avLst>
              </a:prstGeom>
              <a:solidFill>
                <a:schemeClr val="bg1"/>
              </a:solidFill>
              <a:ln w="15875"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sz="1800" dirty="0" err="1">
                  <a:solidFill>
                    <a:srgbClr val="FFFFFF"/>
                  </a:solidFill>
                </a:endParaRPr>
              </a:p>
            </p:txBody>
          </p:sp>
          <p:pic>
            <p:nvPicPr>
              <p:cNvPr id="282" name="Picture 24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88056" y="4333164"/>
                <a:ext cx="417246" cy="430995"/>
              </a:xfrm>
              <a:prstGeom prst="rect">
                <a:avLst/>
              </a:prstGeom>
            </p:spPr>
          </p:pic>
          <p:pic>
            <p:nvPicPr>
              <p:cNvPr id="283" name="Picture 243"/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721389" y="4552458"/>
                <a:ext cx="707023" cy="487271"/>
              </a:xfrm>
              <a:prstGeom prst="rect">
                <a:avLst/>
              </a:prstGeom>
            </p:spPr>
          </p:pic>
          <p:pic>
            <p:nvPicPr>
              <p:cNvPr id="284" name="Picture 244"/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897197" y="4774023"/>
                <a:ext cx="226415" cy="225830"/>
              </a:xfrm>
              <a:prstGeom prst="rect">
                <a:avLst/>
              </a:prstGeom>
            </p:spPr>
          </p:pic>
          <p:pic>
            <p:nvPicPr>
              <p:cNvPr id="285" name="Picture 245"/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122080" y="4764159"/>
                <a:ext cx="177340" cy="176882"/>
              </a:xfrm>
              <a:prstGeom prst="rect">
                <a:avLst/>
              </a:prstGeom>
            </p:spPr>
          </p:pic>
        </p:grpSp>
      </p:grpSp>
      <p:grpSp>
        <p:nvGrpSpPr>
          <p:cNvPr id="286" name="그룹 285"/>
          <p:cNvGrpSpPr/>
          <p:nvPr/>
        </p:nvGrpSpPr>
        <p:grpSpPr>
          <a:xfrm>
            <a:off x="7089811" y="4722331"/>
            <a:ext cx="320804" cy="563378"/>
            <a:chOff x="6941405" y="3945685"/>
            <a:chExt cx="490978" cy="862228"/>
          </a:xfrm>
        </p:grpSpPr>
        <p:pic>
          <p:nvPicPr>
            <p:cNvPr id="287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1405" y="3945685"/>
              <a:ext cx="478145" cy="862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88" name="Group 20"/>
            <p:cNvGrpSpPr/>
            <p:nvPr/>
          </p:nvGrpSpPr>
          <p:grpSpPr>
            <a:xfrm>
              <a:off x="7171593" y="4006163"/>
              <a:ext cx="260790" cy="190066"/>
              <a:chOff x="10414083" y="4299295"/>
              <a:chExt cx="1090529" cy="806105"/>
            </a:xfrm>
          </p:grpSpPr>
          <p:sp>
            <p:nvSpPr>
              <p:cNvPr id="289" name="Rectangle: Rounded Corners 239"/>
              <p:cNvSpPr/>
              <p:nvPr/>
            </p:nvSpPr>
            <p:spPr bwMode="auto">
              <a:xfrm>
                <a:off x="10414083" y="4299295"/>
                <a:ext cx="1090529" cy="806105"/>
              </a:xfrm>
              <a:prstGeom prst="roundRect">
                <a:avLst>
                  <a:gd name="adj" fmla="val 10479"/>
                </a:avLst>
              </a:prstGeom>
              <a:solidFill>
                <a:schemeClr val="bg1"/>
              </a:solidFill>
              <a:ln w="15875"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sz="1800" dirty="0" err="1">
                  <a:solidFill>
                    <a:srgbClr val="FFFFFF"/>
                  </a:solidFill>
                </a:endParaRPr>
              </a:p>
            </p:txBody>
          </p:sp>
          <p:pic>
            <p:nvPicPr>
              <p:cNvPr id="290" name="Picture 24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88056" y="4333164"/>
                <a:ext cx="417246" cy="430995"/>
              </a:xfrm>
              <a:prstGeom prst="rect">
                <a:avLst/>
              </a:prstGeom>
            </p:spPr>
          </p:pic>
          <p:pic>
            <p:nvPicPr>
              <p:cNvPr id="291" name="Picture 243"/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721389" y="4552458"/>
                <a:ext cx="707023" cy="487271"/>
              </a:xfrm>
              <a:prstGeom prst="rect">
                <a:avLst/>
              </a:prstGeom>
            </p:spPr>
          </p:pic>
          <p:pic>
            <p:nvPicPr>
              <p:cNvPr id="292" name="Picture 244"/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897197" y="4774023"/>
                <a:ext cx="226415" cy="225830"/>
              </a:xfrm>
              <a:prstGeom prst="rect">
                <a:avLst/>
              </a:prstGeom>
            </p:spPr>
          </p:pic>
          <p:pic>
            <p:nvPicPr>
              <p:cNvPr id="293" name="Picture 245"/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122080" y="4764159"/>
                <a:ext cx="177340" cy="176882"/>
              </a:xfrm>
              <a:prstGeom prst="rect">
                <a:avLst/>
              </a:prstGeom>
            </p:spPr>
          </p:pic>
        </p:grpSp>
      </p:grpSp>
      <p:sp>
        <p:nvSpPr>
          <p:cNvPr id="294" name="TextBox 293"/>
          <p:cNvSpPr txBox="1"/>
          <p:nvPr/>
        </p:nvSpPr>
        <p:spPr bwMode="ltGray">
          <a:xfrm>
            <a:off x="6919241" y="4875918"/>
            <a:ext cx="152400" cy="23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sz="1200" b="1" dirty="0"/>
              <a:t>…</a:t>
            </a:r>
          </a:p>
        </p:txBody>
      </p:sp>
      <p:sp>
        <p:nvSpPr>
          <p:cNvPr id="295" name="TextBox 294"/>
          <p:cNvSpPr txBox="1"/>
          <p:nvPr/>
        </p:nvSpPr>
        <p:spPr bwMode="ltGray">
          <a:xfrm>
            <a:off x="6713191" y="4588729"/>
            <a:ext cx="585096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sz="800" dirty="0">
                <a:solidFill>
                  <a:schemeClr val="tx2"/>
                </a:solidFill>
              </a:rPr>
              <a:t>Backup Host</a:t>
            </a:r>
          </a:p>
        </p:txBody>
      </p:sp>
      <p:sp>
        <p:nvSpPr>
          <p:cNvPr id="296" name="TextBox 295"/>
          <p:cNvSpPr txBox="1"/>
          <p:nvPr/>
        </p:nvSpPr>
        <p:spPr bwMode="ltGray">
          <a:xfrm>
            <a:off x="6665738" y="5306191"/>
            <a:ext cx="680000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ko-KR" altLang="en-US" sz="800" dirty="0" smtClean="0">
                <a:solidFill>
                  <a:schemeClr val="tx2"/>
                </a:solidFill>
              </a:rPr>
              <a:t>백업 호스트를 추가하여 확장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297" name="TextBox 296"/>
          <p:cNvSpPr txBox="1"/>
          <p:nvPr/>
        </p:nvSpPr>
        <p:spPr bwMode="ltGray">
          <a:xfrm>
            <a:off x="7757442" y="3731178"/>
            <a:ext cx="878113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ko-KR" altLang="en-US" sz="800" dirty="0" smtClean="0">
                <a:solidFill>
                  <a:schemeClr val="tx2"/>
                </a:solidFill>
              </a:rPr>
              <a:t>모든 백업 호스트에 플러그인 설치</a:t>
            </a:r>
            <a:endParaRPr lang="en-US" sz="800" dirty="0">
              <a:solidFill>
                <a:schemeClr val="tx2"/>
              </a:solidFill>
            </a:endParaRPr>
          </a:p>
        </p:txBody>
      </p:sp>
      <p:pic>
        <p:nvPicPr>
          <p:cNvPr id="298" name="Picture 3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35555" y="3710965"/>
            <a:ext cx="200167" cy="226629"/>
          </a:xfrm>
          <a:prstGeom prst="rect">
            <a:avLst/>
          </a:prstGeom>
        </p:spPr>
      </p:pic>
      <p:sp>
        <p:nvSpPr>
          <p:cNvPr id="306" name="TextBox 305"/>
          <p:cNvSpPr txBox="1"/>
          <p:nvPr/>
        </p:nvSpPr>
        <p:spPr bwMode="ltGray">
          <a:xfrm>
            <a:off x="7757442" y="3292443"/>
            <a:ext cx="1415710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altLang="ko-KR" sz="800" dirty="0">
                <a:solidFill>
                  <a:schemeClr val="tx2"/>
                </a:solidFill>
              </a:rPr>
              <a:t>NetBackup </a:t>
            </a:r>
            <a:r>
              <a:rPr lang="ko-KR" altLang="en-US" sz="800" dirty="0">
                <a:solidFill>
                  <a:schemeClr val="tx2"/>
                </a:solidFill>
              </a:rPr>
              <a:t>릴리스와 </a:t>
            </a:r>
            <a:r>
              <a:rPr lang="ko-KR" altLang="en-US" sz="800" dirty="0" smtClean="0">
                <a:solidFill>
                  <a:schemeClr val="tx2"/>
                </a:solidFill>
              </a:rPr>
              <a:t>독립적인 </a:t>
            </a:r>
            <a:r>
              <a:rPr lang="ko-KR" altLang="en-US" sz="800" dirty="0" err="1" smtClean="0">
                <a:solidFill>
                  <a:schemeClr val="tx2"/>
                </a:solidFill>
              </a:rPr>
              <a:t>워크로드용</a:t>
            </a:r>
            <a:r>
              <a:rPr lang="ko-KR" altLang="en-US" sz="800" dirty="0" smtClean="0">
                <a:solidFill>
                  <a:schemeClr val="tx2"/>
                </a:solidFill>
              </a:rPr>
              <a:t> 플러그인</a:t>
            </a:r>
            <a:endParaRPr lang="en-US" sz="800" dirty="0">
              <a:solidFill>
                <a:schemeClr val="tx2"/>
              </a:solidFill>
            </a:endParaRPr>
          </a:p>
        </p:txBody>
      </p:sp>
      <p:cxnSp>
        <p:nvCxnSpPr>
          <p:cNvPr id="307" name="직선 화살표 연결선 306"/>
          <p:cNvCxnSpPr/>
          <p:nvPr/>
        </p:nvCxnSpPr>
        <p:spPr bwMode="auto">
          <a:xfrm flipH="1" flipV="1">
            <a:off x="7214724" y="3406837"/>
            <a:ext cx="481758" cy="23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308" name="직선 화살표 연결선 307"/>
          <p:cNvCxnSpPr/>
          <p:nvPr/>
        </p:nvCxnSpPr>
        <p:spPr bwMode="auto">
          <a:xfrm>
            <a:off x="5091762" y="5465389"/>
            <a:ext cx="32912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309" name="직선 화살표 연결선 308"/>
          <p:cNvCxnSpPr/>
          <p:nvPr/>
        </p:nvCxnSpPr>
        <p:spPr bwMode="auto">
          <a:xfrm flipH="1">
            <a:off x="7251228" y="3844025"/>
            <a:ext cx="45084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grpSp>
        <p:nvGrpSpPr>
          <p:cNvPr id="311" name="그룹 310"/>
          <p:cNvGrpSpPr/>
          <p:nvPr/>
        </p:nvGrpSpPr>
        <p:grpSpPr>
          <a:xfrm>
            <a:off x="8604241" y="4064669"/>
            <a:ext cx="489948" cy="883511"/>
            <a:chOff x="5933089" y="2703443"/>
            <a:chExt cx="539336" cy="972571"/>
          </a:xfrm>
        </p:grpSpPr>
        <p:grpSp>
          <p:nvGrpSpPr>
            <p:cNvPr id="322" name="그룹 321"/>
            <p:cNvGrpSpPr/>
            <p:nvPr/>
          </p:nvGrpSpPr>
          <p:grpSpPr>
            <a:xfrm>
              <a:off x="5933089" y="2703443"/>
              <a:ext cx="539336" cy="972571"/>
              <a:chOff x="1975588" y="2550782"/>
              <a:chExt cx="318599" cy="574522"/>
            </a:xfrm>
          </p:grpSpPr>
          <p:pic>
            <p:nvPicPr>
              <p:cNvPr id="324" name="Picture 3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5588" y="2550782"/>
                <a:ext cx="318599" cy="5745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25" name="Group 23"/>
              <p:cNvGrpSpPr/>
              <p:nvPr/>
            </p:nvGrpSpPr>
            <p:grpSpPr>
              <a:xfrm rot="16200000">
                <a:off x="1923485" y="2731388"/>
                <a:ext cx="306427" cy="60641"/>
                <a:chOff x="7692139" y="6415777"/>
                <a:chExt cx="1019173" cy="201695"/>
              </a:xfrm>
            </p:grpSpPr>
            <p:sp>
              <p:nvSpPr>
                <p:cNvPr id="326" name="Freeform 5"/>
                <p:cNvSpPr>
                  <a:spLocks/>
                </p:cNvSpPr>
                <p:nvPr/>
              </p:nvSpPr>
              <p:spPr bwMode="auto">
                <a:xfrm>
                  <a:off x="8027048" y="6429152"/>
                  <a:ext cx="157022" cy="188320"/>
                </a:xfrm>
                <a:custGeom>
                  <a:avLst/>
                  <a:gdLst>
                    <a:gd name="T0" fmla="*/ 43 w 248"/>
                    <a:gd name="T1" fmla="*/ 65 h 295"/>
                    <a:gd name="T2" fmla="*/ 64 w 248"/>
                    <a:gd name="T3" fmla="*/ 44 h 295"/>
                    <a:gd name="T4" fmla="*/ 158 w 248"/>
                    <a:gd name="T5" fmla="*/ 44 h 295"/>
                    <a:gd name="T6" fmla="*/ 192 w 248"/>
                    <a:gd name="T7" fmla="*/ 67 h 295"/>
                    <a:gd name="T8" fmla="*/ 171 w 248"/>
                    <a:gd name="T9" fmla="*/ 113 h 295"/>
                    <a:gd name="T10" fmla="*/ 98 w 248"/>
                    <a:gd name="T11" fmla="*/ 140 h 295"/>
                    <a:gd name="T12" fmla="*/ 67 w 248"/>
                    <a:gd name="T13" fmla="*/ 204 h 295"/>
                    <a:gd name="T14" fmla="*/ 94 w 248"/>
                    <a:gd name="T15" fmla="*/ 234 h 295"/>
                    <a:gd name="T16" fmla="*/ 230 w 248"/>
                    <a:gd name="T17" fmla="*/ 295 h 295"/>
                    <a:gd name="T18" fmla="*/ 230 w 248"/>
                    <a:gd name="T19" fmla="*/ 248 h 295"/>
                    <a:gd name="T20" fmla="*/ 111 w 248"/>
                    <a:gd name="T21" fmla="*/ 195 h 295"/>
                    <a:gd name="T22" fmla="*/ 107 w 248"/>
                    <a:gd name="T23" fmla="*/ 190 h 295"/>
                    <a:gd name="T24" fmla="*/ 112 w 248"/>
                    <a:gd name="T25" fmla="*/ 179 h 295"/>
                    <a:gd name="T26" fmla="*/ 186 w 248"/>
                    <a:gd name="T27" fmla="*/ 154 h 295"/>
                    <a:gd name="T28" fmla="*/ 232 w 248"/>
                    <a:gd name="T29" fmla="*/ 51 h 295"/>
                    <a:gd name="T30" fmla="*/ 158 w 248"/>
                    <a:gd name="T31" fmla="*/ 0 h 295"/>
                    <a:gd name="T32" fmla="*/ 64 w 248"/>
                    <a:gd name="T33" fmla="*/ 0 h 295"/>
                    <a:gd name="T34" fmla="*/ 0 w 248"/>
                    <a:gd name="T35" fmla="*/ 65 h 295"/>
                    <a:gd name="T36" fmla="*/ 0 w 248"/>
                    <a:gd name="T37" fmla="*/ 288 h 295"/>
                    <a:gd name="T38" fmla="*/ 43 w 248"/>
                    <a:gd name="T39" fmla="*/ 288 h 295"/>
                    <a:gd name="T40" fmla="*/ 43 w 248"/>
                    <a:gd name="T41" fmla="*/ 6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95">
                      <a:moveTo>
                        <a:pt x="43" y="65"/>
                      </a:moveTo>
                      <a:cubicBezTo>
                        <a:pt x="43" y="53"/>
                        <a:pt x="52" y="44"/>
                        <a:pt x="64" y="44"/>
                      </a:cubicBezTo>
                      <a:cubicBezTo>
                        <a:pt x="158" y="44"/>
                        <a:pt x="158" y="44"/>
                        <a:pt x="158" y="44"/>
                      </a:cubicBezTo>
                      <a:cubicBezTo>
                        <a:pt x="172" y="44"/>
                        <a:pt x="186" y="52"/>
                        <a:pt x="192" y="67"/>
                      </a:cubicBezTo>
                      <a:cubicBezTo>
                        <a:pt x="199" y="85"/>
                        <a:pt x="189" y="106"/>
                        <a:pt x="171" y="113"/>
                      </a:cubicBezTo>
                      <a:cubicBezTo>
                        <a:pt x="98" y="140"/>
                        <a:pt x="98" y="140"/>
                        <a:pt x="98" y="140"/>
                      </a:cubicBezTo>
                      <a:cubicBezTo>
                        <a:pt x="72" y="149"/>
                        <a:pt x="58" y="178"/>
                        <a:pt x="67" y="204"/>
                      </a:cubicBezTo>
                      <a:cubicBezTo>
                        <a:pt x="72" y="218"/>
                        <a:pt x="82" y="228"/>
                        <a:pt x="94" y="234"/>
                      </a:cubicBezTo>
                      <a:cubicBezTo>
                        <a:pt x="230" y="295"/>
                        <a:pt x="230" y="295"/>
                        <a:pt x="230" y="295"/>
                      </a:cubicBezTo>
                      <a:cubicBezTo>
                        <a:pt x="230" y="248"/>
                        <a:pt x="230" y="248"/>
                        <a:pt x="230" y="248"/>
                      </a:cubicBezTo>
                      <a:cubicBezTo>
                        <a:pt x="111" y="195"/>
                        <a:pt x="111" y="195"/>
                        <a:pt x="111" y="195"/>
                      </a:cubicBezTo>
                      <a:cubicBezTo>
                        <a:pt x="109" y="195"/>
                        <a:pt x="107" y="193"/>
                        <a:pt x="107" y="190"/>
                      </a:cubicBezTo>
                      <a:cubicBezTo>
                        <a:pt x="105" y="186"/>
                        <a:pt x="107" y="181"/>
                        <a:pt x="112" y="179"/>
                      </a:cubicBezTo>
                      <a:cubicBezTo>
                        <a:pt x="186" y="154"/>
                        <a:pt x="186" y="154"/>
                        <a:pt x="186" y="154"/>
                      </a:cubicBezTo>
                      <a:cubicBezTo>
                        <a:pt x="227" y="138"/>
                        <a:pt x="248" y="92"/>
                        <a:pt x="232" y="51"/>
                      </a:cubicBezTo>
                      <a:cubicBezTo>
                        <a:pt x="220" y="20"/>
                        <a:pt x="190" y="0"/>
                        <a:pt x="15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29" y="0"/>
                        <a:pt x="0" y="29"/>
                        <a:pt x="0" y="6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43" y="288"/>
                        <a:pt x="43" y="288"/>
                        <a:pt x="43" y="288"/>
                      </a:cubicBezTo>
                      <a:lnTo>
                        <a:pt x="43" y="65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27" name="Rectangle 6"/>
                <p:cNvSpPr>
                  <a:spLocks noChangeArrowheads="1"/>
                </p:cNvSpPr>
                <p:nvPr/>
              </p:nvSpPr>
              <p:spPr bwMode="auto">
                <a:xfrm>
                  <a:off x="8204935" y="6429152"/>
                  <a:ext cx="27018" cy="183773"/>
                </a:xfrm>
                <a:prstGeom prst="rect">
                  <a:avLst/>
                </a:pr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28" name="Freeform 7"/>
                <p:cNvSpPr>
                  <a:spLocks/>
                </p:cNvSpPr>
                <p:nvPr/>
              </p:nvSpPr>
              <p:spPr bwMode="auto">
                <a:xfrm>
                  <a:off x="7692139" y="6429152"/>
                  <a:ext cx="163977" cy="183773"/>
                </a:xfrm>
                <a:custGeom>
                  <a:avLst/>
                  <a:gdLst>
                    <a:gd name="T0" fmla="*/ 214 w 259"/>
                    <a:gd name="T1" fmla="*/ 0 h 288"/>
                    <a:gd name="T2" fmla="*/ 137 w 259"/>
                    <a:gd name="T3" fmla="*/ 240 h 288"/>
                    <a:gd name="T4" fmla="*/ 130 w 259"/>
                    <a:gd name="T5" fmla="*/ 245 h 288"/>
                    <a:gd name="T6" fmla="*/ 123 w 259"/>
                    <a:gd name="T7" fmla="*/ 240 h 288"/>
                    <a:gd name="T8" fmla="*/ 45 w 259"/>
                    <a:gd name="T9" fmla="*/ 0 h 288"/>
                    <a:gd name="T10" fmla="*/ 0 w 259"/>
                    <a:gd name="T11" fmla="*/ 0 h 288"/>
                    <a:gd name="T12" fmla="*/ 82 w 259"/>
                    <a:gd name="T13" fmla="*/ 254 h 288"/>
                    <a:gd name="T14" fmla="*/ 130 w 259"/>
                    <a:gd name="T15" fmla="*/ 288 h 288"/>
                    <a:gd name="T16" fmla="*/ 178 w 259"/>
                    <a:gd name="T17" fmla="*/ 254 h 288"/>
                    <a:gd name="T18" fmla="*/ 259 w 259"/>
                    <a:gd name="T19" fmla="*/ 0 h 288"/>
                    <a:gd name="T20" fmla="*/ 214 w 259"/>
                    <a:gd name="T21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214" y="0"/>
                      </a:moveTo>
                      <a:cubicBezTo>
                        <a:pt x="137" y="240"/>
                        <a:pt x="137" y="240"/>
                        <a:pt x="137" y="240"/>
                      </a:cubicBezTo>
                      <a:cubicBezTo>
                        <a:pt x="136" y="243"/>
                        <a:pt x="133" y="245"/>
                        <a:pt x="130" y="245"/>
                      </a:cubicBezTo>
                      <a:cubicBezTo>
                        <a:pt x="127" y="245"/>
                        <a:pt x="124" y="243"/>
                        <a:pt x="123" y="240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2" y="254"/>
                        <a:pt x="82" y="254"/>
                        <a:pt x="82" y="254"/>
                      </a:cubicBezTo>
                      <a:cubicBezTo>
                        <a:pt x="89" y="275"/>
                        <a:pt x="108" y="288"/>
                        <a:pt x="130" y="288"/>
                      </a:cubicBezTo>
                      <a:cubicBezTo>
                        <a:pt x="151" y="288"/>
                        <a:pt x="171" y="275"/>
                        <a:pt x="178" y="254"/>
                      </a:cubicBezTo>
                      <a:cubicBezTo>
                        <a:pt x="259" y="0"/>
                        <a:pt x="259" y="0"/>
                        <a:pt x="259" y="0"/>
                      </a:cubicBez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29" name="Freeform 8"/>
                <p:cNvSpPr>
                  <a:spLocks/>
                </p:cNvSpPr>
                <p:nvPr/>
              </p:nvSpPr>
              <p:spPr bwMode="auto">
                <a:xfrm>
                  <a:off x="8367575" y="6429152"/>
                  <a:ext cx="163977" cy="183773"/>
                </a:xfrm>
                <a:custGeom>
                  <a:avLst/>
                  <a:gdLst>
                    <a:gd name="T0" fmla="*/ 46 w 259"/>
                    <a:gd name="T1" fmla="*/ 288 h 288"/>
                    <a:gd name="T2" fmla="*/ 123 w 259"/>
                    <a:gd name="T3" fmla="*/ 49 h 288"/>
                    <a:gd name="T4" fmla="*/ 130 w 259"/>
                    <a:gd name="T5" fmla="*/ 44 h 288"/>
                    <a:gd name="T6" fmla="*/ 137 w 259"/>
                    <a:gd name="T7" fmla="*/ 49 h 288"/>
                    <a:gd name="T8" fmla="*/ 214 w 259"/>
                    <a:gd name="T9" fmla="*/ 288 h 288"/>
                    <a:gd name="T10" fmla="*/ 259 w 259"/>
                    <a:gd name="T11" fmla="*/ 288 h 288"/>
                    <a:gd name="T12" fmla="*/ 178 w 259"/>
                    <a:gd name="T13" fmla="*/ 35 h 288"/>
                    <a:gd name="T14" fmla="*/ 130 w 259"/>
                    <a:gd name="T15" fmla="*/ 0 h 288"/>
                    <a:gd name="T16" fmla="*/ 82 w 259"/>
                    <a:gd name="T17" fmla="*/ 35 h 288"/>
                    <a:gd name="T18" fmla="*/ 0 w 259"/>
                    <a:gd name="T19" fmla="*/ 288 h 288"/>
                    <a:gd name="T20" fmla="*/ 46 w 259"/>
                    <a:gd name="T21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46" y="288"/>
                      </a:moveTo>
                      <a:cubicBezTo>
                        <a:pt x="123" y="49"/>
                        <a:pt x="123" y="49"/>
                        <a:pt x="123" y="49"/>
                      </a:cubicBezTo>
                      <a:cubicBezTo>
                        <a:pt x="124" y="46"/>
                        <a:pt x="127" y="44"/>
                        <a:pt x="130" y="44"/>
                      </a:cubicBezTo>
                      <a:cubicBezTo>
                        <a:pt x="133" y="44"/>
                        <a:pt x="136" y="45"/>
                        <a:pt x="137" y="49"/>
                      </a:cubicBezTo>
                      <a:cubicBezTo>
                        <a:pt x="214" y="288"/>
                        <a:pt x="214" y="288"/>
                        <a:pt x="214" y="288"/>
                      </a:cubicBezTo>
                      <a:cubicBezTo>
                        <a:pt x="259" y="288"/>
                        <a:pt x="259" y="288"/>
                        <a:pt x="259" y="288"/>
                      </a:cubicBezTo>
                      <a:cubicBezTo>
                        <a:pt x="178" y="35"/>
                        <a:pt x="178" y="35"/>
                        <a:pt x="178" y="35"/>
                      </a:cubicBezTo>
                      <a:cubicBezTo>
                        <a:pt x="171" y="14"/>
                        <a:pt x="151" y="0"/>
                        <a:pt x="130" y="0"/>
                      </a:cubicBezTo>
                      <a:cubicBezTo>
                        <a:pt x="108" y="0"/>
                        <a:pt x="89" y="14"/>
                        <a:pt x="82" y="3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lnTo>
                        <a:pt x="46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30" name="Freeform 9"/>
                <p:cNvSpPr>
                  <a:spLocks/>
                </p:cNvSpPr>
                <p:nvPr/>
              </p:nvSpPr>
              <p:spPr bwMode="auto">
                <a:xfrm>
                  <a:off x="7866816" y="6429152"/>
                  <a:ext cx="131610" cy="183773"/>
                </a:xfrm>
                <a:custGeom>
                  <a:avLst/>
                  <a:gdLst>
                    <a:gd name="T0" fmla="*/ 72 w 208"/>
                    <a:gd name="T1" fmla="*/ 44 h 288"/>
                    <a:gd name="T2" fmla="*/ 208 w 208"/>
                    <a:gd name="T3" fmla="*/ 44 h 288"/>
                    <a:gd name="T4" fmla="*/ 208 w 208"/>
                    <a:gd name="T5" fmla="*/ 0 h 288"/>
                    <a:gd name="T6" fmla="*/ 72 w 208"/>
                    <a:gd name="T7" fmla="*/ 0 h 288"/>
                    <a:gd name="T8" fmla="*/ 0 w 208"/>
                    <a:gd name="T9" fmla="*/ 72 h 288"/>
                    <a:gd name="T10" fmla="*/ 0 w 208"/>
                    <a:gd name="T11" fmla="*/ 216 h 288"/>
                    <a:gd name="T12" fmla="*/ 72 w 208"/>
                    <a:gd name="T13" fmla="*/ 288 h 288"/>
                    <a:gd name="T14" fmla="*/ 208 w 208"/>
                    <a:gd name="T15" fmla="*/ 288 h 288"/>
                    <a:gd name="T16" fmla="*/ 208 w 208"/>
                    <a:gd name="T17" fmla="*/ 245 h 288"/>
                    <a:gd name="T18" fmla="*/ 72 w 208"/>
                    <a:gd name="T19" fmla="*/ 245 h 288"/>
                    <a:gd name="T20" fmla="*/ 43 w 208"/>
                    <a:gd name="T21" fmla="*/ 216 h 288"/>
                    <a:gd name="T22" fmla="*/ 43 w 208"/>
                    <a:gd name="T23" fmla="*/ 166 h 288"/>
                    <a:gd name="T24" fmla="*/ 180 w 208"/>
                    <a:gd name="T25" fmla="*/ 166 h 288"/>
                    <a:gd name="T26" fmla="*/ 180 w 208"/>
                    <a:gd name="T27" fmla="*/ 123 h 288"/>
                    <a:gd name="T28" fmla="*/ 43 w 208"/>
                    <a:gd name="T29" fmla="*/ 123 h 288"/>
                    <a:gd name="T30" fmla="*/ 43 w 208"/>
                    <a:gd name="T31" fmla="*/ 72 h 288"/>
                    <a:gd name="T32" fmla="*/ 72 w 208"/>
                    <a:gd name="T33" fmla="*/ 44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8" h="288">
                      <a:moveTo>
                        <a:pt x="72" y="44"/>
                      </a:moveTo>
                      <a:cubicBezTo>
                        <a:pt x="208" y="44"/>
                        <a:pt x="208" y="44"/>
                        <a:pt x="208" y="44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32" y="0"/>
                        <a:pt x="0" y="33"/>
                        <a:pt x="0" y="72"/>
                      </a:cubicBez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56"/>
                        <a:pt x="32" y="288"/>
                        <a:pt x="72" y="288"/>
                      </a:cubicBezTo>
                      <a:cubicBezTo>
                        <a:pt x="208" y="288"/>
                        <a:pt x="208" y="288"/>
                        <a:pt x="208" y="288"/>
                      </a:cubicBezTo>
                      <a:cubicBezTo>
                        <a:pt x="208" y="245"/>
                        <a:pt x="208" y="245"/>
                        <a:pt x="208" y="245"/>
                      </a:cubicBezTo>
                      <a:cubicBezTo>
                        <a:pt x="72" y="245"/>
                        <a:pt x="72" y="245"/>
                        <a:pt x="72" y="245"/>
                      </a:cubicBezTo>
                      <a:cubicBezTo>
                        <a:pt x="56" y="245"/>
                        <a:pt x="43" y="232"/>
                        <a:pt x="43" y="216"/>
                      </a:cubicBezTo>
                      <a:cubicBezTo>
                        <a:pt x="43" y="166"/>
                        <a:pt x="43" y="166"/>
                        <a:pt x="43" y="166"/>
                      </a:cubicBezTo>
                      <a:cubicBezTo>
                        <a:pt x="180" y="166"/>
                        <a:pt x="180" y="166"/>
                        <a:pt x="180" y="166"/>
                      </a:cubicBezTo>
                      <a:cubicBezTo>
                        <a:pt x="180" y="123"/>
                        <a:pt x="180" y="123"/>
                        <a:pt x="180" y="123"/>
                      </a:cubicBezTo>
                      <a:cubicBezTo>
                        <a:pt x="43" y="123"/>
                        <a:pt x="43" y="123"/>
                        <a:pt x="43" y="123"/>
                      </a:cubicBezTo>
                      <a:cubicBezTo>
                        <a:pt x="43" y="72"/>
                        <a:pt x="43" y="72"/>
                        <a:pt x="43" y="72"/>
                      </a:cubicBezTo>
                      <a:cubicBezTo>
                        <a:pt x="43" y="56"/>
                        <a:pt x="56" y="44"/>
                        <a:pt x="72" y="44"/>
                      </a:cubicBez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31" name="Freeform 10"/>
                <p:cNvSpPr>
                  <a:spLocks/>
                </p:cNvSpPr>
                <p:nvPr/>
              </p:nvSpPr>
              <p:spPr bwMode="auto">
                <a:xfrm>
                  <a:off x="8254958" y="6429152"/>
                  <a:ext cx="132947" cy="183773"/>
                </a:xfrm>
                <a:custGeom>
                  <a:avLst/>
                  <a:gdLst>
                    <a:gd name="T0" fmla="*/ 497 w 497"/>
                    <a:gd name="T1" fmla="*/ 0 h 687"/>
                    <a:gd name="T2" fmla="*/ 0 w 497"/>
                    <a:gd name="T3" fmla="*/ 0 h 687"/>
                    <a:gd name="T4" fmla="*/ 0 w 497"/>
                    <a:gd name="T5" fmla="*/ 105 h 687"/>
                    <a:gd name="T6" fmla="*/ 198 w 497"/>
                    <a:gd name="T7" fmla="*/ 105 h 687"/>
                    <a:gd name="T8" fmla="*/ 198 w 497"/>
                    <a:gd name="T9" fmla="*/ 687 h 687"/>
                    <a:gd name="T10" fmla="*/ 300 w 497"/>
                    <a:gd name="T11" fmla="*/ 687 h 687"/>
                    <a:gd name="T12" fmla="*/ 300 w 497"/>
                    <a:gd name="T13" fmla="*/ 105 h 687"/>
                    <a:gd name="T14" fmla="*/ 497 w 497"/>
                    <a:gd name="T15" fmla="*/ 105 h 687"/>
                    <a:gd name="T16" fmla="*/ 497 w 497"/>
                    <a:gd name="T17" fmla="*/ 0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7" h="687">
                      <a:moveTo>
                        <a:pt x="497" y="0"/>
                      </a:move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98" y="105"/>
                      </a:lnTo>
                      <a:lnTo>
                        <a:pt x="198" y="687"/>
                      </a:lnTo>
                      <a:lnTo>
                        <a:pt x="300" y="687"/>
                      </a:lnTo>
                      <a:lnTo>
                        <a:pt x="300" y="105"/>
                      </a:lnTo>
                      <a:lnTo>
                        <a:pt x="497" y="105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32" name="Freeform 11"/>
                <p:cNvSpPr>
                  <a:spLocks/>
                </p:cNvSpPr>
                <p:nvPr/>
              </p:nvSpPr>
              <p:spPr bwMode="auto">
                <a:xfrm>
                  <a:off x="8535297" y="6429152"/>
                  <a:ext cx="150602" cy="183773"/>
                </a:xfrm>
                <a:custGeom>
                  <a:avLst/>
                  <a:gdLst>
                    <a:gd name="T0" fmla="*/ 155 w 238"/>
                    <a:gd name="T1" fmla="*/ 288 h 288"/>
                    <a:gd name="T2" fmla="*/ 238 w 238"/>
                    <a:gd name="T3" fmla="*/ 206 h 288"/>
                    <a:gd name="T4" fmla="*/ 155 w 238"/>
                    <a:gd name="T5" fmla="*/ 123 h 288"/>
                    <a:gd name="T6" fmla="*/ 83 w 238"/>
                    <a:gd name="T7" fmla="*/ 123 h 288"/>
                    <a:gd name="T8" fmla="*/ 43 w 238"/>
                    <a:gd name="T9" fmla="*/ 83 h 288"/>
                    <a:gd name="T10" fmla="*/ 83 w 238"/>
                    <a:gd name="T11" fmla="*/ 44 h 288"/>
                    <a:gd name="T12" fmla="*/ 223 w 238"/>
                    <a:gd name="T13" fmla="*/ 44 h 288"/>
                    <a:gd name="T14" fmla="*/ 223 w 238"/>
                    <a:gd name="T15" fmla="*/ 0 h 288"/>
                    <a:gd name="T16" fmla="*/ 83 w 238"/>
                    <a:gd name="T17" fmla="*/ 0 h 288"/>
                    <a:gd name="T18" fmla="*/ 0 w 238"/>
                    <a:gd name="T19" fmla="*/ 83 h 288"/>
                    <a:gd name="T20" fmla="*/ 83 w 238"/>
                    <a:gd name="T21" fmla="*/ 166 h 288"/>
                    <a:gd name="T22" fmla="*/ 155 w 238"/>
                    <a:gd name="T23" fmla="*/ 166 h 288"/>
                    <a:gd name="T24" fmla="*/ 194 w 238"/>
                    <a:gd name="T25" fmla="*/ 206 h 288"/>
                    <a:gd name="T26" fmla="*/ 155 w 238"/>
                    <a:gd name="T27" fmla="*/ 245 h 288"/>
                    <a:gd name="T28" fmla="*/ 14 w 238"/>
                    <a:gd name="T29" fmla="*/ 245 h 288"/>
                    <a:gd name="T30" fmla="*/ 14 w 238"/>
                    <a:gd name="T31" fmla="*/ 288 h 288"/>
                    <a:gd name="T32" fmla="*/ 155 w 238"/>
                    <a:gd name="T33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8" h="288">
                      <a:moveTo>
                        <a:pt x="155" y="288"/>
                      </a:moveTo>
                      <a:cubicBezTo>
                        <a:pt x="201" y="288"/>
                        <a:pt x="238" y="251"/>
                        <a:pt x="238" y="206"/>
                      </a:cubicBezTo>
                      <a:cubicBezTo>
                        <a:pt x="238" y="160"/>
                        <a:pt x="201" y="123"/>
                        <a:pt x="155" y="123"/>
                      </a:cubicBezTo>
                      <a:cubicBezTo>
                        <a:pt x="83" y="123"/>
                        <a:pt x="83" y="123"/>
                        <a:pt x="83" y="123"/>
                      </a:cubicBezTo>
                      <a:cubicBezTo>
                        <a:pt x="61" y="123"/>
                        <a:pt x="43" y="105"/>
                        <a:pt x="43" y="83"/>
                      </a:cubicBezTo>
                      <a:cubicBezTo>
                        <a:pt x="43" y="61"/>
                        <a:pt x="61" y="44"/>
                        <a:pt x="83" y="44"/>
                      </a:cubicBezTo>
                      <a:cubicBezTo>
                        <a:pt x="223" y="44"/>
                        <a:pt x="223" y="44"/>
                        <a:pt x="223" y="44"/>
                      </a:cubicBezTo>
                      <a:cubicBezTo>
                        <a:pt x="223" y="0"/>
                        <a:pt x="223" y="0"/>
                        <a:pt x="223" y="0"/>
                      </a:cubicBez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37" y="0"/>
                        <a:pt x="0" y="37"/>
                        <a:pt x="0" y="83"/>
                      </a:cubicBezTo>
                      <a:cubicBezTo>
                        <a:pt x="0" y="129"/>
                        <a:pt x="37" y="166"/>
                        <a:pt x="83" y="166"/>
                      </a:cubicBezTo>
                      <a:cubicBezTo>
                        <a:pt x="155" y="166"/>
                        <a:pt x="155" y="166"/>
                        <a:pt x="155" y="166"/>
                      </a:cubicBezTo>
                      <a:cubicBezTo>
                        <a:pt x="177" y="166"/>
                        <a:pt x="194" y="184"/>
                        <a:pt x="194" y="206"/>
                      </a:cubicBezTo>
                      <a:cubicBezTo>
                        <a:pt x="194" y="227"/>
                        <a:pt x="177" y="245"/>
                        <a:pt x="155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88"/>
                        <a:pt x="14" y="288"/>
                        <a:pt x="14" y="288"/>
                      </a:cubicBezTo>
                      <a:lnTo>
                        <a:pt x="155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33" name="Freeform 12"/>
                <p:cNvSpPr>
                  <a:spLocks noEditPoints="1"/>
                </p:cNvSpPr>
                <p:nvPr/>
              </p:nvSpPr>
              <p:spPr bwMode="auto">
                <a:xfrm>
                  <a:off x="8685899" y="6415777"/>
                  <a:ext cx="25413" cy="13375"/>
                </a:xfrm>
                <a:custGeom>
                  <a:avLst/>
                  <a:gdLst>
                    <a:gd name="T0" fmla="*/ 24 w 95"/>
                    <a:gd name="T1" fmla="*/ 50 h 50"/>
                    <a:gd name="T2" fmla="*/ 14 w 95"/>
                    <a:gd name="T3" fmla="*/ 50 h 50"/>
                    <a:gd name="T4" fmla="*/ 14 w 95"/>
                    <a:gd name="T5" fmla="*/ 9 h 50"/>
                    <a:gd name="T6" fmla="*/ 0 w 95"/>
                    <a:gd name="T7" fmla="*/ 9 h 50"/>
                    <a:gd name="T8" fmla="*/ 0 w 95"/>
                    <a:gd name="T9" fmla="*/ 0 h 50"/>
                    <a:gd name="T10" fmla="*/ 38 w 95"/>
                    <a:gd name="T11" fmla="*/ 0 h 50"/>
                    <a:gd name="T12" fmla="*/ 38 w 95"/>
                    <a:gd name="T13" fmla="*/ 9 h 50"/>
                    <a:gd name="T14" fmla="*/ 24 w 95"/>
                    <a:gd name="T15" fmla="*/ 9 h 50"/>
                    <a:gd name="T16" fmla="*/ 24 w 95"/>
                    <a:gd name="T17" fmla="*/ 50 h 50"/>
                    <a:gd name="T18" fmla="*/ 69 w 95"/>
                    <a:gd name="T19" fmla="*/ 38 h 50"/>
                    <a:gd name="T20" fmla="*/ 73 w 95"/>
                    <a:gd name="T21" fmla="*/ 28 h 50"/>
                    <a:gd name="T22" fmla="*/ 85 w 95"/>
                    <a:gd name="T23" fmla="*/ 0 h 50"/>
                    <a:gd name="T24" fmla="*/ 95 w 95"/>
                    <a:gd name="T25" fmla="*/ 0 h 50"/>
                    <a:gd name="T26" fmla="*/ 95 w 95"/>
                    <a:gd name="T27" fmla="*/ 50 h 50"/>
                    <a:gd name="T28" fmla="*/ 85 w 95"/>
                    <a:gd name="T29" fmla="*/ 50 h 50"/>
                    <a:gd name="T30" fmla="*/ 85 w 95"/>
                    <a:gd name="T31" fmla="*/ 26 h 50"/>
                    <a:gd name="T32" fmla="*/ 85 w 95"/>
                    <a:gd name="T33" fmla="*/ 16 h 50"/>
                    <a:gd name="T34" fmla="*/ 83 w 95"/>
                    <a:gd name="T35" fmla="*/ 23 h 50"/>
                    <a:gd name="T36" fmla="*/ 73 w 95"/>
                    <a:gd name="T37" fmla="*/ 50 h 50"/>
                    <a:gd name="T38" fmla="*/ 66 w 95"/>
                    <a:gd name="T39" fmla="*/ 50 h 50"/>
                    <a:gd name="T40" fmla="*/ 57 w 95"/>
                    <a:gd name="T41" fmla="*/ 23 h 50"/>
                    <a:gd name="T42" fmla="*/ 54 w 95"/>
                    <a:gd name="T43" fmla="*/ 16 h 50"/>
                    <a:gd name="T44" fmla="*/ 54 w 95"/>
                    <a:gd name="T45" fmla="*/ 26 h 50"/>
                    <a:gd name="T46" fmla="*/ 54 w 95"/>
                    <a:gd name="T47" fmla="*/ 50 h 50"/>
                    <a:gd name="T48" fmla="*/ 45 w 95"/>
                    <a:gd name="T49" fmla="*/ 50 h 50"/>
                    <a:gd name="T50" fmla="*/ 45 w 95"/>
                    <a:gd name="T51" fmla="*/ 0 h 50"/>
                    <a:gd name="T52" fmla="*/ 54 w 95"/>
                    <a:gd name="T53" fmla="*/ 0 h 50"/>
                    <a:gd name="T54" fmla="*/ 66 w 95"/>
                    <a:gd name="T55" fmla="*/ 28 h 50"/>
                    <a:gd name="T56" fmla="*/ 69 w 95"/>
                    <a:gd name="T57" fmla="*/ 3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5" h="50">
                      <a:moveTo>
                        <a:pt x="24" y="50"/>
                      </a:moveTo>
                      <a:lnTo>
                        <a:pt x="14" y="50"/>
                      </a:lnTo>
                      <a:lnTo>
                        <a:pt x="14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8" y="0"/>
                      </a:lnTo>
                      <a:lnTo>
                        <a:pt x="38" y="9"/>
                      </a:lnTo>
                      <a:lnTo>
                        <a:pt x="24" y="9"/>
                      </a:lnTo>
                      <a:lnTo>
                        <a:pt x="24" y="50"/>
                      </a:lnTo>
                      <a:close/>
                      <a:moveTo>
                        <a:pt x="69" y="38"/>
                      </a:moveTo>
                      <a:lnTo>
                        <a:pt x="73" y="28"/>
                      </a:lnTo>
                      <a:lnTo>
                        <a:pt x="85" y="0"/>
                      </a:lnTo>
                      <a:lnTo>
                        <a:pt x="95" y="0"/>
                      </a:lnTo>
                      <a:lnTo>
                        <a:pt x="95" y="50"/>
                      </a:lnTo>
                      <a:lnTo>
                        <a:pt x="85" y="50"/>
                      </a:lnTo>
                      <a:lnTo>
                        <a:pt x="85" y="26"/>
                      </a:lnTo>
                      <a:lnTo>
                        <a:pt x="85" y="16"/>
                      </a:lnTo>
                      <a:lnTo>
                        <a:pt x="83" y="23"/>
                      </a:lnTo>
                      <a:lnTo>
                        <a:pt x="73" y="50"/>
                      </a:lnTo>
                      <a:lnTo>
                        <a:pt x="66" y="50"/>
                      </a:lnTo>
                      <a:lnTo>
                        <a:pt x="57" y="23"/>
                      </a:lnTo>
                      <a:lnTo>
                        <a:pt x="54" y="16"/>
                      </a:lnTo>
                      <a:lnTo>
                        <a:pt x="54" y="26"/>
                      </a:lnTo>
                      <a:lnTo>
                        <a:pt x="54" y="50"/>
                      </a:lnTo>
                      <a:lnTo>
                        <a:pt x="45" y="5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6" y="2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pic>
          <p:nvPicPr>
            <p:cNvPr id="323" name="Picture 37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928" y="2763248"/>
              <a:ext cx="247061" cy="251619"/>
            </a:xfrm>
            <a:prstGeom prst="rect">
              <a:avLst/>
            </a:prstGeom>
          </p:spPr>
        </p:pic>
      </p:grpSp>
      <p:sp>
        <p:nvSpPr>
          <p:cNvPr id="334" name="Arrow: Bent 40"/>
          <p:cNvSpPr/>
          <p:nvPr/>
        </p:nvSpPr>
        <p:spPr bwMode="auto">
          <a:xfrm rot="5400000">
            <a:off x="7597987" y="4316122"/>
            <a:ext cx="365758" cy="702260"/>
          </a:xfrm>
          <a:prstGeom prst="bentArrow">
            <a:avLst>
              <a:gd name="adj1" fmla="val 31845"/>
              <a:gd name="adj2" fmla="val 36515"/>
              <a:gd name="adj3" fmla="val 39698"/>
              <a:gd name="adj4" fmla="val 37357"/>
            </a:avLst>
          </a:prstGeom>
          <a:solidFill>
            <a:schemeClr val="bg2"/>
          </a:solidFill>
          <a:ln w="22225">
            <a:noFill/>
            <a:prstDash val="sysDash"/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dirty="0" err="1">
              <a:solidFill>
                <a:srgbClr val="FFFFFF"/>
              </a:solidFill>
            </a:endParaRPr>
          </a:p>
        </p:txBody>
      </p:sp>
      <p:sp>
        <p:nvSpPr>
          <p:cNvPr id="335" name="TextBox 334"/>
          <p:cNvSpPr txBox="1"/>
          <p:nvPr/>
        </p:nvSpPr>
        <p:spPr bwMode="ltGray">
          <a:xfrm rot="16200000">
            <a:off x="8830829" y="4452717"/>
            <a:ext cx="646011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sz="800" dirty="0" smtClean="0">
                <a:solidFill>
                  <a:schemeClr val="tx2"/>
                </a:solidFill>
              </a:rPr>
              <a:t>Master Server</a:t>
            </a:r>
            <a:endParaRPr lang="en-US" sz="800" dirty="0">
              <a:solidFill>
                <a:schemeClr val="tx2"/>
              </a:solidFill>
            </a:endParaRPr>
          </a:p>
        </p:txBody>
      </p:sp>
      <p:cxnSp>
        <p:nvCxnSpPr>
          <p:cNvPr id="53" name="꺾인 연결선 52"/>
          <p:cNvCxnSpPr/>
          <p:nvPr/>
        </p:nvCxnSpPr>
        <p:spPr bwMode="auto">
          <a:xfrm rot="10800000">
            <a:off x="7211295" y="4129683"/>
            <a:ext cx="1385570" cy="161290"/>
          </a:xfrm>
          <a:prstGeom prst="bentConnector3">
            <a:avLst>
              <a:gd name="adj1" fmla="val 62649"/>
            </a:avLst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grpSp>
        <p:nvGrpSpPr>
          <p:cNvPr id="57" name="그룹 56"/>
          <p:cNvGrpSpPr/>
          <p:nvPr/>
        </p:nvGrpSpPr>
        <p:grpSpPr>
          <a:xfrm>
            <a:off x="7664901" y="4861471"/>
            <a:ext cx="667459" cy="117099"/>
            <a:chOff x="8406584" y="5106807"/>
            <a:chExt cx="1303008" cy="228600"/>
          </a:xfrm>
        </p:grpSpPr>
        <p:sp>
          <p:nvSpPr>
            <p:cNvPr id="336" name="Rectangle: Rounded Corners 199"/>
            <p:cNvSpPr/>
            <p:nvPr/>
          </p:nvSpPr>
          <p:spPr bwMode="auto">
            <a:xfrm>
              <a:off x="8406584" y="5106807"/>
              <a:ext cx="228600" cy="228600"/>
            </a:xfrm>
            <a:prstGeom prst="roundRect">
              <a:avLst/>
            </a:prstGeom>
            <a:solidFill>
              <a:srgbClr val="ADC32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 err="1">
                <a:solidFill>
                  <a:srgbClr val="FFFFFF"/>
                </a:solidFill>
              </a:endParaRPr>
            </a:p>
          </p:txBody>
        </p:sp>
        <p:sp>
          <p:nvSpPr>
            <p:cNvPr id="337" name="Rectangle: Rounded Corners 203"/>
            <p:cNvSpPr/>
            <p:nvPr/>
          </p:nvSpPr>
          <p:spPr bwMode="auto">
            <a:xfrm>
              <a:off x="8675186" y="5106807"/>
              <a:ext cx="228600" cy="228600"/>
            </a:xfrm>
            <a:prstGeom prst="roundRect">
              <a:avLst/>
            </a:prstGeom>
            <a:solidFill>
              <a:srgbClr val="EA683C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dirty="0" err="1">
                <a:solidFill>
                  <a:srgbClr val="FFFFFF"/>
                </a:solidFill>
              </a:endParaRPr>
            </a:p>
          </p:txBody>
        </p:sp>
        <p:sp>
          <p:nvSpPr>
            <p:cNvPr id="338" name="Rectangle: Rounded Corners 204"/>
            <p:cNvSpPr/>
            <p:nvPr/>
          </p:nvSpPr>
          <p:spPr bwMode="auto">
            <a:xfrm>
              <a:off x="8943788" y="5106807"/>
              <a:ext cx="228600" cy="228600"/>
            </a:xfrm>
            <a:prstGeom prst="roundRect">
              <a:avLst/>
            </a:prstGeom>
            <a:solidFill>
              <a:srgbClr val="FCB445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dirty="0" err="1">
                <a:solidFill>
                  <a:srgbClr val="FFFFFF"/>
                </a:solidFill>
              </a:endParaRPr>
            </a:p>
          </p:txBody>
        </p:sp>
        <p:sp>
          <p:nvSpPr>
            <p:cNvPr id="339" name="Rectangle: Rounded Corners 205"/>
            <p:cNvSpPr/>
            <p:nvPr/>
          </p:nvSpPr>
          <p:spPr bwMode="auto">
            <a:xfrm>
              <a:off x="9212390" y="5106807"/>
              <a:ext cx="228600" cy="228600"/>
            </a:xfrm>
            <a:prstGeom prst="roundRect">
              <a:avLst/>
            </a:prstGeom>
            <a:solidFill>
              <a:srgbClr val="C9DDE5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dirty="0" err="1">
                <a:solidFill>
                  <a:srgbClr val="FFFFFF"/>
                </a:solidFill>
              </a:endParaRPr>
            </a:p>
          </p:txBody>
        </p:sp>
        <p:sp>
          <p:nvSpPr>
            <p:cNvPr id="340" name="Rectangle: Rounded Corners 154"/>
            <p:cNvSpPr/>
            <p:nvPr/>
          </p:nvSpPr>
          <p:spPr bwMode="auto">
            <a:xfrm>
              <a:off x="9480992" y="5106807"/>
              <a:ext cx="228600" cy="228600"/>
            </a:xfrm>
            <a:prstGeom prst="roundRect">
              <a:avLst/>
            </a:prstGeom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dirty="0" err="1">
                <a:solidFill>
                  <a:srgbClr val="FFFFFF"/>
                </a:solidFill>
              </a:endParaRPr>
            </a:p>
          </p:txBody>
        </p:sp>
      </p:grpSp>
      <p:sp>
        <p:nvSpPr>
          <p:cNvPr id="341" name="TextBox 340"/>
          <p:cNvSpPr txBox="1"/>
          <p:nvPr/>
        </p:nvSpPr>
        <p:spPr bwMode="ltGray">
          <a:xfrm>
            <a:off x="7791823" y="5525046"/>
            <a:ext cx="410369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ko-KR" altLang="en-US" sz="800" dirty="0" smtClean="0">
                <a:solidFill>
                  <a:schemeClr val="tx2"/>
                </a:solidFill>
              </a:rPr>
              <a:t>스토리지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343" name="TextBox 342"/>
          <p:cNvSpPr txBox="1"/>
          <p:nvPr/>
        </p:nvSpPr>
        <p:spPr bwMode="ltGray">
          <a:xfrm>
            <a:off x="7883934" y="4148368"/>
            <a:ext cx="670055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sz="800" dirty="0" smtClean="0">
                <a:solidFill>
                  <a:schemeClr val="tx2"/>
                </a:solidFill>
              </a:rPr>
              <a:t>BigData </a:t>
            </a:r>
            <a:r>
              <a:rPr lang="en-US" sz="800" dirty="0">
                <a:solidFill>
                  <a:schemeClr val="tx2"/>
                </a:solidFill>
              </a:rPr>
              <a:t>Policy</a:t>
            </a:r>
          </a:p>
        </p:txBody>
      </p:sp>
      <p:pic>
        <p:nvPicPr>
          <p:cNvPr id="344" name="Picture 8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9858" y="4313742"/>
            <a:ext cx="269575" cy="26484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48" name="TextBox 347"/>
          <p:cNvSpPr txBox="1"/>
          <p:nvPr/>
        </p:nvSpPr>
        <p:spPr bwMode="ltGray">
          <a:xfrm>
            <a:off x="476095" y="5003965"/>
            <a:ext cx="1257863" cy="590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08" tIns="45708" rIns="45708" bIns="45708" rtlCol="0" anchor="t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799" b="1" dirty="0">
                <a:solidFill>
                  <a:schemeClr val="tx2"/>
                </a:solidFill>
              </a:rPr>
              <a:t>BIG DATA</a:t>
            </a:r>
          </a:p>
          <a:p>
            <a:pPr algn="ctr">
              <a:lnSpc>
                <a:spcPct val="90000"/>
              </a:lnSpc>
            </a:pPr>
            <a:r>
              <a:rPr lang="en-US" sz="900" i="1" dirty="0">
                <a:solidFill>
                  <a:schemeClr val="tx2"/>
                </a:solidFill>
              </a:rPr>
              <a:t>Parallel Streaming Framework</a:t>
            </a:r>
          </a:p>
        </p:txBody>
      </p:sp>
      <p:grpSp>
        <p:nvGrpSpPr>
          <p:cNvPr id="350" name="그룹 349"/>
          <p:cNvGrpSpPr/>
          <p:nvPr/>
        </p:nvGrpSpPr>
        <p:grpSpPr>
          <a:xfrm>
            <a:off x="8519656" y="5014969"/>
            <a:ext cx="819150" cy="509454"/>
            <a:chOff x="4311137" y="3359823"/>
            <a:chExt cx="819150" cy="509454"/>
          </a:xfrm>
        </p:grpSpPr>
        <p:sp>
          <p:nvSpPr>
            <p:cNvPr id="351" name="Rectangle 151"/>
            <p:cNvSpPr/>
            <p:nvPr/>
          </p:nvSpPr>
          <p:spPr>
            <a:xfrm>
              <a:off x="4311137" y="3359823"/>
              <a:ext cx="819150" cy="507707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52" name="Group 113"/>
            <p:cNvGrpSpPr/>
            <p:nvPr/>
          </p:nvGrpSpPr>
          <p:grpSpPr>
            <a:xfrm>
              <a:off x="4352159" y="3397522"/>
              <a:ext cx="729552" cy="191803"/>
              <a:chOff x="3163304" y="3932371"/>
              <a:chExt cx="800100" cy="210351"/>
            </a:xfrm>
          </p:grpSpPr>
          <p:grpSp>
            <p:nvGrpSpPr>
              <p:cNvPr id="355" name="Group 93"/>
              <p:cNvGrpSpPr/>
              <p:nvPr/>
            </p:nvGrpSpPr>
            <p:grpSpPr>
              <a:xfrm>
                <a:off x="3735816" y="3932371"/>
                <a:ext cx="227588" cy="210351"/>
                <a:chOff x="4192507" y="3868310"/>
                <a:chExt cx="244678" cy="226147"/>
              </a:xfrm>
            </p:grpSpPr>
            <p:sp>
              <p:nvSpPr>
                <p:cNvPr id="360" name="Rounded Rectangle 106"/>
                <p:cNvSpPr/>
                <p:nvPr/>
              </p:nvSpPr>
              <p:spPr>
                <a:xfrm>
                  <a:off x="4192507" y="3868310"/>
                  <a:ext cx="244678" cy="226147"/>
                </a:xfrm>
                <a:prstGeom prst="roundRect">
                  <a:avLst>
                    <a:gd name="adj" fmla="val 9928"/>
                  </a:avLst>
                </a:prstGeom>
                <a:solidFill>
                  <a:schemeClr val="tx1">
                    <a:alpha val="52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  <a:effectLst>
                  <a:glow rad="38100">
                    <a:schemeClr val="bg1">
                      <a:lumMod val="85000"/>
                      <a:alpha val="25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grpSp>
              <p:nvGrpSpPr>
                <p:cNvPr id="361" name="Group 107"/>
                <p:cNvGrpSpPr>
                  <a:grpSpLocks noChangeAspect="1"/>
                </p:cNvGrpSpPr>
                <p:nvPr/>
              </p:nvGrpSpPr>
              <p:grpSpPr>
                <a:xfrm>
                  <a:off x="4235090" y="3929873"/>
                  <a:ext cx="164592" cy="99340"/>
                  <a:chOff x="552737" y="8114059"/>
                  <a:chExt cx="2903807" cy="1752600"/>
                </a:xfrm>
                <a:solidFill>
                  <a:sysClr val="window" lastClr="FFFFFF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362" name="Rounded Rectangle 108"/>
                  <p:cNvSpPr/>
                  <p:nvPr/>
                </p:nvSpPr>
                <p:spPr>
                  <a:xfrm>
                    <a:off x="552737" y="8952259"/>
                    <a:ext cx="2743200" cy="91440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3" name="Oval 109"/>
                  <p:cNvSpPr>
                    <a:spLocks noChangeAspect="1"/>
                  </p:cNvSpPr>
                  <p:nvPr/>
                </p:nvSpPr>
                <p:spPr>
                  <a:xfrm>
                    <a:off x="948977" y="8473953"/>
                    <a:ext cx="1097279" cy="1097276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4" name="Oval 110"/>
                  <p:cNvSpPr>
                    <a:spLocks noChangeAspect="1"/>
                  </p:cNvSpPr>
                  <p:nvPr/>
                </p:nvSpPr>
                <p:spPr>
                  <a:xfrm>
                    <a:off x="1665259" y="8114059"/>
                    <a:ext cx="1097279" cy="1097276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5" name="Oval 111"/>
                  <p:cNvSpPr>
                    <a:spLocks noChangeAspect="1"/>
                  </p:cNvSpPr>
                  <p:nvPr/>
                </p:nvSpPr>
                <p:spPr>
                  <a:xfrm>
                    <a:off x="2229135" y="8639253"/>
                    <a:ext cx="1227409" cy="1227406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356" name="Rounded Rectangle 104"/>
              <p:cNvSpPr/>
              <p:nvPr/>
            </p:nvSpPr>
            <p:spPr>
              <a:xfrm>
                <a:off x="3163304" y="3932371"/>
                <a:ext cx="227588" cy="210351"/>
              </a:xfrm>
              <a:prstGeom prst="roundRect">
                <a:avLst>
                  <a:gd name="adj" fmla="val 9928"/>
                </a:avLst>
              </a:prstGeom>
              <a:solidFill>
                <a:schemeClr val="tx1">
                  <a:alpha val="52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  <a:effectLst>
                <a:glow rad="38100">
                  <a:schemeClr val="bg1">
                    <a:lumMod val="85000"/>
                    <a:alpha val="2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/>
                  </a:solidFill>
                </a:endParaRPr>
              </a:p>
            </p:txBody>
          </p:sp>
          <p:grpSp>
            <p:nvGrpSpPr>
              <p:cNvPr id="357" name="Group 95"/>
              <p:cNvGrpSpPr/>
              <p:nvPr/>
            </p:nvGrpSpPr>
            <p:grpSpPr>
              <a:xfrm>
                <a:off x="3449560" y="3932371"/>
                <a:ext cx="227588" cy="210351"/>
                <a:chOff x="4192507" y="3582880"/>
                <a:chExt cx="244678" cy="226147"/>
              </a:xfrm>
            </p:grpSpPr>
            <p:sp>
              <p:nvSpPr>
                <p:cNvPr id="358" name="Rounded Rectangle 102"/>
                <p:cNvSpPr/>
                <p:nvPr/>
              </p:nvSpPr>
              <p:spPr>
                <a:xfrm>
                  <a:off x="4192507" y="3582880"/>
                  <a:ext cx="244678" cy="226147"/>
                </a:xfrm>
                <a:prstGeom prst="roundRect">
                  <a:avLst>
                    <a:gd name="adj" fmla="val 9928"/>
                  </a:avLst>
                </a:prstGeom>
                <a:solidFill>
                  <a:schemeClr val="tx1">
                    <a:alpha val="52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  <a:effectLst>
                  <a:glow rad="38100">
                    <a:schemeClr val="bg1">
                      <a:lumMod val="85000"/>
                      <a:alpha val="25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pic>
              <p:nvPicPr>
                <p:cNvPr id="359" name="Picture 103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206045" y="3618604"/>
                  <a:ext cx="228600" cy="163287"/>
                </a:xfrm>
                <a:prstGeom prst="rect">
                  <a:avLst/>
                </a:prstGeom>
              </p:spPr>
            </p:pic>
          </p:grpSp>
        </p:grpSp>
        <p:sp>
          <p:nvSpPr>
            <p:cNvPr id="353" name="TextBox 352"/>
            <p:cNvSpPr txBox="1"/>
            <p:nvPr/>
          </p:nvSpPr>
          <p:spPr>
            <a:xfrm>
              <a:off x="4358379" y="3581130"/>
              <a:ext cx="717110" cy="288147"/>
            </a:xfrm>
            <a:prstGeom prst="rect">
              <a:avLst/>
            </a:prstGeom>
            <a:noFill/>
          </p:spPr>
          <p:txBody>
            <a:bodyPr wrap="none" lIns="36000" tIns="36000" rIns="36000" bIns="36000" rtlCol="0" anchor="ctr">
              <a:spAutoFit/>
            </a:bodyPr>
            <a:lstStyle/>
            <a:p>
              <a:pPr algn="ctr"/>
              <a:r>
                <a:rPr lang="ko-KR" altLang="en-US" sz="8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추가</a:t>
              </a:r>
              <a:r>
                <a:rPr lang="en-US" sz="8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 </a:t>
              </a:r>
              <a:r>
                <a:rPr lang="ko-KR" altLang="en-US" sz="8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스토리지</a:t>
              </a:r>
              <a:r>
                <a:rPr lang="en-US" sz="8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/>
              </a:r>
              <a:br>
                <a:rPr lang="en-US" sz="800" dirty="0" smtClean="0">
                  <a:solidFill>
                    <a:schemeClr val="tx2"/>
                  </a:solidFill>
                  <a:cs typeface="Arial" panose="020B0604020202020204" pitchFamily="34" charset="0"/>
                </a:rPr>
              </a:br>
              <a:r>
                <a:rPr lang="en-US" sz="6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(disk, tape, cloud)</a:t>
              </a:r>
              <a:endParaRPr lang="en-US" sz="1000" dirty="0">
                <a:solidFill>
                  <a:schemeClr val="tx2"/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354" name="Picture 121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389377" y="3430449"/>
              <a:ext cx="137160" cy="129354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72" name="그룹 371"/>
          <p:cNvGrpSpPr/>
          <p:nvPr/>
        </p:nvGrpSpPr>
        <p:grpSpPr>
          <a:xfrm>
            <a:off x="589751" y="3503597"/>
            <a:ext cx="1063466" cy="1218734"/>
            <a:chOff x="589751" y="3503597"/>
            <a:chExt cx="1063466" cy="1218734"/>
          </a:xfrm>
        </p:grpSpPr>
        <p:sp>
          <p:nvSpPr>
            <p:cNvPr id="151" name="Rectangle 402"/>
            <p:cNvSpPr/>
            <p:nvPr/>
          </p:nvSpPr>
          <p:spPr bwMode="auto">
            <a:xfrm>
              <a:off x="589751" y="3503597"/>
              <a:ext cx="1063466" cy="12187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2225">
              <a:noFill/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 err="1">
                <a:solidFill>
                  <a:srgbClr val="FFFFFF"/>
                </a:solidFill>
              </a:endParaRPr>
            </a:p>
          </p:txBody>
        </p:sp>
        <p:pic>
          <p:nvPicPr>
            <p:cNvPr id="367" name="Picture 46" descr="Image result for couchbase logo"/>
            <p:cNvPicPr>
              <a:picLocks noChangeAspect="1" noChangeArrowheads="1"/>
            </p:cNvPicPr>
            <p:nvPr/>
          </p:nvPicPr>
          <p:blipFill>
            <a:blip r:embed="rId1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350" y="3996137"/>
              <a:ext cx="429332" cy="209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2" name="Picture 1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490" y="3749480"/>
              <a:ext cx="600869" cy="163220"/>
            </a:xfrm>
            <a:prstGeom prst="rect">
              <a:avLst/>
            </a:prstGeom>
          </p:spPr>
        </p:pic>
        <p:pic>
          <p:nvPicPr>
            <p:cNvPr id="153" name="Picture 19"/>
            <p:cNvPicPr>
              <a:picLocks noChangeAspect="1"/>
            </p:cNvPicPr>
            <p:nvPr/>
          </p:nvPicPr>
          <p:blipFill rotWithShape="1">
            <a:blip r:embed="rId1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6861" y="3716590"/>
              <a:ext cx="355616" cy="276616"/>
            </a:xfrm>
            <a:prstGeom prst="rect">
              <a:avLst/>
            </a:prstGeom>
          </p:spPr>
        </p:pic>
        <p:sp>
          <p:nvSpPr>
            <p:cNvPr id="154" name="TextBox 153"/>
            <p:cNvSpPr txBox="1"/>
            <p:nvPr/>
          </p:nvSpPr>
          <p:spPr bwMode="ltGray">
            <a:xfrm>
              <a:off x="700696" y="3575392"/>
              <a:ext cx="841577" cy="11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en-US" sz="800" b="1" dirty="0"/>
                <a:t>Other workloads </a:t>
              </a:r>
            </a:p>
          </p:txBody>
        </p:sp>
        <p:pic>
          <p:nvPicPr>
            <p:cNvPr id="366" name="Picture 44" descr="Image result for REDIS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3836" y="4026687"/>
              <a:ext cx="448418" cy="149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8" name="Picture 48" descr="Image result for couchDB"/>
            <p:cNvPicPr>
              <a:picLocks noChangeAspect="1" noChangeArrowheads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1972" y="4365693"/>
              <a:ext cx="337116" cy="290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9" name="Picture 6" descr="Image result"/>
            <p:cNvPicPr>
              <a:picLocks noChangeAspect="1" noChangeArrowheads="1"/>
            </p:cNvPicPr>
            <p:nvPr/>
          </p:nvPicPr>
          <p:blipFill>
            <a:blip r:embed="rId21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305" y="4232323"/>
              <a:ext cx="454026" cy="454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0" name="Picture 52" descr="Image result for MARKLOGIC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8615" y="4199987"/>
              <a:ext cx="538748" cy="176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3" name="TextBox 372"/>
          <p:cNvSpPr txBox="1"/>
          <p:nvPr/>
        </p:nvSpPr>
        <p:spPr bwMode="ltGray">
          <a:xfrm>
            <a:off x="477849" y="4762591"/>
            <a:ext cx="1282403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altLang="ko-KR" sz="800" i="1" dirty="0" smtClean="0">
                <a:solidFill>
                  <a:schemeClr val="tx2"/>
                </a:solidFill>
              </a:rPr>
              <a:t>(</a:t>
            </a:r>
            <a:r>
              <a:rPr lang="ko-KR" altLang="en-US" sz="800" i="1" dirty="0" smtClean="0">
                <a:solidFill>
                  <a:schemeClr val="tx2"/>
                </a:solidFill>
              </a:rPr>
              <a:t>지속적인</a:t>
            </a:r>
            <a:r>
              <a:rPr lang="en-US" altLang="ko-KR" sz="800" i="1" dirty="0" smtClean="0">
                <a:solidFill>
                  <a:schemeClr val="tx2"/>
                </a:solidFill>
              </a:rPr>
              <a:t> </a:t>
            </a:r>
            <a:r>
              <a:rPr lang="ko-KR" altLang="en-US" sz="800" i="1" dirty="0" smtClean="0">
                <a:solidFill>
                  <a:schemeClr val="tx2"/>
                </a:solidFill>
              </a:rPr>
              <a:t>호환성 제공 예정</a:t>
            </a:r>
            <a:r>
              <a:rPr lang="en-US" altLang="ko-KR" sz="800" i="1" dirty="0" smtClean="0">
                <a:solidFill>
                  <a:schemeClr val="tx2"/>
                </a:solidFill>
              </a:rPr>
              <a:t>)</a:t>
            </a:r>
            <a:endParaRPr lang="en-US" sz="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2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22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RHEL, SLES, Windows </a:t>
            </a:r>
            <a:r>
              <a:rPr lang="ko-KR" altLang="en-US" dirty="0" smtClean="0"/>
              <a:t>환경의 </a:t>
            </a:r>
            <a:r>
              <a:rPr lang="en-US" altLang="ko-KR" dirty="0" smtClean="0"/>
              <a:t>MySQL</a:t>
            </a:r>
            <a:r>
              <a:rPr lang="ko-KR" altLang="en-US" dirty="0" smtClean="0"/>
              <a:t>을 보호하기 위한 </a:t>
            </a:r>
            <a:r>
              <a:rPr lang="en-US" altLang="ko-KR" dirty="0" smtClean="0"/>
              <a:t>XBSA API </a:t>
            </a:r>
            <a:r>
              <a:rPr lang="ko-KR" altLang="en-US" dirty="0" smtClean="0"/>
              <a:t>기반의 </a:t>
            </a:r>
            <a:r>
              <a:rPr lang="en-US" altLang="ko-KR" dirty="0" smtClean="0"/>
              <a:t>MySQL Agent</a:t>
            </a:r>
            <a:r>
              <a:rPr lang="ko-KR" altLang="en-US" dirty="0" smtClean="0"/>
              <a:t>를 제공합니다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이를 통해 동작중인 </a:t>
            </a:r>
            <a:r>
              <a:rPr lang="en-US" altLang="ko-KR" dirty="0" smtClean="0"/>
              <a:t>MySQL</a:t>
            </a:r>
            <a:r>
              <a:rPr lang="ko-KR" altLang="en-US" dirty="0" smtClean="0"/>
              <a:t>의 </a:t>
            </a:r>
            <a:r>
              <a:rPr lang="en-US" altLang="ko-KR" dirty="0" err="1" smtClean="0"/>
              <a:t>Databsae</a:t>
            </a:r>
            <a:r>
              <a:rPr lang="ko-KR" altLang="en-US" dirty="0" smtClean="0"/>
              <a:t>를 스냅샷 기반으로 정합성을 유지한 상태로 보호할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 smtClean="0"/>
              <a:t>MySQL </a:t>
            </a:r>
            <a:r>
              <a:rPr lang="ko-KR" altLang="en-US" dirty="0" smtClean="0"/>
              <a:t>에이전트 지원</a:t>
            </a:r>
            <a:endParaRPr lang="en-US" altLang="ko-KR" dirty="0"/>
          </a:p>
        </p:txBody>
      </p: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299" name="그룹 298"/>
          <p:cNvGrpSpPr/>
          <p:nvPr/>
        </p:nvGrpSpPr>
        <p:grpSpPr>
          <a:xfrm>
            <a:off x="7581294" y="5449193"/>
            <a:ext cx="742514" cy="722035"/>
            <a:chOff x="10342884" y="4941168"/>
            <a:chExt cx="906696" cy="881690"/>
          </a:xfrm>
        </p:grpSpPr>
        <p:pic>
          <p:nvPicPr>
            <p:cNvPr id="300" name="그림 29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2884" y="4983007"/>
              <a:ext cx="665055" cy="344589"/>
            </a:xfrm>
            <a:prstGeom prst="rect">
              <a:avLst/>
            </a:prstGeom>
          </p:spPr>
        </p:pic>
        <p:sp>
          <p:nvSpPr>
            <p:cNvPr id="301" name="자유형 300"/>
            <p:cNvSpPr/>
            <p:nvPr/>
          </p:nvSpPr>
          <p:spPr bwMode="auto">
            <a:xfrm>
              <a:off x="10870300" y="5433073"/>
              <a:ext cx="379280" cy="389785"/>
            </a:xfrm>
            <a:custGeom>
              <a:avLst/>
              <a:gdLst>
                <a:gd name="connsiteX0" fmla="*/ 744220 w 1742440"/>
                <a:gd name="connsiteY0" fmla="*/ 933504 h 1790700"/>
                <a:gd name="connsiteX1" fmla="*/ 1742440 w 1742440"/>
                <a:gd name="connsiteY1" fmla="*/ 933504 h 1790700"/>
                <a:gd name="connsiteX2" fmla="*/ 1742440 w 1742440"/>
                <a:gd name="connsiteY2" fmla="*/ 1790700 h 1790700"/>
                <a:gd name="connsiteX3" fmla="*/ 744220 w 1742440"/>
                <a:gd name="connsiteY3" fmla="*/ 1646642 h 1790700"/>
                <a:gd name="connsiteX4" fmla="*/ 0 w 1742440"/>
                <a:gd name="connsiteY4" fmla="*/ 933504 h 1790700"/>
                <a:gd name="connsiteX5" fmla="*/ 662940 w 1742440"/>
                <a:gd name="connsiteY5" fmla="*/ 933504 h 1790700"/>
                <a:gd name="connsiteX6" fmla="*/ 662940 w 1742440"/>
                <a:gd name="connsiteY6" fmla="*/ 1634912 h 1790700"/>
                <a:gd name="connsiteX7" fmla="*/ 0 w 1742440"/>
                <a:gd name="connsiteY7" fmla="*/ 1539240 h 1790700"/>
                <a:gd name="connsiteX8" fmla="*/ 662940 w 1742440"/>
                <a:gd name="connsiteY8" fmla="*/ 144773 h 1790700"/>
                <a:gd name="connsiteX9" fmla="*/ 662940 w 1742440"/>
                <a:gd name="connsiteY9" fmla="*/ 852224 h 1790700"/>
                <a:gd name="connsiteX10" fmla="*/ 0 w 1742440"/>
                <a:gd name="connsiteY10" fmla="*/ 852224 h 1790700"/>
                <a:gd name="connsiteX11" fmla="*/ 0 w 1742440"/>
                <a:gd name="connsiteY11" fmla="*/ 233680 h 1790700"/>
                <a:gd name="connsiteX12" fmla="*/ 1742440 w 1742440"/>
                <a:gd name="connsiteY12" fmla="*/ 0 h 1790700"/>
                <a:gd name="connsiteX13" fmla="*/ 1742440 w 1742440"/>
                <a:gd name="connsiteY13" fmla="*/ 852224 h 1790700"/>
                <a:gd name="connsiteX14" fmla="*/ 744220 w 1742440"/>
                <a:gd name="connsiteY14" fmla="*/ 852224 h 1790700"/>
                <a:gd name="connsiteX15" fmla="*/ 744220 w 1742440"/>
                <a:gd name="connsiteY15" fmla="*/ 133872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2440" h="1790700">
                  <a:moveTo>
                    <a:pt x="744220" y="933504"/>
                  </a:moveTo>
                  <a:lnTo>
                    <a:pt x="1742440" y="933504"/>
                  </a:lnTo>
                  <a:lnTo>
                    <a:pt x="1742440" y="1790700"/>
                  </a:lnTo>
                  <a:lnTo>
                    <a:pt x="744220" y="1646642"/>
                  </a:lnTo>
                  <a:close/>
                  <a:moveTo>
                    <a:pt x="0" y="933504"/>
                  </a:moveTo>
                  <a:lnTo>
                    <a:pt x="662940" y="933504"/>
                  </a:lnTo>
                  <a:lnTo>
                    <a:pt x="662940" y="1634912"/>
                  </a:lnTo>
                  <a:lnTo>
                    <a:pt x="0" y="1539240"/>
                  </a:lnTo>
                  <a:close/>
                  <a:moveTo>
                    <a:pt x="662940" y="144773"/>
                  </a:moveTo>
                  <a:lnTo>
                    <a:pt x="662940" y="852224"/>
                  </a:lnTo>
                  <a:lnTo>
                    <a:pt x="0" y="852224"/>
                  </a:lnTo>
                  <a:lnTo>
                    <a:pt x="0" y="233680"/>
                  </a:lnTo>
                  <a:close/>
                  <a:moveTo>
                    <a:pt x="1742440" y="0"/>
                  </a:moveTo>
                  <a:lnTo>
                    <a:pt x="1742440" y="852224"/>
                  </a:lnTo>
                  <a:lnTo>
                    <a:pt x="744220" y="852224"/>
                  </a:lnTo>
                  <a:lnTo>
                    <a:pt x="744220" y="133872"/>
                  </a:lnTo>
                  <a:close/>
                </a:path>
              </a:pathLst>
            </a:custGeom>
            <a:solidFill>
              <a:srgbClr val="00B0F0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200" dirty="0" err="1" smtClean="0">
                <a:solidFill>
                  <a:srgbClr val="FFFFFF"/>
                </a:solidFill>
                <a:latin typeface="+mn-lt"/>
              </a:endParaRPr>
            </a:p>
          </p:txBody>
        </p:sp>
        <p:grpSp>
          <p:nvGrpSpPr>
            <p:cNvPr id="302" name="그룹 301"/>
            <p:cNvGrpSpPr/>
            <p:nvPr/>
          </p:nvGrpSpPr>
          <p:grpSpPr>
            <a:xfrm>
              <a:off x="10635667" y="4941168"/>
              <a:ext cx="425952" cy="881690"/>
              <a:chOff x="10198869" y="4723772"/>
              <a:chExt cx="425952" cy="881690"/>
            </a:xfrm>
          </p:grpSpPr>
          <p:sp>
            <p:nvSpPr>
              <p:cNvPr id="303" name="자유형 302"/>
              <p:cNvSpPr/>
              <p:nvPr/>
            </p:nvSpPr>
            <p:spPr bwMode="auto">
              <a:xfrm>
                <a:off x="10200121" y="5125887"/>
                <a:ext cx="378979" cy="479575"/>
              </a:xfrm>
              <a:custGeom>
                <a:avLst/>
                <a:gdLst>
                  <a:gd name="connsiteX0" fmla="*/ 40791 w 425665"/>
                  <a:gd name="connsiteY0" fmla="*/ 0 h 881690"/>
                  <a:gd name="connsiteX1" fmla="*/ 384874 w 425665"/>
                  <a:gd name="connsiteY1" fmla="*/ 0 h 881690"/>
                  <a:gd name="connsiteX2" fmla="*/ 425665 w 425665"/>
                  <a:gd name="connsiteY2" fmla="*/ 40791 h 881690"/>
                  <a:gd name="connsiteX3" fmla="*/ 425665 w 425665"/>
                  <a:gd name="connsiteY3" fmla="*/ 881690 h 881690"/>
                  <a:gd name="connsiteX4" fmla="*/ 0 w 425665"/>
                  <a:gd name="connsiteY4" fmla="*/ 881690 h 881690"/>
                  <a:gd name="connsiteX5" fmla="*/ 0 w 425665"/>
                  <a:gd name="connsiteY5" fmla="*/ 402115 h 881690"/>
                  <a:gd name="connsiteX6" fmla="*/ 119566 w 425665"/>
                  <a:gd name="connsiteY6" fmla="*/ 402115 h 881690"/>
                  <a:gd name="connsiteX7" fmla="*/ 119566 w 425665"/>
                  <a:gd name="connsiteY7" fmla="*/ 239555 h 881690"/>
                  <a:gd name="connsiteX8" fmla="*/ 0 w 425665"/>
                  <a:gd name="connsiteY8" fmla="*/ 239555 h 881690"/>
                  <a:gd name="connsiteX9" fmla="*/ 0 w 425665"/>
                  <a:gd name="connsiteY9" fmla="*/ 40791 h 881690"/>
                  <a:gd name="connsiteX10" fmla="*/ 40791 w 425665"/>
                  <a:gd name="connsiteY10" fmla="*/ 0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9" fmla="*/ 119566 w 425665"/>
                  <a:gd name="connsiteY9" fmla="*/ 402115 h 881690"/>
                  <a:gd name="connsiteX10" fmla="*/ 211006 w 425665"/>
                  <a:gd name="connsiteY10" fmla="*/ 330995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9" fmla="*/ 119566 w 425665"/>
                  <a:gd name="connsiteY9" fmla="*/ 402115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0" fmla="*/ 0 w 425665"/>
                  <a:gd name="connsiteY0" fmla="*/ 239555 h 881690"/>
                  <a:gd name="connsiteX1" fmla="*/ 0 w 425665"/>
                  <a:gd name="connsiteY1" fmla="*/ 40791 h 881690"/>
                  <a:gd name="connsiteX2" fmla="*/ 40791 w 425665"/>
                  <a:gd name="connsiteY2" fmla="*/ 0 h 881690"/>
                  <a:gd name="connsiteX3" fmla="*/ 384874 w 425665"/>
                  <a:gd name="connsiteY3" fmla="*/ 0 h 881690"/>
                  <a:gd name="connsiteX4" fmla="*/ 425665 w 425665"/>
                  <a:gd name="connsiteY4" fmla="*/ 40791 h 881690"/>
                  <a:gd name="connsiteX5" fmla="*/ 425665 w 425665"/>
                  <a:gd name="connsiteY5" fmla="*/ 881690 h 881690"/>
                  <a:gd name="connsiteX6" fmla="*/ 0 w 425665"/>
                  <a:gd name="connsiteY6" fmla="*/ 881690 h 881690"/>
                  <a:gd name="connsiteX7" fmla="*/ 0 w 425665"/>
                  <a:gd name="connsiteY7" fmla="*/ 402115 h 881690"/>
                  <a:gd name="connsiteX0" fmla="*/ 0 w 425665"/>
                  <a:gd name="connsiteY0" fmla="*/ 239555 h 881690"/>
                  <a:gd name="connsiteX1" fmla="*/ 0 w 425665"/>
                  <a:gd name="connsiteY1" fmla="*/ 40791 h 881690"/>
                  <a:gd name="connsiteX2" fmla="*/ 40791 w 425665"/>
                  <a:gd name="connsiteY2" fmla="*/ 0 h 881690"/>
                  <a:gd name="connsiteX3" fmla="*/ 384874 w 425665"/>
                  <a:gd name="connsiteY3" fmla="*/ 0 h 881690"/>
                  <a:gd name="connsiteX4" fmla="*/ 425665 w 425665"/>
                  <a:gd name="connsiteY4" fmla="*/ 40791 h 881690"/>
                  <a:gd name="connsiteX5" fmla="*/ 425665 w 425665"/>
                  <a:gd name="connsiteY5" fmla="*/ 881690 h 881690"/>
                  <a:gd name="connsiteX6" fmla="*/ 378979 w 425665"/>
                  <a:gd name="connsiteY6" fmla="*/ 879468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0" fmla="*/ 0 w 425665"/>
                  <a:gd name="connsiteY0" fmla="*/ 40791 h 881690"/>
                  <a:gd name="connsiteX1" fmla="*/ 40791 w 425665"/>
                  <a:gd name="connsiteY1" fmla="*/ 0 h 881690"/>
                  <a:gd name="connsiteX2" fmla="*/ 384874 w 425665"/>
                  <a:gd name="connsiteY2" fmla="*/ 0 h 881690"/>
                  <a:gd name="connsiteX3" fmla="*/ 425665 w 425665"/>
                  <a:gd name="connsiteY3" fmla="*/ 40791 h 881690"/>
                  <a:gd name="connsiteX4" fmla="*/ 425665 w 425665"/>
                  <a:gd name="connsiteY4" fmla="*/ 881690 h 881690"/>
                  <a:gd name="connsiteX5" fmla="*/ 378979 w 425665"/>
                  <a:gd name="connsiteY5" fmla="*/ 879468 h 881690"/>
                  <a:gd name="connsiteX6" fmla="*/ 0 w 425665"/>
                  <a:gd name="connsiteY6" fmla="*/ 881690 h 881690"/>
                  <a:gd name="connsiteX7" fmla="*/ 0 w 425665"/>
                  <a:gd name="connsiteY7" fmla="*/ 402115 h 881690"/>
                  <a:gd name="connsiteX0" fmla="*/ 40791 w 425665"/>
                  <a:gd name="connsiteY0" fmla="*/ 0 h 881690"/>
                  <a:gd name="connsiteX1" fmla="*/ 384874 w 425665"/>
                  <a:gd name="connsiteY1" fmla="*/ 0 h 881690"/>
                  <a:gd name="connsiteX2" fmla="*/ 425665 w 425665"/>
                  <a:gd name="connsiteY2" fmla="*/ 40791 h 881690"/>
                  <a:gd name="connsiteX3" fmla="*/ 425665 w 425665"/>
                  <a:gd name="connsiteY3" fmla="*/ 881690 h 881690"/>
                  <a:gd name="connsiteX4" fmla="*/ 378979 w 425665"/>
                  <a:gd name="connsiteY4" fmla="*/ 879468 h 881690"/>
                  <a:gd name="connsiteX5" fmla="*/ 0 w 425665"/>
                  <a:gd name="connsiteY5" fmla="*/ 881690 h 881690"/>
                  <a:gd name="connsiteX6" fmla="*/ 0 w 425665"/>
                  <a:gd name="connsiteY6" fmla="*/ 402115 h 881690"/>
                  <a:gd name="connsiteX0" fmla="*/ 384874 w 425665"/>
                  <a:gd name="connsiteY0" fmla="*/ 0 h 881690"/>
                  <a:gd name="connsiteX1" fmla="*/ 425665 w 425665"/>
                  <a:gd name="connsiteY1" fmla="*/ 40791 h 881690"/>
                  <a:gd name="connsiteX2" fmla="*/ 425665 w 425665"/>
                  <a:gd name="connsiteY2" fmla="*/ 881690 h 881690"/>
                  <a:gd name="connsiteX3" fmla="*/ 378979 w 425665"/>
                  <a:gd name="connsiteY3" fmla="*/ 879468 h 881690"/>
                  <a:gd name="connsiteX4" fmla="*/ 0 w 425665"/>
                  <a:gd name="connsiteY4" fmla="*/ 881690 h 881690"/>
                  <a:gd name="connsiteX5" fmla="*/ 0 w 425665"/>
                  <a:gd name="connsiteY5" fmla="*/ 402115 h 881690"/>
                  <a:gd name="connsiteX0" fmla="*/ 425665 w 425665"/>
                  <a:gd name="connsiteY0" fmla="*/ 0 h 840899"/>
                  <a:gd name="connsiteX1" fmla="*/ 425665 w 425665"/>
                  <a:gd name="connsiteY1" fmla="*/ 840899 h 840899"/>
                  <a:gd name="connsiteX2" fmla="*/ 378979 w 425665"/>
                  <a:gd name="connsiteY2" fmla="*/ 838677 h 840899"/>
                  <a:gd name="connsiteX3" fmla="*/ 0 w 425665"/>
                  <a:gd name="connsiteY3" fmla="*/ 840899 h 840899"/>
                  <a:gd name="connsiteX4" fmla="*/ 0 w 425665"/>
                  <a:gd name="connsiteY4" fmla="*/ 361324 h 840899"/>
                  <a:gd name="connsiteX0" fmla="*/ 425665 w 425665"/>
                  <a:gd name="connsiteY0" fmla="*/ 479575 h 479575"/>
                  <a:gd name="connsiteX1" fmla="*/ 378979 w 425665"/>
                  <a:gd name="connsiteY1" fmla="*/ 477353 h 479575"/>
                  <a:gd name="connsiteX2" fmla="*/ 0 w 425665"/>
                  <a:gd name="connsiteY2" fmla="*/ 479575 h 479575"/>
                  <a:gd name="connsiteX3" fmla="*/ 0 w 425665"/>
                  <a:gd name="connsiteY3" fmla="*/ 0 h 479575"/>
                  <a:gd name="connsiteX0" fmla="*/ 378979 w 378979"/>
                  <a:gd name="connsiteY0" fmla="*/ 477353 h 479575"/>
                  <a:gd name="connsiteX1" fmla="*/ 0 w 378979"/>
                  <a:gd name="connsiteY1" fmla="*/ 479575 h 479575"/>
                  <a:gd name="connsiteX2" fmla="*/ 0 w 378979"/>
                  <a:gd name="connsiteY2" fmla="*/ 0 h 47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78979" h="479575">
                    <a:moveTo>
                      <a:pt x="378979" y="477353"/>
                    </a:moveTo>
                    <a:lnTo>
                      <a:pt x="0" y="479575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304" name="자유형 303"/>
              <p:cNvSpPr/>
              <p:nvPr/>
            </p:nvSpPr>
            <p:spPr bwMode="auto">
              <a:xfrm>
                <a:off x="10265700" y="5386121"/>
                <a:ext cx="135600" cy="47495"/>
              </a:xfrm>
              <a:custGeom>
                <a:avLst/>
                <a:gdLst>
                  <a:gd name="connsiteX0" fmla="*/ 0 w 135600"/>
                  <a:gd name="connsiteY0" fmla="*/ 0 h 47495"/>
                  <a:gd name="connsiteX1" fmla="*/ 135600 w 135600"/>
                  <a:gd name="connsiteY1" fmla="*/ 0 h 47495"/>
                  <a:gd name="connsiteX2" fmla="*/ 135600 w 135600"/>
                  <a:gd name="connsiteY2" fmla="*/ 47495 h 47495"/>
                  <a:gd name="connsiteX3" fmla="*/ 0 w 135600"/>
                  <a:gd name="connsiteY3" fmla="*/ 47495 h 47495"/>
                  <a:gd name="connsiteX0" fmla="*/ 0 w 135600"/>
                  <a:gd name="connsiteY0" fmla="*/ 0 h 47495"/>
                  <a:gd name="connsiteX1" fmla="*/ 135600 w 135600"/>
                  <a:gd name="connsiteY1" fmla="*/ 0 h 47495"/>
                  <a:gd name="connsiteX2" fmla="*/ 133060 w 135600"/>
                  <a:gd name="connsiteY2" fmla="*/ 21539 h 47495"/>
                  <a:gd name="connsiteX3" fmla="*/ 135600 w 135600"/>
                  <a:gd name="connsiteY3" fmla="*/ 47495 h 47495"/>
                  <a:gd name="connsiteX4" fmla="*/ 0 w 135600"/>
                  <a:gd name="connsiteY4" fmla="*/ 47495 h 47495"/>
                  <a:gd name="connsiteX5" fmla="*/ 0 w 135600"/>
                  <a:gd name="connsiteY5" fmla="*/ 0 h 47495"/>
                  <a:gd name="connsiteX0" fmla="*/ 133060 w 224500"/>
                  <a:gd name="connsiteY0" fmla="*/ 21539 h 112979"/>
                  <a:gd name="connsiteX1" fmla="*/ 135600 w 224500"/>
                  <a:gd name="connsiteY1" fmla="*/ 47495 h 112979"/>
                  <a:gd name="connsiteX2" fmla="*/ 0 w 224500"/>
                  <a:gd name="connsiteY2" fmla="*/ 47495 h 112979"/>
                  <a:gd name="connsiteX3" fmla="*/ 0 w 224500"/>
                  <a:gd name="connsiteY3" fmla="*/ 0 h 112979"/>
                  <a:gd name="connsiteX4" fmla="*/ 135600 w 224500"/>
                  <a:gd name="connsiteY4" fmla="*/ 0 h 112979"/>
                  <a:gd name="connsiteX5" fmla="*/ 224500 w 224500"/>
                  <a:gd name="connsiteY5" fmla="*/ 112979 h 112979"/>
                  <a:gd name="connsiteX0" fmla="*/ 133060 w 135600"/>
                  <a:gd name="connsiteY0" fmla="*/ 21539 h 47495"/>
                  <a:gd name="connsiteX1" fmla="*/ 135600 w 135600"/>
                  <a:gd name="connsiteY1" fmla="*/ 47495 h 47495"/>
                  <a:gd name="connsiteX2" fmla="*/ 0 w 135600"/>
                  <a:gd name="connsiteY2" fmla="*/ 47495 h 47495"/>
                  <a:gd name="connsiteX3" fmla="*/ 0 w 135600"/>
                  <a:gd name="connsiteY3" fmla="*/ 0 h 47495"/>
                  <a:gd name="connsiteX4" fmla="*/ 135600 w 135600"/>
                  <a:gd name="connsiteY4" fmla="*/ 0 h 47495"/>
                  <a:gd name="connsiteX0" fmla="*/ 135600 w 135600"/>
                  <a:gd name="connsiteY0" fmla="*/ 47495 h 47495"/>
                  <a:gd name="connsiteX1" fmla="*/ 0 w 135600"/>
                  <a:gd name="connsiteY1" fmla="*/ 47495 h 47495"/>
                  <a:gd name="connsiteX2" fmla="*/ 0 w 135600"/>
                  <a:gd name="connsiteY2" fmla="*/ 0 h 47495"/>
                  <a:gd name="connsiteX3" fmla="*/ 135600 w 135600"/>
                  <a:gd name="connsiteY3" fmla="*/ 0 h 47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600" h="47495">
                    <a:moveTo>
                      <a:pt x="135600" y="47495"/>
                    </a:moveTo>
                    <a:lnTo>
                      <a:pt x="0" y="47495"/>
                    </a:lnTo>
                    <a:lnTo>
                      <a:pt x="0" y="0"/>
                    </a:lnTo>
                    <a:lnTo>
                      <a:pt x="135600" y="0"/>
                    </a:lnTo>
                  </a:path>
                </a:pathLst>
              </a:custGeom>
              <a:noFill/>
              <a:ln w="19050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305" name="자유형 304"/>
              <p:cNvSpPr/>
              <p:nvPr/>
            </p:nvSpPr>
            <p:spPr bwMode="auto">
              <a:xfrm>
                <a:off x="10265700" y="5471688"/>
                <a:ext cx="135600" cy="47495"/>
              </a:xfrm>
              <a:custGeom>
                <a:avLst/>
                <a:gdLst>
                  <a:gd name="connsiteX0" fmla="*/ 0 w 135600"/>
                  <a:gd name="connsiteY0" fmla="*/ 0 h 47495"/>
                  <a:gd name="connsiteX1" fmla="*/ 135600 w 135600"/>
                  <a:gd name="connsiteY1" fmla="*/ 0 h 47495"/>
                  <a:gd name="connsiteX2" fmla="*/ 135600 w 135600"/>
                  <a:gd name="connsiteY2" fmla="*/ 47495 h 47495"/>
                  <a:gd name="connsiteX3" fmla="*/ 0 w 135600"/>
                  <a:gd name="connsiteY3" fmla="*/ 47495 h 47495"/>
                  <a:gd name="connsiteX0" fmla="*/ 0 w 135600"/>
                  <a:gd name="connsiteY0" fmla="*/ 0 h 47495"/>
                  <a:gd name="connsiteX1" fmla="*/ 135600 w 135600"/>
                  <a:gd name="connsiteY1" fmla="*/ 0 h 47495"/>
                  <a:gd name="connsiteX2" fmla="*/ 133060 w 135600"/>
                  <a:gd name="connsiteY2" fmla="*/ 19792 h 47495"/>
                  <a:gd name="connsiteX3" fmla="*/ 135600 w 135600"/>
                  <a:gd name="connsiteY3" fmla="*/ 47495 h 47495"/>
                  <a:gd name="connsiteX4" fmla="*/ 0 w 135600"/>
                  <a:gd name="connsiteY4" fmla="*/ 47495 h 47495"/>
                  <a:gd name="connsiteX5" fmla="*/ 0 w 135600"/>
                  <a:gd name="connsiteY5" fmla="*/ 0 h 47495"/>
                  <a:gd name="connsiteX0" fmla="*/ 133060 w 224500"/>
                  <a:gd name="connsiteY0" fmla="*/ 19792 h 111232"/>
                  <a:gd name="connsiteX1" fmla="*/ 135600 w 224500"/>
                  <a:gd name="connsiteY1" fmla="*/ 47495 h 111232"/>
                  <a:gd name="connsiteX2" fmla="*/ 0 w 224500"/>
                  <a:gd name="connsiteY2" fmla="*/ 47495 h 111232"/>
                  <a:gd name="connsiteX3" fmla="*/ 0 w 224500"/>
                  <a:gd name="connsiteY3" fmla="*/ 0 h 111232"/>
                  <a:gd name="connsiteX4" fmla="*/ 135600 w 224500"/>
                  <a:gd name="connsiteY4" fmla="*/ 0 h 111232"/>
                  <a:gd name="connsiteX5" fmla="*/ 224500 w 224500"/>
                  <a:gd name="connsiteY5" fmla="*/ 111232 h 111232"/>
                  <a:gd name="connsiteX0" fmla="*/ 133060 w 135600"/>
                  <a:gd name="connsiteY0" fmla="*/ 19792 h 47495"/>
                  <a:gd name="connsiteX1" fmla="*/ 135600 w 135600"/>
                  <a:gd name="connsiteY1" fmla="*/ 47495 h 47495"/>
                  <a:gd name="connsiteX2" fmla="*/ 0 w 135600"/>
                  <a:gd name="connsiteY2" fmla="*/ 47495 h 47495"/>
                  <a:gd name="connsiteX3" fmla="*/ 0 w 135600"/>
                  <a:gd name="connsiteY3" fmla="*/ 0 h 47495"/>
                  <a:gd name="connsiteX4" fmla="*/ 135600 w 135600"/>
                  <a:gd name="connsiteY4" fmla="*/ 0 h 47495"/>
                  <a:gd name="connsiteX0" fmla="*/ 135600 w 135600"/>
                  <a:gd name="connsiteY0" fmla="*/ 47495 h 47495"/>
                  <a:gd name="connsiteX1" fmla="*/ 0 w 135600"/>
                  <a:gd name="connsiteY1" fmla="*/ 47495 h 47495"/>
                  <a:gd name="connsiteX2" fmla="*/ 0 w 135600"/>
                  <a:gd name="connsiteY2" fmla="*/ 0 h 47495"/>
                  <a:gd name="connsiteX3" fmla="*/ 135600 w 135600"/>
                  <a:gd name="connsiteY3" fmla="*/ 0 h 47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600" h="47495">
                    <a:moveTo>
                      <a:pt x="135600" y="47495"/>
                    </a:moveTo>
                    <a:lnTo>
                      <a:pt x="0" y="47495"/>
                    </a:lnTo>
                    <a:lnTo>
                      <a:pt x="0" y="0"/>
                    </a:lnTo>
                    <a:lnTo>
                      <a:pt x="135600" y="0"/>
                    </a:lnTo>
                  </a:path>
                </a:pathLst>
              </a:custGeom>
              <a:noFill/>
              <a:ln w="19050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310" name="자유형 309"/>
              <p:cNvSpPr/>
              <p:nvPr/>
            </p:nvSpPr>
            <p:spPr bwMode="auto">
              <a:xfrm>
                <a:off x="10198869" y="4723772"/>
                <a:ext cx="425952" cy="465448"/>
              </a:xfrm>
              <a:custGeom>
                <a:avLst/>
                <a:gdLst>
                  <a:gd name="connsiteX0" fmla="*/ 40791 w 425665"/>
                  <a:gd name="connsiteY0" fmla="*/ 0 h 881690"/>
                  <a:gd name="connsiteX1" fmla="*/ 384874 w 425665"/>
                  <a:gd name="connsiteY1" fmla="*/ 0 h 881690"/>
                  <a:gd name="connsiteX2" fmla="*/ 425665 w 425665"/>
                  <a:gd name="connsiteY2" fmla="*/ 40791 h 881690"/>
                  <a:gd name="connsiteX3" fmla="*/ 425665 w 425665"/>
                  <a:gd name="connsiteY3" fmla="*/ 881690 h 881690"/>
                  <a:gd name="connsiteX4" fmla="*/ 0 w 425665"/>
                  <a:gd name="connsiteY4" fmla="*/ 881690 h 881690"/>
                  <a:gd name="connsiteX5" fmla="*/ 0 w 425665"/>
                  <a:gd name="connsiteY5" fmla="*/ 402115 h 881690"/>
                  <a:gd name="connsiteX6" fmla="*/ 119566 w 425665"/>
                  <a:gd name="connsiteY6" fmla="*/ 402115 h 881690"/>
                  <a:gd name="connsiteX7" fmla="*/ 119566 w 425665"/>
                  <a:gd name="connsiteY7" fmla="*/ 239555 h 881690"/>
                  <a:gd name="connsiteX8" fmla="*/ 0 w 425665"/>
                  <a:gd name="connsiteY8" fmla="*/ 239555 h 881690"/>
                  <a:gd name="connsiteX9" fmla="*/ 0 w 425665"/>
                  <a:gd name="connsiteY9" fmla="*/ 40791 h 881690"/>
                  <a:gd name="connsiteX10" fmla="*/ 40791 w 425665"/>
                  <a:gd name="connsiteY10" fmla="*/ 0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9" fmla="*/ 119566 w 425665"/>
                  <a:gd name="connsiteY9" fmla="*/ 402115 h 881690"/>
                  <a:gd name="connsiteX10" fmla="*/ 211006 w 425665"/>
                  <a:gd name="connsiteY10" fmla="*/ 330995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9" fmla="*/ 119566 w 425665"/>
                  <a:gd name="connsiteY9" fmla="*/ 402115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0" fmla="*/ 0 w 425665"/>
                  <a:gd name="connsiteY0" fmla="*/ 239555 h 881690"/>
                  <a:gd name="connsiteX1" fmla="*/ 0 w 425665"/>
                  <a:gd name="connsiteY1" fmla="*/ 40791 h 881690"/>
                  <a:gd name="connsiteX2" fmla="*/ 40791 w 425665"/>
                  <a:gd name="connsiteY2" fmla="*/ 0 h 881690"/>
                  <a:gd name="connsiteX3" fmla="*/ 384874 w 425665"/>
                  <a:gd name="connsiteY3" fmla="*/ 0 h 881690"/>
                  <a:gd name="connsiteX4" fmla="*/ 425665 w 425665"/>
                  <a:gd name="connsiteY4" fmla="*/ 40791 h 881690"/>
                  <a:gd name="connsiteX5" fmla="*/ 425665 w 425665"/>
                  <a:gd name="connsiteY5" fmla="*/ 881690 h 881690"/>
                  <a:gd name="connsiteX6" fmla="*/ 0 w 425665"/>
                  <a:gd name="connsiteY6" fmla="*/ 881690 h 881690"/>
                  <a:gd name="connsiteX7" fmla="*/ 0 w 425665"/>
                  <a:gd name="connsiteY7" fmla="*/ 402115 h 881690"/>
                  <a:gd name="connsiteX0" fmla="*/ 0 w 425952"/>
                  <a:gd name="connsiteY0" fmla="*/ 239555 h 881690"/>
                  <a:gd name="connsiteX1" fmla="*/ 0 w 425952"/>
                  <a:gd name="connsiteY1" fmla="*/ 40791 h 881690"/>
                  <a:gd name="connsiteX2" fmla="*/ 40791 w 425952"/>
                  <a:gd name="connsiteY2" fmla="*/ 0 h 881690"/>
                  <a:gd name="connsiteX3" fmla="*/ 384874 w 425952"/>
                  <a:gd name="connsiteY3" fmla="*/ 0 h 881690"/>
                  <a:gd name="connsiteX4" fmla="*/ 425665 w 425952"/>
                  <a:gd name="connsiteY4" fmla="*/ 40791 h 881690"/>
                  <a:gd name="connsiteX5" fmla="*/ 425952 w 425952"/>
                  <a:gd name="connsiteY5" fmla="*/ 465448 h 881690"/>
                  <a:gd name="connsiteX6" fmla="*/ 425665 w 425952"/>
                  <a:gd name="connsiteY6" fmla="*/ 881690 h 881690"/>
                  <a:gd name="connsiteX7" fmla="*/ 0 w 425952"/>
                  <a:gd name="connsiteY7" fmla="*/ 881690 h 881690"/>
                  <a:gd name="connsiteX8" fmla="*/ 0 w 425952"/>
                  <a:gd name="connsiteY8" fmla="*/ 402115 h 881690"/>
                  <a:gd name="connsiteX0" fmla="*/ 0 w 425952"/>
                  <a:gd name="connsiteY0" fmla="*/ 239555 h 881690"/>
                  <a:gd name="connsiteX1" fmla="*/ 0 w 425952"/>
                  <a:gd name="connsiteY1" fmla="*/ 40791 h 881690"/>
                  <a:gd name="connsiteX2" fmla="*/ 40791 w 425952"/>
                  <a:gd name="connsiteY2" fmla="*/ 0 h 881690"/>
                  <a:gd name="connsiteX3" fmla="*/ 384874 w 425952"/>
                  <a:gd name="connsiteY3" fmla="*/ 0 h 881690"/>
                  <a:gd name="connsiteX4" fmla="*/ 425665 w 425952"/>
                  <a:gd name="connsiteY4" fmla="*/ 40791 h 881690"/>
                  <a:gd name="connsiteX5" fmla="*/ 425952 w 425952"/>
                  <a:gd name="connsiteY5" fmla="*/ 465448 h 881690"/>
                  <a:gd name="connsiteX6" fmla="*/ 425665 w 425952"/>
                  <a:gd name="connsiteY6" fmla="*/ 881690 h 881690"/>
                  <a:gd name="connsiteX7" fmla="*/ 0 w 425952"/>
                  <a:gd name="connsiteY7" fmla="*/ 881690 h 881690"/>
                  <a:gd name="connsiteX0" fmla="*/ 0 w 425952"/>
                  <a:gd name="connsiteY0" fmla="*/ 239555 h 881690"/>
                  <a:gd name="connsiteX1" fmla="*/ 0 w 425952"/>
                  <a:gd name="connsiteY1" fmla="*/ 40791 h 881690"/>
                  <a:gd name="connsiteX2" fmla="*/ 40791 w 425952"/>
                  <a:gd name="connsiteY2" fmla="*/ 0 h 881690"/>
                  <a:gd name="connsiteX3" fmla="*/ 384874 w 425952"/>
                  <a:gd name="connsiteY3" fmla="*/ 0 h 881690"/>
                  <a:gd name="connsiteX4" fmla="*/ 425665 w 425952"/>
                  <a:gd name="connsiteY4" fmla="*/ 40791 h 881690"/>
                  <a:gd name="connsiteX5" fmla="*/ 425952 w 425952"/>
                  <a:gd name="connsiteY5" fmla="*/ 465448 h 881690"/>
                  <a:gd name="connsiteX6" fmla="*/ 425665 w 425952"/>
                  <a:gd name="connsiteY6" fmla="*/ 881690 h 881690"/>
                  <a:gd name="connsiteX0" fmla="*/ 0 w 425952"/>
                  <a:gd name="connsiteY0" fmla="*/ 239555 h 465448"/>
                  <a:gd name="connsiteX1" fmla="*/ 0 w 425952"/>
                  <a:gd name="connsiteY1" fmla="*/ 40791 h 465448"/>
                  <a:gd name="connsiteX2" fmla="*/ 40791 w 425952"/>
                  <a:gd name="connsiteY2" fmla="*/ 0 h 465448"/>
                  <a:gd name="connsiteX3" fmla="*/ 384874 w 425952"/>
                  <a:gd name="connsiteY3" fmla="*/ 0 h 465448"/>
                  <a:gd name="connsiteX4" fmla="*/ 425665 w 425952"/>
                  <a:gd name="connsiteY4" fmla="*/ 40791 h 465448"/>
                  <a:gd name="connsiteX5" fmla="*/ 425952 w 425952"/>
                  <a:gd name="connsiteY5" fmla="*/ 465448 h 465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952" h="465448">
                    <a:moveTo>
                      <a:pt x="0" y="239555"/>
                    </a:moveTo>
                    <a:lnTo>
                      <a:pt x="0" y="40791"/>
                    </a:lnTo>
                    <a:cubicBezTo>
                      <a:pt x="0" y="18263"/>
                      <a:pt x="18263" y="0"/>
                      <a:pt x="40791" y="0"/>
                    </a:cubicBezTo>
                    <a:lnTo>
                      <a:pt x="384874" y="0"/>
                    </a:lnTo>
                    <a:cubicBezTo>
                      <a:pt x="407402" y="0"/>
                      <a:pt x="425665" y="18263"/>
                      <a:pt x="425665" y="40791"/>
                    </a:cubicBezTo>
                    <a:cubicBezTo>
                      <a:pt x="425761" y="182343"/>
                      <a:pt x="425856" y="323896"/>
                      <a:pt x="425952" y="465448"/>
                    </a:cubicBezTo>
                  </a:path>
                </a:pathLst>
              </a:custGeom>
              <a:noFill/>
              <a:ln w="19050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</p:grpSp>
      <p:grpSp>
        <p:nvGrpSpPr>
          <p:cNvPr id="312" name="그룹 311"/>
          <p:cNvGrpSpPr/>
          <p:nvPr/>
        </p:nvGrpSpPr>
        <p:grpSpPr>
          <a:xfrm>
            <a:off x="7581294" y="4146569"/>
            <a:ext cx="742513" cy="823287"/>
            <a:chOff x="10342884" y="3350512"/>
            <a:chExt cx="906695" cy="1005330"/>
          </a:xfrm>
        </p:grpSpPr>
        <p:pic>
          <p:nvPicPr>
            <p:cNvPr id="313" name="그림 3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2884" y="3392352"/>
              <a:ext cx="665055" cy="344589"/>
            </a:xfrm>
            <a:prstGeom prst="rect">
              <a:avLst/>
            </a:prstGeom>
          </p:spPr>
        </p:pic>
        <p:grpSp>
          <p:nvGrpSpPr>
            <p:cNvPr id="314" name="그룹 313"/>
            <p:cNvGrpSpPr/>
            <p:nvPr/>
          </p:nvGrpSpPr>
          <p:grpSpPr>
            <a:xfrm>
              <a:off x="10636293" y="3350512"/>
              <a:ext cx="425665" cy="881691"/>
              <a:chOff x="10199495" y="2488404"/>
              <a:chExt cx="425665" cy="881691"/>
            </a:xfrm>
          </p:grpSpPr>
          <p:sp>
            <p:nvSpPr>
              <p:cNvPr id="316" name="자유형 315"/>
              <p:cNvSpPr/>
              <p:nvPr/>
            </p:nvSpPr>
            <p:spPr bwMode="auto">
              <a:xfrm>
                <a:off x="10199495" y="2890520"/>
                <a:ext cx="133225" cy="479575"/>
              </a:xfrm>
              <a:custGeom>
                <a:avLst/>
                <a:gdLst>
                  <a:gd name="connsiteX0" fmla="*/ 40791 w 425665"/>
                  <a:gd name="connsiteY0" fmla="*/ 0 h 881690"/>
                  <a:gd name="connsiteX1" fmla="*/ 384874 w 425665"/>
                  <a:gd name="connsiteY1" fmla="*/ 0 h 881690"/>
                  <a:gd name="connsiteX2" fmla="*/ 425665 w 425665"/>
                  <a:gd name="connsiteY2" fmla="*/ 40791 h 881690"/>
                  <a:gd name="connsiteX3" fmla="*/ 425665 w 425665"/>
                  <a:gd name="connsiteY3" fmla="*/ 881690 h 881690"/>
                  <a:gd name="connsiteX4" fmla="*/ 0 w 425665"/>
                  <a:gd name="connsiteY4" fmla="*/ 881690 h 881690"/>
                  <a:gd name="connsiteX5" fmla="*/ 0 w 425665"/>
                  <a:gd name="connsiteY5" fmla="*/ 402115 h 881690"/>
                  <a:gd name="connsiteX6" fmla="*/ 119566 w 425665"/>
                  <a:gd name="connsiteY6" fmla="*/ 402115 h 881690"/>
                  <a:gd name="connsiteX7" fmla="*/ 119566 w 425665"/>
                  <a:gd name="connsiteY7" fmla="*/ 239555 h 881690"/>
                  <a:gd name="connsiteX8" fmla="*/ 0 w 425665"/>
                  <a:gd name="connsiteY8" fmla="*/ 239555 h 881690"/>
                  <a:gd name="connsiteX9" fmla="*/ 0 w 425665"/>
                  <a:gd name="connsiteY9" fmla="*/ 40791 h 881690"/>
                  <a:gd name="connsiteX10" fmla="*/ 40791 w 425665"/>
                  <a:gd name="connsiteY10" fmla="*/ 0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9" fmla="*/ 119566 w 425665"/>
                  <a:gd name="connsiteY9" fmla="*/ 402115 h 881690"/>
                  <a:gd name="connsiteX10" fmla="*/ 211006 w 425665"/>
                  <a:gd name="connsiteY10" fmla="*/ 330995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9" fmla="*/ 119566 w 425665"/>
                  <a:gd name="connsiteY9" fmla="*/ 402115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0" fmla="*/ 0 w 425665"/>
                  <a:gd name="connsiteY0" fmla="*/ 239555 h 881690"/>
                  <a:gd name="connsiteX1" fmla="*/ 0 w 425665"/>
                  <a:gd name="connsiteY1" fmla="*/ 40791 h 881690"/>
                  <a:gd name="connsiteX2" fmla="*/ 40791 w 425665"/>
                  <a:gd name="connsiteY2" fmla="*/ 0 h 881690"/>
                  <a:gd name="connsiteX3" fmla="*/ 384874 w 425665"/>
                  <a:gd name="connsiteY3" fmla="*/ 0 h 881690"/>
                  <a:gd name="connsiteX4" fmla="*/ 425665 w 425665"/>
                  <a:gd name="connsiteY4" fmla="*/ 40791 h 881690"/>
                  <a:gd name="connsiteX5" fmla="*/ 425665 w 425665"/>
                  <a:gd name="connsiteY5" fmla="*/ 881690 h 881690"/>
                  <a:gd name="connsiteX6" fmla="*/ 0 w 425665"/>
                  <a:gd name="connsiteY6" fmla="*/ 881690 h 881690"/>
                  <a:gd name="connsiteX7" fmla="*/ 0 w 425665"/>
                  <a:gd name="connsiteY7" fmla="*/ 402115 h 881690"/>
                  <a:gd name="connsiteX0" fmla="*/ 0 w 425665"/>
                  <a:gd name="connsiteY0" fmla="*/ 239555 h 881690"/>
                  <a:gd name="connsiteX1" fmla="*/ 0 w 425665"/>
                  <a:gd name="connsiteY1" fmla="*/ 40791 h 881690"/>
                  <a:gd name="connsiteX2" fmla="*/ 40791 w 425665"/>
                  <a:gd name="connsiteY2" fmla="*/ 0 h 881690"/>
                  <a:gd name="connsiteX3" fmla="*/ 384874 w 425665"/>
                  <a:gd name="connsiteY3" fmla="*/ 0 h 881690"/>
                  <a:gd name="connsiteX4" fmla="*/ 425665 w 425665"/>
                  <a:gd name="connsiteY4" fmla="*/ 40791 h 881690"/>
                  <a:gd name="connsiteX5" fmla="*/ 425665 w 425665"/>
                  <a:gd name="connsiteY5" fmla="*/ 881690 h 881690"/>
                  <a:gd name="connsiteX6" fmla="*/ 133225 w 425665"/>
                  <a:gd name="connsiteY6" fmla="*/ 88154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0" fmla="*/ 0 w 425665"/>
                  <a:gd name="connsiteY0" fmla="*/ 40791 h 881690"/>
                  <a:gd name="connsiteX1" fmla="*/ 40791 w 425665"/>
                  <a:gd name="connsiteY1" fmla="*/ 0 h 881690"/>
                  <a:gd name="connsiteX2" fmla="*/ 384874 w 425665"/>
                  <a:gd name="connsiteY2" fmla="*/ 0 h 881690"/>
                  <a:gd name="connsiteX3" fmla="*/ 425665 w 425665"/>
                  <a:gd name="connsiteY3" fmla="*/ 40791 h 881690"/>
                  <a:gd name="connsiteX4" fmla="*/ 425665 w 425665"/>
                  <a:gd name="connsiteY4" fmla="*/ 881690 h 881690"/>
                  <a:gd name="connsiteX5" fmla="*/ 133225 w 425665"/>
                  <a:gd name="connsiteY5" fmla="*/ 881540 h 881690"/>
                  <a:gd name="connsiteX6" fmla="*/ 0 w 425665"/>
                  <a:gd name="connsiteY6" fmla="*/ 881690 h 881690"/>
                  <a:gd name="connsiteX7" fmla="*/ 0 w 425665"/>
                  <a:gd name="connsiteY7" fmla="*/ 402115 h 881690"/>
                  <a:gd name="connsiteX0" fmla="*/ 40791 w 425665"/>
                  <a:gd name="connsiteY0" fmla="*/ 0 h 881690"/>
                  <a:gd name="connsiteX1" fmla="*/ 384874 w 425665"/>
                  <a:gd name="connsiteY1" fmla="*/ 0 h 881690"/>
                  <a:gd name="connsiteX2" fmla="*/ 425665 w 425665"/>
                  <a:gd name="connsiteY2" fmla="*/ 40791 h 881690"/>
                  <a:gd name="connsiteX3" fmla="*/ 425665 w 425665"/>
                  <a:gd name="connsiteY3" fmla="*/ 881690 h 881690"/>
                  <a:gd name="connsiteX4" fmla="*/ 133225 w 425665"/>
                  <a:gd name="connsiteY4" fmla="*/ 881540 h 881690"/>
                  <a:gd name="connsiteX5" fmla="*/ 0 w 425665"/>
                  <a:gd name="connsiteY5" fmla="*/ 881690 h 881690"/>
                  <a:gd name="connsiteX6" fmla="*/ 0 w 425665"/>
                  <a:gd name="connsiteY6" fmla="*/ 402115 h 881690"/>
                  <a:gd name="connsiteX0" fmla="*/ 384874 w 425665"/>
                  <a:gd name="connsiteY0" fmla="*/ 0 h 881690"/>
                  <a:gd name="connsiteX1" fmla="*/ 425665 w 425665"/>
                  <a:gd name="connsiteY1" fmla="*/ 40791 h 881690"/>
                  <a:gd name="connsiteX2" fmla="*/ 425665 w 425665"/>
                  <a:gd name="connsiteY2" fmla="*/ 881690 h 881690"/>
                  <a:gd name="connsiteX3" fmla="*/ 133225 w 425665"/>
                  <a:gd name="connsiteY3" fmla="*/ 881540 h 881690"/>
                  <a:gd name="connsiteX4" fmla="*/ 0 w 425665"/>
                  <a:gd name="connsiteY4" fmla="*/ 881690 h 881690"/>
                  <a:gd name="connsiteX5" fmla="*/ 0 w 425665"/>
                  <a:gd name="connsiteY5" fmla="*/ 402115 h 881690"/>
                  <a:gd name="connsiteX0" fmla="*/ 425665 w 425665"/>
                  <a:gd name="connsiteY0" fmla="*/ 0 h 840899"/>
                  <a:gd name="connsiteX1" fmla="*/ 425665 w 425665"/>
                  <a:gd name="connsiteY1" fmla="*/ 840899 h 840899"/>
                  <a:gd name="connsiteX2" fmla="*/ 133225 w 425665"/>
                  <a:gd name="connsiteY2" fmla="*/ 840749 h 840899"/>
                  <a:gd name="connsiteX3" fmla="*/ 0 w 425665"/>
                  <a:gd name="connsiteY3" fmla="*/ 840899 h 840899"/>
                  <a:gd name="connsiteX4" fmla="*/ 0 w 425665"/>
                  <a:gd name="connsiteY4" fmla="*/ 361324 h 840899"/>
                  <a:gd name="connsiteX0" fmla="*/ 425665 w 425665"/>
                  <a:gd name="connsiteY0" fmla="*/ 479575 h 479575"/>
                  <a:gd name="connsiteX1" fmla="*/ 133225 w 425665"/>
                  <a:gd name="connsiteY1" fmla="*/ 479425 h 479575"/>
                  <a:gd name="connsiteX2" fmla="*/ 0 w 425665"/>
                  <a:gd name="connsiteY2" fmla="*/ 479575 h 479575"/>
                  <a:gd name="connsiteX3" fmla="*/ 0 w 425665"/>
                  <a:gd name="connsiteY3" fmla="*/ 0 h 479575"/>
                  <a:gd name="connsiteX0" fmla="*/ 133225 w 133225"/>
                  <a:gd name="connsiteY0" fmla="*/ 479425 h 479575"/>
                  <a:gd name="connsiteX1" fmla="*/ 0 w 133225"/>
                  <a:gd name="connsiteY1" fmla="*/ 479575 h 479575"/>
                  <a:gd name="connsiteX2" fmla="*/ 0 w 133225"/>
                  <a:gd name="connsiteY2" fmla="*/ 0 h 47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3225" h="479575">
                    <a:moveTo>
                      <a:pt x="133225" y="479425"/>
                    </a:moveTo>
                    <a:lnTo>
                      <a:pt x="0" y="479575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317" name="자유형 316"/>
              <p:cNvSpPr/>
              <p:nvPr/>
            </p:nvSpPr>
            <p:spPr bwMode="auto">
              <a:xfrm>
                <a:off x="10265700" y="3150754"/>
                <a:ext cx="148010" cy="47495"/>
              </a:xfrm>
              <a:custGeom>
                <a:avLst/>
                <a:gdLst>
                  <a:gd name="connsiteX0" fmla="*/ 0 w 163250"/>
                  <a:gd name="connsiteY0" fmla="*/ 0 h 47495"/>
                  <a:gd name="connsiteX1" fmla="*/ 163250 w 163250"/>
                  <a:gd name="connsiteY1" fmla="*/ 0 h 47495"/>
                  <a:gd name="connsiteX2" fmla="*/ 139796 w 163250"/>
                  <a:gd name="connsiteY2" fmla="*/ 47495 h 47495"/>
                  <a:gd name="connsiteX3" fmla="*/ 0 w 163250"/>
                  <a:gd name="connsiteY3" fmla="*/ 47495 h 47495"/>
                  <a:gd name="connsiteX0" fmla="*/ 0 w 163250"/>
                  <a:gd name="connsiteY0" fmla="*/ 0 h 47495"/>
                  <a:gd name="connsiteX1" fmla="*/ 163250 w 163250"/>
                  <a:gd name="connsiteY1" fmla="*/ 0 h 47495"/>
                  <a:gd name="connsiteX2" fmla="*/ 150840 w 163250"/>
                  <a:gd name="connsiteY2" fmla="*/ 22976 h 47495"/>
                  <a:gd name="connsiteX3" fmla="*/ 139796 w 163250"/>
                  <a:gd name="connsiteY3" fmla="*/ 47495 h 47495"/>
                  <a:gd name="connsiteX4" fmla="*/ 0 w 163250"/>
                  <a:gd name="connsiteY4" fmla="*/ 47495 h 47495"/>
                  <a:gd name="connsiteX5" fmla="*/ 0 w 163250"/>
                  <a:gd name="connsiteY5" fmla="*/ 0 h 47495"/>
                  <a:gd name="connsiteX0" fmla="*/ 150840 w 242280"/>
                  <a:gd name="connsiteY0" fmla="*/ 22976 h 114416"/>
                  <a:gd name="connsiteX1" fmla="*/ 139796 w 242280"/>
                  <a:gd name="connsiteY1" fmla="*/ 47495 h 114416"/>
                  <a:gd name="connsiteX2" fmla="*/ 0 w 242280"/>
                  <a:gd name="connsiteY2" fmla="*/ 47495 h 114416"/>
                  <a:gd name="connsiteX3" fmla="*/ 0 w 242280"/>
                  <a:gd name="connsiteY3" fmla="*/ 0 h 114416"/>
                  <a:gd name="connsiteX4" fmla="*/ 163250 w 242280"/>
                  <a:gd name="connsiteY4" fmla="*/ 0 h 114416"/>
                  <a:gd name="connsiteX5" fmla="*/ 242280 w 242280"/>
                  <a:gd name="connsiteY5" fmla="*/ 114416 h 114416"/>
                  <a:gd name="connsiteX0" fmla="*/ 150840 w 163250"/>
                  <a:gd name="connsiteY0" fmla="*/ 22976 h 47495"/>
                  <a:gd name="connsiteX1" fmla="*/ 139796 w 163250"/>
                  <a:gd name="connsiteY1" fmla="*/ 47495 h 47495"/>
                  <a:gd name="connsiteX2" fmla="*/ 0 w 163250"/>
                  <a:gd name="connsiteY2" fmla="*/ 47495 h 47495"/>
                  <a:gd name="connsiteX3" fmla="*/ 0 w 163250"/>
                  <a:gd name="connsiteY3" fmla="*/ 0 h 47495"/>
                  <a:gd name="connsiteX4" fmla="*/ 163250 w 163250"/>
                  <a:gd name="connsiteY4" fmla="*/ 0 h 47495"/>
                  <a:gd name="connsiteX0" fmla="*/ 139796 w 163250"/>
                  <a:gd name="connsiteY0" fmla="*/ 47495 h 47495"/>
                  <a:gd name="connsiteX1" fmla="*/ 0 w 163250"/>
                  <a:gd name="connsiteY1" fmla="*/ 47495 h 47495"/>
                  <a:gd name="connsiteX2" fmla="*/ 0 w 163250"/>
                  <a:gd name="connsiteY2" fmla="*/ 0 h 47495"/>
                  <a:gd name="connsiteX3" fmla="*/ 163250 w 163250"/>
                  <a:gd name="connsiteY3" fmla="*/ 0 h 47495"/>
                  <a:gd name="connsiteX0" fmla="*/ 139796 w 148010"/>
                  <a:gd name="connsiteY0" fmla="*/ 47495 h 47495"/>
                  <a:gd name="connsiteX1" fmla="*/ 0 w 148010"/>
                  <a:gd name="connsiteY1" fmla="*/ 47495 h 47495"/>
                  <a:gd name="connsiteX2" fmla="*/ 0 w 148010"/>
                  <a:gd name="connsiteY2" fmla="*/ 0 h 47495"/>
                  <a:gd name="connsiteX3" fmla="*/ 148010 w 148010"/>
                  <a:gd name="connsiteY3" fmla="*/ 0 h 47495"/>
                  <a:gd name="connsiteX0" fmla="*/ 145511 w 148010"/>
                  <a:gd name="connsiteY0" fmla="*/ 47495 h 47495"/>
                  <a:gd name="connsiteX1" fmla="*/ 0 w 148010"/>
                  <a:gd name="connsiteY1" fmla="*/ 47495 h 47495"/>
                  <a:gd name="connsiteX2" fmla="*/ 0 w 148010"/>
                  <a:gd name="connsiteY2" fmla="*/ 0 h 47495"/>
                  <a:gd name="connsiteX3" fmla="*/ 148010 w 148010"/>
                  <a:gd name="connsiteY3" fmla="*/ 0 h 47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8010" h="47495">
                    <a:moveTo>
                      <a:pt x="145511" y="47495"/>
                    </a:moveTo>
                    <a:lnTo>
                      <a:pt x="0" y="47495"/>
                    </a:lnTo>
                    <a:lnTo>
                      <a:pt x="0" y="0"/>
                    </a:lnTo>
                    <a:lnTo>
                      <a:pt x="148010" y="0"/>
                    </a:lnTo>
                  </a:path>
                </a:pathLst>
              </a:custGeom>
              <a:noFill/>
              <a:ln w="19050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318" name="자유형 317"/>
              <p:cNvSpPr/>
              <p:nvPr/>
            </p:nvSpPr>
            <p:spPr bwMode="auto">
              <a:xfrm>
                <a:off x="10265700" y="3236321"/>
                <a:ext cx="119999" cy="47495"/>
              </a:xfrm>
              <a:custGeom>
                <a:avLst/>
                <a:gdLst>
                  <a:gd name="connsiteX0" fmla="*/ 0 w 119999"/>
                  <a:gd name="connsiteY0" fmla="*/ 0 h 47495"/>
                  <a:gd name="connsiteX1" fmla="*/ 119999 w 119999"/>
                  <a:gd name="connsiteY1" fmla="*/ 0 h 47495"/>
                  <a:gd name="connsiteX2" fmla="*/ 96544 w 119999"/>
                  <a:gd name="connsiteY2" fmla="*/ 47495 h 47495"/>
                  <a:gd name="connsiteX3" fmla="*/ 0 w 119999"/>
                  <a:gd name="connsiteY3" fmla="*/ 47495 h 47495"/>
                  <a:gd name="connsiteX0" fmla="*/ 0 w 119999"/>
                  <a:gd name="connsiteY0" fmla="*/ 0 h 47495"/>
                  <a:gd name="connsiteX1" fmla="*/ 119999 w 119999"/>
                  <a:gd name="connsiteY1" fmla="*/ 0 h 47495"/>
                  <a:gd name="connsiteX2" fmla="*/ 108930 w 119999"/>
                  <a:gd name="connsiteY2" fmla="*/ 26944 h 47495"/>
                  <a:gd name="connsiteX3" fmla="*/ 96544 w 119999"/>
                  <a:gd name="connsiteY3" fmla="*/ 47495 h 47495"/>
                  <a:gd name="connsiteX4" fmla="*/ 0 w 119999"/>
                  <a:gd name="connsiteY4" fmla="*/ 47495 h 47495"/>
                  <a:gd name="connsiteX5" fmla="*/ 0 w 119999"/>
                  <a:gd name="connsiteY5" fmla="*/ 0 h 47495"/>
                  <a:gd name="connsiteX0" fmla="*/ 108930 w 200370"/>
                  <a:gd name="connsiteY0" fmla="*/ 26944 h 118384"/>
                  <a:gd name="connsiteX1" fmla="*/ 96544 w 200370"/>
                  <a:gd name="connsiteY1" fmla="*/ 47495 h 118384"/>
                  <a:gd name="connsiteX2" fmla="*/ 0 w 200370"/>
                  <a:gd name="connsiteY2" fmla="*/ 47495 h 118384"/>
                  <a:gd name="connsiteX3" fmla="*/ 0 w 200370"/>
                  <a:gd name="connsiteY3" fmla="*/ 0 h 118384"/>
                  <a:gd name="connsiteX4" fmla="*/ 119999 w 200370"/>
                  <a:gd name="connsiteY4" fmla="*/ 0 h 118384"/>
                  <a:gd name="connsiteX5" fmla="*/ 200370 w 200370"/>
                  <a:gd name="connsiteY5" fmla="*/ 118384 h 118384"/>
                  <a:gd name="connsiteX0" fmla="*/ 108930 w 119999"/>
                  <a:gd name="connsiteY0" fmla="*/ 26944 h 47495"/>
                  <a:gd name="connsiteX1" fmla="*/ 96544 w 119999"/>
                  <a:gd name="connsiteY1" fmla="*/ 47495 h 47495"/>
                  <a:gd name="connsiteX2" fmla="*/ 0 w 119999"/>
                  <a:gd name="connsiteY2" fmla="*/ 47495 h 47495"/>
                  <a:gd name="connsiteX3" fmla="*/ 0 w 119999"/>
                  <a:gd name="connsiteY3" fmla="*/ 0 h 47495"/>
                  <a:gd name="connsiteX4" fmla="*/ 119999 w 119999"/>
                  <a:gd name="connsiteY4" fmla="*/ 0 h 47495"/>
                  <a:gd name="connsiteX0" fmla="*/ 96544 w 119999"/>
                  <a:gd name="connsiteY0" fmla="*/ 47495 h 47495"/>
                  <a:gd name="connsiteX1" fmla="*/ 0 w 119999"/>
                  <a:gd name="connsiteY1" fmla="*/ 47495 h 47495"/>
                  <a:gd name="connsiteX2" fmla="*/ 0 w 119999"/>
                  <a:gd name="connsiteY2" fmla="*/ 0 h 47495"/>
                  <a:gd name="connsiteX3" fmla="*/ 119999 w 119999"/>
                  <a:gd name="connsiteY3" fmla="*/ 0 h 47495"/>
                  <a:gd name="connsiteX0" fmla="*/ 119404 w 119999"/>
                  <a:gd name="connsiteY0" fmla="*/ 47495 h 47495"/>
                  <a:gd name="connsiteX1" fmla="*/ 0 w 119999"/>
                  <a:gd name="connsiteY1" fmla="*/ 47495 h 47495"/>
                  <a:gd name="connsiteX2" fmla="*/ 0 w 119999"/>
                  <a:gd name="connsiteY2" fmla="*/ 0 h 47495"/>
                  <a:gd name="connsiteX3" fmla="*/ 119999 w 119999"/>
                  <a:gd name="connsiteY3" fmla="*/ 0 h 47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999" h="47495">
                    <a:moveTo>
                      <a:pt x="119404" y="47495"/>
                    </a:moveTo>
                    <a:lnTo>
                      <a:pt x="0" y="47495"/>
                    </a:lnTo>
                    <a:lnTo>
                      <a:pt x="0" y="0"/>
                    </a:lnTo>
                    <a:lnTo>
                      <a:pt x="119999" y="0"/>
                    </a:lnTo>
                  </a:path>
                </a:pathLst>
              </a:custGeom>
              <a:noFill/>
              <a:ln w="19050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319" name="자유형 318"/>
              <p:cNvSpPr/>
              <p:nvPr/>
            </p:nvSpPr>
            <p:spPr bwMode="auto">
              <a:xfrm>
                <a:off x="10199495" y="2488404"/>
                <a:ext cx="425665" cy="418625"/>
              </a:xfrm>
              <a:custGeom>
                <a:avLst/>
                <a:gdLst>
                  <a:gd name="connsiteX0" fmla="*/ 40791 w 425665"/>
                  <a:gd name="connsiteY0" fmla="*/ 0 h 881690"/>
                  <a:gd name="connsiteX1" fmla="*/ 384874 w 425665"/>
                  <a:gd name="connsiteY1" fmla="*/ 0 h 881690"/>
                  <a:gd name="connsiteX2" fmla="*/ 425665 w 425665"/>
                  <a:gd name="connsiteY2" fmla="*/ 40791 h 881690"/>
                  <a:gd name="connsiteX3" fmla="*/ 425665 w 425665"/>
                  <a:gd name="connsiteY3" fmla="*/ 881690 h 881690"/>
                  <a:gd name="connsiteX4" fmla="*/ 0 w 425665"/>
                  <a:gd name="connsiteY4" fmla="*/ 881690 h 881690"/>
                  <a:gd name="connsiteX5" fmla="*/ 0 w 425665"/>
                  <a:gd name="connsiteY5" fmla="*/ 402115 h 881690"/>
                  <a:gd name="connsiteX6" fmla="*/ 119566 w 425665"/>
                  <a:gd name="connsiteY6" fmla="*/ 402115 h 881690"/>
                  <a:gd name="connsiteX7" fmla="*/ 119566 w 425665"/>
                  <a:gd name="connsiteY7" fmla="*/ 239555 h 881690"/>
                  <a:gd name="connsiteX8" fmla="*/ 0 w 425665"/>
                  <a:gd name="connsiteY8" fmla="*/ 239555 h 881690"/>
                  <a:gd name="connsiteX9" fmla="*/ 0 w 425665"/>
                  <a:gd name="connsiteY9" fmla="*/ 40791 h 881690"/>
                  <a:gd name="connsiteX10" fmla="*/ 40791 w 425665"/>
                  <a:gd name="connsiteY10" fmla="*/ 0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9" fmla="*/ 119566 w 425665"/>
                  <a:gd name="connsiteY9" fmla="*/ 402115 h 881690"/>
                  <a:gd name="connsiteX10" fmla="*/ 211006 w 425665"/>
                  <a:gd name="connsiteY10" fmla="*/ 330995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9" fmla="*/ 119566 w 425665"/>
                  <a:gd name="connsiteY9" fmla="*/ 402115 h 881690"/>
                  <a:gd name="connsiteX0" fmla="*/ 119566 w 425665"/>
                  <a:gd name="connsiteY0" fmla="*/ 239555 h 881690"/>
                  <a:gd name="connsiteX1" fmla="*/ 0 w 425665"/>
                  <a:gd name="connsiteY1" fmla="*/ 239555 h 881690"/>
                  <a:gd name="connsiteX2" fmla="*/ 0 w 425665"/>
                  <a:gd name="connsiteY2" fmla="*/ 40791 h 881690"/>
                  <a:gd name="connsiteX3" fmla="*/ 40791 w 425665"/>
                  <a:gd name="connsiteY3" fmla="*/ 0 h 881690"/>
                  <a:gd name="connsiteX4" fmla="*/ 384874 w 425665"/>
                  <a:gd name="connsiteY4" fmla="*/ 0 h 881690"/>
                  <a:gd name="connsiteX5" fmla="*/ 425665 w 425665"/>
                  <a:gd name="connsiteY5" fmla="*/ 40791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0" fmla="*/ 0 w 425665"/>
                  <a:gd name="connsiteY0" fmla="*/ 239555 h 881690"/>
                  <a:gd name="connsiteX1" fmla="*/ 0 w 425665"/>
                  <a:gd name="connsiteY1" fmla="*/ 40791 h 881690"/>
                  <a:gd name="connsiteX2" fmla="*/ 40791 w 425665"/>
                  <a:gd name="connsiteY2" fmla="*/ 0 h 881690"/>
                  <a:gd name="connsiteX3" fmla="*/ 384874 w 425665"/>
                  <a:gd name="connsiteY3" fmla="*/ 0 h 881690"/>
                  <a:gd name="connsiteX4" fmla="*/ 425665 w 425665"/>
                  <a:gd name="connsiteY4" fmla="*/ 40791 h 881690"/>
                  <a:gd name="connsiteX5" fmla="*/ 425665 w 425665"/>
                  <a:gd name="connsiteY5" fmla="*/ 881690 h 881690"/>
                  <a:gd name="connsiteX6" fmla="*/ 0 w 425665"/>
                  <a:gd name="connsiteY6" fmla="*/ 881690 h 881690"/>
                  <a:gd name="connsiteX7" fmla="*/ 0 w 425665"/>
                  <a:gd name="connsiteY7" fmla="*/ 402115 h 881690"/>
                  <a:gd name="connsiteX0" fmla="*/ 0 w 425665"/>
                  <a:gd name="connsiteY0" fmla="*/ 239555 h 881690"/>
                  <a:gd name="connsiteX1" fmla="*/ 0 w 425665"/>
                  <a:gd name="connsiteY1" fmla="*/ 40791 h 881690"/>
                  <a:gd name="connsiteX2" fmla="*/ 40791 w 425665"/>
                  <a:gd name="connsiteY2" fmla="*/ 0 h 881690"/>
                  <a:gd name="connsiteX3" fmla="*/ 384874 w 425665"/>
                  <a:gd name="connsiteY3" fmla="*/ 0 h 881690"/>
                  <a:gd name="connsiteX4" fmla="*/ 425665 w 425665"/>
                  <a:gd name="connsiteY4" fmla="*/ 40791 h 881690"/>
                  <a:gd name="connsiteX5" fmla="*/ 425317 w 425665"/>
                  <a:gd name="connsiteY5" fmla="*/ 418625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8" fmla="*/ 0 w 425665"/>
                  <a:gd name="connsiteY8" fmla="*/ 402115 h 881690"/>
                  <a:gd name="connsiteX0" fmla="*/ 0 w 425665"/>
                  <a:gd name="connsiteY0" fmla="*/ 239555 h 881690"/>
                  <a:gd name="connsiteX1" fmla="*/ 0 w 425665"/>
                  <a:gd name="connsiteY1" fmla="*/ 40791 h 881690"/>
                  <a:gd name="connsiteX2" fmla="*/ 40791 w 425665"/>
                  <a:gd name="connsiteY2" fmla="*/ 0 h 881690"/>
                  <a:gd name="connsiteX3" fmla="*/ 384874 w 425665"/>
                  <a:gd name="connsiteY3" fmla="*/ 0 h 881690"/>
                  <a:gd name="connsiteX4" fmla="*/ 425665 w 425665"/>
                  <a:gd name="connsiteY4" fmla="*/ 40791 h 881690"/>
                  <a:gd name="connsiteX5" fmla="*/ 425317 w 425665"/>
                  <a:gd name="connsiteY5" fmla="*/ 418625 h 881690"/>
                  <a:gd name="connsiteX6" fmla="*/ 425665 w 425665"/>
                  <a:gd name="connsiteY6" fmla="*/ 881690 h 881690"/>
                  <a:gd name="connsiteX7" fmla="*/ 0 w 425665"/>
                  <a:gd name="connsiteY7" fmla="*/ 881690 h 881690"/>
                  <a:gd name="connsiteX0" fmla="*/ 0 w 425665"/>
                  <a:gd name="connsiteY0" fmla="*/ 239555 h 881690"/>
                  <a:gd name="connsiteX1" fmla="*/ 0 w 425665"/>
                  <a:gd name="connsiteY1" fmla="*/ 40791 h 881690"/>
                  <a:gd name="connsiteX2" fmla="*/ 40791 w 425665"/>
                  <a:gd name="connsiteY2" fmla="*/ 0 h 881690"/>
                  <a:gd name="connsiteX3" fmla="*/ 384874 w 425665"/>
                  <a:gd name="connsiteY3" fmla="*/ 0 h 881690"/>
                  <a:gd name="connsiteX4" fmla="*/ 425665 w 425665"/>
                  <a:gd name="connsiteY4" fmla="*/ 40791 h 881690"/>
                  <a:gd name="connsiteX5" fmla="*/ 425317 w 425665"/>
                  <a:gd name="connsiteY5" fmla="*/ 418625 h 881690"/>
                  <a:gd name="connsiteX6" fmla="*/ 425665 w 425665"/>
                  <a:gd name="connsiteY6" fmla="*/ 881690 h 881690"/>
                  <a:gd name="connsiteX0" fmla="*/ 0 w 425665"/>
                  <a:gd name="connsiteY0" fmla="*/ 239555 h 418625"/>
                  <a:gd name="connsiteX1" fmla="*/ 0 w 425665"/>
                  <a:gd name="connsiteY1" fmla="*/ 40791 h 418625"/>
                  <a:gd name="connsiteX2" fmla="*/ 40791 w 425665"/>
                  <a:gd name="connsiteY2" fmla="*/ 0 h 418625"/>
                  <a:gd name="connsiteX3" fmla="*/ 384874 w 425665"/>
                  <a:gd name="connsiteY3" fmla="*/ 0 h 418625"/>
                  <a:gd name="connsiteX4" fmla="*/ 425665 w 425665"/>
                  <a:gd name="connsiteY4" fmla="*/ 40791 h 418625"/>
                  <a:gd name="connsiteX5" fmla="*/ 425317 w 425665"/>
                  <a:gd name="connsiteY5" fmla="*/ 418625 h 41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665" h="418625">
                    <a:moveTo>
                      <a:pt x="0" y="239555"/>
                    </a:moveTo>
                    <a:lnTo>
                      <a:pt x="0" y="40791"/>
                    </a:lnTo>
                    <a:cubicBezTo>
                      <a:pt x="0" y="18263"/>
                      <a:pt x="18263" y="0"/>
                      <a:pt x="40791" y="0"/>
                    </a:cubicBezTo>
                    <a:lnTo>
                      <a:pt x="384874" y="0"/>
                    </a:lnTo>
                    <a:cubicBezTo>
                      <a:pt x="407402" y="0"/>
                      <a:pt x="425665" y="18263"/>
                      <a:pt x="425665" y="40791"/>
                    </a:cubicBezTo>
                    <a:lnTo>
                      <a:pt x="425317" y="418625"/>
                    </a:lnTo>
                  </a:path>
                </a:pathLst>
              </a:custGeom>
              <a:noFill/>
              <a:ln w="19050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pic>
          <p:nvPicPr>
            <p:cNvPr id="315" name="그림 3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6299" y="3764088"/>
              <a:ext cx="483280" cy="591754"/>
            </a:xfrm>
            <a:prstGeom prst="rect">
              <a:avLst/>
            </a:prstGeom>
          </p:spPr>
        </p:pic>
      </p:grpSp>
      <p:sp>
        <p:nvSpPr>
          <p:cNvPr id="320" name="TextBox 319"/>
          <p:cNvSpPr txBox="1"/>
          <p:nvPr/>
        </p:nvSpPr>
        <p:spPr>
          <a:xfrm>
            <a:off x="6235840" y="4013745"/>
            <a:ext cx="1010963" cy="3649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NetBackup</a:t>
            </a:r>
          </a:p>
          <a:p>
            <a:pPr algn="ctr"/>
            <a:r>
              <a:rPr lang="en-US" sz="1000" b="1" dirty="0">
                <a:solidFill>
                  <a:schemeClr val="bg1"/>
                </a:solidFill>
              </a:rPr>
              <a:t>Linux Client</a:t>
            </a:r>
          </a:p>
        </p:txBody>
      </p:sp>
      <p:sp>
        <p:nvSpPr>
          <p:cNvPr id="321" name="TextBox 320"/>
          <p:cNvSpPr txBox="1"/>
          <p:nvPr/>
        </p:nvSpPr>
        <p:spPr>
          <a:xfrm>
            <a:off x="6235840" y="4505787"/>
            <a:ext cx="1010963" cy="3649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NetBackup</a:t>
            </a:r>
          </a:p>
          <a:p>
            <a:pPr algn="ctr"/>
            <a:r>
              <a:rPr lang="en-US" sz="1000" b="1" dirty="0">
                <a:solidFill>
                  <a:schemeClr val="bg1"/>
                </a:solidFill>
              </a:rPr>
              <a:t>MySQL Agent</a:t>
            </a:r>
          </a:p>
        </p:txBody>
      </p:sp>
      <p:sp>
        <p:nvSpPr>
          <p:cNvPr id="342" name="TextBox 341"/>
          <p:cNvSpPr txBox="1"/>
          <p:nvPr/>
        </p:nvSpPr>
        <p:spPr>
          <a:xfrm>
            <a:off x="4447568" y="3893116"/>
            <a:ext cx="1101485" cy="36824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NetBackup</a:t>
            </a:r>
          </a:p>
          <a:p>
            <a:pPr algn="ctr"/>
            <a:r>
              <a:rPr lang="en-US" sz="1000" b="1" dirty="0" smtClean="0">
                <a:solidFill>
                  <a:schemeClr val="bg1"/>
                </a:solidFill>
              </a:rPr>
              <a:t>Servers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345" name="TextBox 344"/>
          <p:cNvSpPr txBox="1"/>
          <p:nvPr/>
        </p:nvSpPr>
        <p:spPr>
          <a:xfrm>
            <a:off x="6235840" y="5317100"/>
            <a:ext cx="1010963" cy="3649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NetBackup</a:t>
            </a:r>
          </a:p>
          <a:p>
            <a:pPr algn="ctr"/>
            <a:r>
              <a:rPr lang="en-US" altLang="ko-KR" sz="1000" b="1" dirty="0">
                <a:solidFill>
                  <a:schemeClr val="bg1"/>
                </a:solidFill>
              </a:rPr>
              <a:t>Windows Client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346" name="TextBox 345"/>
          <p:cNvSpPr txBox="1"/>
          <p:nvPr/>
        </p:nvSpPr>
        <p:spPr>
          <a:xfrm>
            <a:off x="6235840" y="5809142"/>
            <a:ext cx="1010963" cy="3649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NetBackup</a:t>
            </a:r>
          </a:p>
          <a:p>
            <a:pPr algn="ctr"/>
            <a:r>
              <a:rPr lang="en-US" altLang="ko-KR" sz="1000" b="1" dirty="0">
                <a:solidFill>
                  <a:schemeClr val="bg1"/>
                </a:solidFill>
              </a:rPr>
              <a:t>MySQL Agent</a:t>
            </a:r>
            <a:endParaRPr lang="en-US" sz="1000" b="1" dirty="0">
              <a:solidFill>
                <a:schemeClr val="bg1"/>
              </a:solidFill>
            </a:endParaRPr>
          </a:p>
        </p:txBody>
      </p:sp>
      <p:cxnSp>
        <p:nvCxnSpPr>
          <p:cNvPr id="347" name="직선 화살표 연결선 346"/>
          <p:cNvCxnSpPr>
            <a:stCxn id="346" idx="0"/>
            <a:endCxn id="345" idx="2"/>
          </p:cNvCxnSpPr>
          <p:nvPr/>
        </p:nvCxnSpPr>
        <p:spPr bwMode="auto">
          <a:xfrm flipV="1">
            <a:off x="6741322" y="5682026"/>
            <a:ext cx="0" cy="127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371" name="직선 화살표 연결선 370"/>
          <p:cNvCxnSpPr>
            <a:stCxn id="321" idx="0"/>
            <a:endCxn id="320" idx="2"/>
          </p:cNvCxnSpPr>
          <p:nvPr/>
        </p:nvCxnSpPr>
        <p:spPr bwMode="auto">
          <a:xfrm flipV="1">
            <a:off x="6741322" y="4378671"/>
            <a:ext cx="0" cy="127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374" name="꺾인 연결선 373"/>
          <p:cNvCxnSpPr>
            <a:stCxn id="320" idx="1"/>
            <a:endCxn id="128" idx="3"/>
          </p:cNvCxnSpPr>
          <p:nvPr/>
        </p:nvCxnSpPr>
        <p:spPr bwMode="auto">
          <a:xfrm rot="10800000" flipV="1">
            <a:off x="5309562" y="4196208"/>
            <a:ext cx="926279" cy="711516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375" name="꺾인 연결선 374"/>
          <p:cNvCxnSpPr>
            <a:stCxn id="345" idx="1"/>
            <a:endCxn id="128" idx="3"/>
          </p:cNvCxnSpPr>
          <p:nvPr/>
        </p:nvCxnSpPr>
        <p:spPr bwMode="auto">
          <a:xfrm rot="10800000">
            <a:off x="5309562" y="4907725"/>
            <a:ext cx="926279" cy="591839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grpSp>
        <p:nvGrpSpPr>
          <p:cNvPr id="376" name="Group 38"/>
          <p:cNvGrpSpPr>
            <a:grpSpLocks noChangeAspect="1"/>
          </p:cNvGrpSpPr>
          <p:nvPr/>
        </p:nvGrpSpPr>
        <p:grpSpPr>
          <a:xfrm>
            <a:off x="5056755" y="5715341"/>
            <a:ext cx="456412" cy="456411"/>
            <a:chOff x="8597936" y="3094973"/>
            <a:chExt cx="831233" cy="831234"/>
          </a:xfrm>
          <a:effectLst>
            <a:glow rad="25400">
              <a:schemeClr val="bg1">
                <a:alpha val="25000"/>
              </a:schemeClr>
            </a:glow>
          </a:effectLst>
        </p:grpSpPr>
        <p:grpSp>
          <p:nvGrpSpPr>
            <p:cNvPr id="377" name="Group 59"/>
            <p:cNvGrpSpPr/>
            <p:nvPr/>
          </p:nvGrpSpPr>
          <p:grpSpPr>
            <a:xfrm>
              <a:off x="8597936" y="3094973"/>
              <a:ext cx="831233" cy="831234"/>
              <a:chOff x="4066033" y="2675742"/>
              <a:chExt cx="914400" cy="914400"/>
            </a:xfrm>
          </p:grpSpPr>
          <p:sp>
            <p:nvSpPr>
              <p:cNvPr id="382" name="Rounded Rectangle 64"/>
              <p:cNvSpPr/>
              <p:nvPr/>
            </p:nvSpPr>
            <p:spPr>
              <a:xfrm>
                <a:off x="4066033" y="2675742"/>
                <a:ext cx="914400" cy="914400"/>
              </a:xfrm>
              <a:prstGeom prst="roundRect">
                <a:avLst>
                  <a:gd name="adj" fmla="val 10458"/>
                </a:avLst>
              </a:pr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83" name="Round Same Side Corner Rectangle 65"/>
              <p:cNvSpPr>
                <a:spLocks/>
              </p:cNvSpPr>
              <p:nvPr/>
            </p:nvSpPr>
            <p:spPr>
              <a:xfrm>
                <a:off x="4130041" y="2737850"/>
                <a:ext cx="786384" cy="351100"/>
              </a:xfrm>
              <a:prstGeom prst="round2SameRect">
                <a:avLst>
                  <a:gd name="adj1" fmla="val 20330"/>
                  <a:gd name="adj2" fmla="val 0"/>
                </a:avLst>
              </a:prstGeom>
              <a:gradFill flip="none" rotWithShape="1">
                <a:gsLst>
                  <a:gs pos="0">
                    <a:sysClr val="window" lastClr="FFFFFF">
                      <a:lumMod val="95000"/>
                      <a:alpha val="50000"/>
                    </a:sysClr>
                  </a:gs>
                  <a:gs pos="80000">
                    <a:srgbClr val="2C1E06">
                      <a:alpha val="0"/>
                    </a:srgb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84" name="TextBox 383"/>
              <p:cNvSpPr txBox="1"/>
              <p:nvPr/>
            </p:nvSpPr>
            <p:spPr bwMode="ltGray">
              <a:xfrm>
                <a:off x="4224654" y="3222612"/>
                <a:ext cx="597348" cy="2774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cs typeface="Arial" panose="020B0604020202020204" pitchFamily="34" charset="0"/>
                  </a:rPr>
                  <a:t>Tape</a:t>
                </a:r>
              </a:p>
            </p:txBody>
          </p:sp>
        </p:grpSp>
        <p:grpSp>
          <p:nvGrpSpPr>
            <p:cNvPr id="378" name="Group 60"/>
            <p:cNvGrpSpPr>
              <a:grpSpLocks noChangeAspect="1"/>
            </p:cNvGrpSpPr>
            <p:nvPr/>
          </p:nvGrpSpPr>
          <p:grpSpPr>
            <a:xfrm>
              <a:off x="8784954" y="3252702"/>
              <a:ext cx="457200" cy="273128"/>
              <a:chOff x="10325750" y="4645916"/>
              <a:chExt cx="428585" cy="256032"/>
            </a:xfrm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79" name="Rounded Rectangle 61"/>
              <p:cNvSpPr/>
              <p:nvPr/>
            </p:nvSpPr>
            <p:spPr bwMode="auto">
              <a:xfrm>
                <a:off x="10325750" y="4645916"/>
                <a:ext cx="428585" cy="256032"/>
              </a:xfrm>
              <a:prstGeom prst="roundRect">
                <a:avLst>
                  <a:gd name="adj" fmla="val 12589"/>
                </a:avLst>
              </a:prstGeom>
              <a:noFill/>
              <a:ln w="15875" cap="flat" cmpd="sng" algn="ctr">
                <a:solidFill>
                  <a:sysClr val="window" lastClr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  <a:defRPr/>
                </a:pPr>
                <a:endParaRPr lang="en-US" sz="800" kern="0" dirty="0" err="1" smtClean="0">
                  <a:solidFill>
                    <a:srgbClr val="FFFFFF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80" name="Oval 62"/>
              <p:cNvSpPr/>
              <p:nvPr/>
            </p:nvSpPr>
            <p:spPr bwMode="auto">
              <a:xfrm>
                <a:off x="10405753" y="4726654"/>
                <a:ext cx="91440" cy="91440"/>
              </a:xfrm>
              <a:prstGeom prst="ellipse">
                <a:avLst/>
              </a:prstGeom>
              <a:noFill/>
              <a:ln w="25400" cap="flat" cmpd="sng" algn="ctr">
                <a:solidFill>
                  <a:sysClr val="window" lastClr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  <a:defRPr/>
                </a:pPr>
                <a:endParaRPr lang="en-US" sz="800" kern="0" dirty="0" err="1" smtClean="0">
                  <a:solidFill>
                    <a:srgbClr val="FFFFFF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81" name="Oval 63"/>
              <p:cNvSpPr/>
              <p:nvPr/>
            </p:nvSpPr>
            <p:spPr bwMode="auto">
              <a:xfrm>
                <a:off x="10584954" y="4729034"/>
                <a:ext cx="91440" cy="91440"/>
              </a:xfrm>
              <a:prstGeom prst="ellipse">
                <a:avLst/>
              </a:prstGeom>
              <a:noFill/>
              <a:ln w="25400" cap="flat" cmpd="sng" algn="ctr">
                <a:solidFill>
                  <a:sysClr val="window" lastClr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  <a:defRPr/>
                </a:pPr>
                <a:endParaRPr lang="en-US" sz="800" kern="0" dirty="0" err="1" smtClean="0">
                  <a:solidFill>
                    <a:srgbClr val="FFFFFF"/>
                  </a:solidFill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85" name="Group 39"/>
          <p:cNvGrpSpPr>
            <a:grpSpLocks noChangeAspect="1"/>
          </p:cNvGrpSpPr>
          <p:nvPr/>
        </p:nvGrpSpPr>
        <p:grpSpPr>
          <a:xfrm>
            <a:off x="5568062" y="5715341"/>
            <a:ext cx="456412" cy="456411"/>
            <a:chOff x="7600456" y="4092454"/>
            <a:chExt cx="831233" cy="831234"/>
          </a:xfrm>
          <a:effectLst>
            <a:glow rad="25400">
              <a:schemeClr val="bg1">
                <a:alpha val="25000"/>
              </a:schemeClr>
            </a:glow>
          </a:effectLst>
        </p:grpSpPr>
        <p:grpSp>
          <p:nvGrpSpPr>
            <p:cNvPr id="386" name="Group 50"/>
            <p:cNvGrpSpPr/>
            <p:nvPr/>
          </p:nvGrpSpPr>
          <p:grpSpPr>
            <a:xfrm>
              <a:off x="7600456" y="4092454"/>
              <a:ext cx="831233" cy="831234"/>
              <a:chOff x="4066033" y="2675742"/>
              <a:chExt cx="914400" cy="914400"/>
            </a:xfrm>
          </p:grpSpPr>
          <p:sp>
            <p:nvSpPr>
              <p:cNvPr id="392" name="Rounded Rectangle 56"/>
              <p:cNvSpPr/>
              <p:nvPr/>
            </p:nvSpPr>
            <p:spPr>
              <a:xfrm>
                <a:off x="4066033" y="2675742"/>
                <a:ext cx="914400" cy="914400"/>
              </a:xfrm>
              <a:prstGeom prst="roundRect">
                <a:avLst>
                  <a:gd name="adj" fmla="val 10458"/>
                </a:avLst>
              </a:pr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93" name="Round Same Side Corner Rectangle 57"/>
              <p:cNvSpPr>
                <a:spLocks/>
              </p:cNvSpPr>
              <p:nvPr/>
            </p:nvSpPr>
            <p:spPr>
              <a:xfrm>
                <a:off x="4130041" y="2737850"/>
                <a:ext cx="786384" cy="351100"/>
              </a:xfrm>
              <a:prstGeom prst="round2SameRect">
                <a:avLst>
                  <a:gd name="adj1" fmla="val 20330"/>
                  <a:gd name="adj2" fmla="val 0"/>
                </a:avLst>
              </a:prstGeom>
              <a:gradFill flip="none" rotWithShape="1">
                <a:gsLst>
                  <a:gs pos="0">
                    <a:sysClr val="window" lastClr="FFFFFF">
                      <a:lumMod val="95000"/>
                      <a:alpha val="50000"/>
                    </a:sysClr>
                  </a:gs>
                  <a:gs pos="80000">
                    <a:srgbClr val="2C1E06">
                      <a:alpha val="0"/>
                    </a:srgb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94" name="TextBox 393"/>
              <p:cNvSpPr txBox="1"/>
              <p:nvPr/>
            </p:nvSpPr>
            <p:spPr bwMode="ltGray">
              <a:xfrm>
                <a:off x="4158815" y="3222612"/>
                <a:ext cx="729020" cy="2774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cs typeface="Arial" panose="020B0604020202020204" pitchFamily="34" charset="0"/>
                  </a:rPr>
                  <a:t>Cloud</a:t>
                </a:r>
              </a:p>
            </p:txBody>
          </p:sp>
        </p:grpSp>
        <p:grpSp>
          <p:nvGrpSpPr>
            <p:cNvPr id="387" name="Group 51"/>
            <p:cNvGrpSpPr>
              <a:grpSpLocks noChangeAspect="1"/>
            </p:cNvGrpSpPr>
            <p:nvPr/>
          </p:nvGrpSpPr>
          <p:grpSpPr>
            <a:xfrm>
              <a:off x="7787474" y="4234649"/>
              <a:ext cx="457200" cy="275945"/>
              <a:chOff x="552737" y="8114059"/>
              <a:chExt cx="2903807" cy="1752600"/>
            </a:xfrm>
            <a:solidFill>
              <a:sysClr val="window" lastClr="FFFFFF"/>
            </a:solidFill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88" name="Rounded Rectangle 52"/>
              <p:cNvSpPr/>
              <p:nvPr/>
            </p:nvSpPr>
            <p:spPr>
              <a:xfrm>
                <a:off x="552737" y="8952259"/>
                <a:ext cx="2743200" cy="914400"/>
              </a:xfrm>
              <a:prstGeom prst="roundRect">
                <a:avLst>
                  <a:gd name="adj" fmla="val 50000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53"/>
              <p:cNvSpPr>
                <a:spLocks noChangeAspect="1"/>
              </p:cNvSpPr>
              <p:nvPr/>
            </p:nvSpPr>
            <p:spPr>
              <a:xfrm>
                <a:off x="948977" y="8473953"/>
                <a:ext cx="1097279" cy="1097276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54"/>
              <p:cNvSpPr>
                <a:spLocks noChangeAspect="1"/>
              </p:cNvSpPr>
              <p:nvPr/>
            </p:nvSpPr>
            <p:spPr>
              <a:xfrm>
                <a:off x="1665259" y="8114059"/>
                <a:ext cx="1097279" cy="1097276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55"/>
              <p:cNvSpPr>
                <a:spLocks noChangeAspect="1"/>
              </p:cNvSpPr>
              <p:nvPr/>
            </p:nvSpPr>
            <p:spPr>
              <a:xfrm>
                <a:off x="2229135" y="8639253"/>
                <a:ext cx="1227409" cy="1227406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95" name="Group 41"/>
          <p:cNvGrpSpPr>
            <a:grpSpLocks noChangeAspect="1"/>
          </p:cNvGrpSpPr>
          <p:nvPr/>
        </p:nvGrpSpPr>
        <p:grpSpPr>
          <a:xfrm>
            <a:off x="4545449" y="5715341"/>
            <a:ext cx="456412" cy="456411"/>
            <a:chOff x="7600456" y="3094973"/>
            <a:chExt cx="831233" cy="831234"/>
          </a:xfrm>
          <a:effectLst>
            <a:glow rad="25400">
              <a:schemeClr val="bg1">
                <a:alpha val="25000"/>
              </a:schemeClr>
            </a:glow>
          </a:effectLst>
        </p:grpSpPr>
        <p:grpSp>
          <p:nvGrpSpPr>
            <p:cNvPr id="396" name="Group 42"/>
            <p:cNvGrpSpPr/>
            <p:nvPr/>
          </p:nvGrpSpPr>
          <p:grpSpPr>
            <a:xfrm>
              <a:off x="7600456" y="3094973"/>
              <a:ext cx="831233" cy="831234"/>
              <a:chOff x="4066033" y="2675742"/>
              <a:chExt cx="914400" cy="914400"/>
            </a:xfrm>
          </p:grpSpPr>
          <p:sp>
            <p:nvSpPr>
              <p:cNvPr id="398" name="Rounded Rectangle 44"/>
              <p:cNvSpPr/>
              <p:nvPr/>
            </p:nvSpPr>
            <p:spPr>
              <a:xfrm>
                <a:off x="4066033" y="2675742"/>
                <a:ext cx="914400" cy="914400"/>
              </a:xfrm>
              <a:prstGeom prst="roundRect">
                <a:avLst>
                  <a:gd name="adj" fmla="val 10458"/>
                </a:avLst>
              </a:pr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99" name="Round Same Side Corner Rectangle 45"/>
              <p:cNvSpPr>
                <a:spLocks/>
              </p:cNvSpPr>
              <p:nvPr/>
            </p:nvSpPr>
            <p:spPr>
              <a:xfrm>
                <a:off x="4130041" y="2737850"/>
                <a:ext cx="786384" cy="351100"/>
              </a:xfrm>
              <a:prstGeom prst="round2SameRect">
                <a:avLst>
                  <a:gd name="adj1" fmla="val 20330"/>
                  <a:gd name="adj2" fmla="val 0"/>
                </a:avLst>
              </a:prstGeom>
              <a:gradFill flip="none" rotWithShape="1">
                <a:gsLst>
                  <a:gs pos="0">
                    <a:sysClr val="window" lastClr="FFFFFF">
                      <a:lumMod val="95000"/>
                      <a:alpha val="50000"/>
                    </a:sysClr>
                  </a:gs>
                  <a:gs pos="80000">
                    <a:srgbClr val="2C1E06">
                      <a:alpha val="0"/>
                    </a:srgb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00" name="TextBox 399"/>
              <p:cNvSpPr txBox="1"/>
              <p:nvPr/>
            </p:nvSpPr>
            <p:spPr bwMode="ltGray">
              <a:xfrm>
                <a:off x="4280857" y="3222612"/>
                <a:ext cx="484944" cy="2774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cs typeface="Arial" panose="020B0604020202020204" pitchFamily="34" charset="0"/>
                  </a:rPr>
                  <a:t>VTL</a:t>
                </a:r>
              </a:p>
            </p:txBody>
          </p:sp>
        </p:grpSp>
        <p:pic>
          <p:nvPicPr>
            <p:cNvPr id="397" name="Picture 1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8059" y="3239465"/>
              <a:ext cx="457200" cy="314257"/>
            </a:xfrm>
            <a:prstGeom prst="rect">
              <a:avLst/>
            </a:prstGeom>
            <a:noFill/>
            <a:ln>
              <a:noFill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401" name="직선 화살표 연결선 400"/>
          <p:cNvCxnSpPr>
            <a:endCxn id="321" idx="3"/>
          </p:cNvCxnSpPr>
          <p:nvPr/>
        </p:nvCxnSpPr>
        <p:spPr bwMode="auto">
          <a:xfrm flipH="1">
            <a:off x="7246803" y="4688250"/>
            <a:ext cx="57425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402" name="직선 화살표 연결선 401"/>
          <p:cNvCxnSpPr>
            <a:endCxn id="346" idx="3"/>
          </p:cNvCxnSpPr>
          <p:nvPr/>
        </p:nvCxnSpPr>
        <p:spPr bwMode="auto">
          <a:xfrm flipH="1">
            <a:off x="7246803" y="5991605"/>
            <a:ext cx="57425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grpSp>
        <p:nvGrpSpPr>
          <p:cNvPr id="403" name="그룹 402"/>
          <p:cNvGrpSpPr/>
          <p:nvPr/>
        </p:nvGrpSpPr>
        <p:grpSpPr>
          <a:xfrm>
            <a:off x="4034144" y="5715341"/>
            <a:ext cx="456410" cy="456411"/>
            <a:chOff x="6129701" y="4700409"/>
            <a:chExt cx="557330" cy="557332"/>
          </a:xfrm>
        </p:grpSpPr>
        <p:grpSp>
          <p:nvGrpSpPr>
            <p:cNvPr id="404" name="Group 40"/>
            <p:cNvGrpSpPr/>
            <p:nvPr/>
          </p:nvGrpSpPr>
          <p:grpSpPr>
            <a:xfrm>
              <a:off x="6129701" y="4700409"/>
              <a:ext cx="557330" cy="557332"/>
              <a:chOff x="4066033" y="2675742"/>
              <a:chExt cx="914400" cy="914400"/>
            </a:xfrm>
          </p:grpSpPr>
          <p:sp>
            <p:nvSpPr>
              <p:cNvPr id="410" name="Rounded Rectangle 47"/>
              <p:cNvSpPr/>
              <p:nvPr/>
            </p:nvSpPr>
            <p:spPr>
              <a:xfrm>
                <a:off x="4066033" y="2675742"/>
                <a:ext cx="914400" cy="914400"/>
              </a:xfrm>
              <a:prstGeom prst="roundRect">
                <a:avLst>
                  <a:gd name="adj" fmla="val 10458"/>
                </a:avLst>
              </a:pr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11" name="Round Same Side Corner Rectangle 48"/>
              <p:cNvSpPr>
                <a:spLocks/>
              </p:cNvSpPr>
              <p:nvPr/>
            </p:nvSpPr>
            <p:spPr>
              <a:xfrm>
                <a:off x="4130041" y="2737850"/>
                <a:ext cx="786384" cy="351100"/>
              </a:xfrm>
              <a:prstGeom prst="round2SameRect">
                <a:avLst>
                  <a:gd name="adj1" fmla="val 20330"/>
                  <a:gd name="adj2" fmla="val 0"/>
                </a:avLst>
              </a:prstGeom>
              <a:gradFill flip="none" rotWithShape="1">
                <a:gsLst>
                  <a:gs pos="0">
                    <a:sysClr val="window" lastClr="FFFFFF">
                      <a:lumMod val="95000"/>
                      <a:alpha val="50000"/>
                    </a:sysClr>
                  </a:gs>
                  <a:gs pos="80000">
                    <a:srgbClr val="2C1E06">
                      <a:alpha val="0"/>
                    </a:srgb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12" name="TextBox 411"/>
              <p:cNvSpPr txBox="1"/>
              <p:nvPr/>
            </p:nvSpPr>
            <p:spPr bwMode="ltGray">
              <a:xfrm>
                <a:off x="4152444" y="3222612"/>
                <a:ext cx="741868" cy="2774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cs typeface="Arial" panose="020B0604020202020204" pitchFamily="34" charset="0"/>
                  </a:rPr>
                  <a:t>MSDP</a:t>
                </a:r>
              </a:p>
            </p:txBody>
          </p:sp>
        </p:grpSp>
        <p:grpSp>
          <p:nvGrpSpPr>
            <p:cNvPr id="405" name="그룹 404"/>
            <p:cNvGrpSpPr/>
            <p:nvPr/>
          </p:nvGrpSpPr>
          <p:grpSpPr>
            <a:xfrm>
              <a:off x="6326285" y="4776658"/>
              <a:ext cx="164162" cy="204608"/>
              <a:chOff x="5159335" y="2236296"/>
              <a:chExt cx="2555294" cy="3184846"/>
            </a:xfrm>
          </p:grpSpPr>
          <p:sp>
            <p:nvSpPr>
              <p:cNvPr id="406" name="자유형 405"/>
              <p:cNvSpPr/>
              <p:nvPr/>
            </p:nvSpPr>
            <p:spPr bwMode="auto">
              <a:xfrm>
                <a:off x="5548259" y="2607940"/>
                <a:ext cx="1777477" cy="1777498"/>
              </a:xfrm>
              <a:custGeom>
                <a:avLst/>
                <a:gdLst>
                  <a:gd name="connsiteX0" fmla="*/ 1054147 w 2108294"/>
                  <a:gd name="connsiteY0" fmla="*/ 0 h 2108294"/>
                  <a:gd name="connsiteX1" fmla="*/ 2108294 w 2108294"/>
                  <a:gd name="connsiteY1" fmla="*/ 1054147 h 2108294"/>
                  <a:gd name="connsiteX2" fmla="*/ 1054147 w 2108294"/>
                  <a:gd name="connsiteY2" fmla="*/ 2108294 h 2108294"/>
                  <a:gd name="connsiteX3" fmla="*/ 946367 w 2108294"/>
                  <a:gd name="connsiteY3" fmla="*/ 2102852 h 2108294"/>
                  <a:gd name="connsiteX4" fmla="*/ 905639 w 2108294"/>
                  <a:gd name="connsiteY4" fmla="*/ 2096636 h 2108294"/>
                  <a:gd name="connsiteX5" fmla="*/ 1421860 w 2108294"/>
                  <a:gd name="connsiteY5" fmla="*/ 1456997 h 2108294"/>
                  <a:gd name="connsiteX6" fmla="*/ 1317084 w 2108294"/>
                  <a:gd name="connsiteY6" fmla="*/ 1365558 h 2108294"/>
                  <a:gd name="connsiteX7" fmla="*/ 559250 w 2108294"/>
                  <a:gd name="connsiteY7" fmla="*/ 1979548 h 2108294"/>
                  <a:gd name="connsiteX8" fmla="*/ 464764 w 2108294"/>
                  <a:gd name="connsiteY8" fmla="*/ 1928262 h 2108294"/>
                  <a:gd name="connsiteX9" fmla="*/ 0 w 2108294"/>
                  <a:gd name="connsiteY9" fmla="*/ 1054147 h 2108294"/>
                  <a:gd name="connsiteX10" fmla="*/ 1054147 w 2108294"/>
                  <a:gd name="connsiteY10" fmla="*/ 0 h 2108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08294" h="2108294">
                    <a:moveTo>
                      <a:pt x="1054147" y="0"/>
                    </a:moveTo>
                    <a:cubicBezTo>
                      <a:pt x="1636336" y="0"/>
                      <a:pt x="2108294" y="471958"/>
                      <a:pt x="2108294" y="1054147"/>
                    </a:cubicBezTo>
                    <a:cubicBezTo>
                      <a:pt x="2108294" y="1636336"/>
                      <a:pt x="1636336" y="2108294"/>
                      <a:pt x="1054147" y="2108294"/>
                    </a:cubicBezTo>
                    <a:cubicBezTo>
                      <a:pt x="1017760" y="2108294"/>
                      <a:pt x="981804" y="2106451"/>
                      <a:pt x="946367" y="2102852"/>
                    </a:cubicBezTo>
                    <a:lnTo>
                      <a:pt x="905639" y="2096636"/>
                    </a:lnTo>
                    <a:lnTo>
                      <a:pt x="1421860" y="1456997"/>
                    </a:lnTo>
                    <a:cubicBezTo>
                      <a:pt x="1468850" y="1399847"/>
                      <a:pt x="1380583" y="1314123"/>
                      <a:pt x="1317084" y="1365558"/>
                    </a:cubicBezTo>
                    <a:lnTo>
                      <a:pt x="559250" y="1979548"/>
                    </a:lnTo>
                    <a:lnTo>
                      <a:pt x="464764" y="1928262"/>
                    </a:lnTo>
                    <a:cubicBezTo>
                      <a:pt x="184359" y="1738824"/>
                      <a:pt x="0" y="1418015"/>
                      <a:pt x="0" y="1054147"/>
                    </a:cubicBezTo>
                    <a:cubicBezTo>
                      <a:pt x="0" y="471958"/>
                      <a:pt x="471958" y="0"/>
                      <a:pt x="105414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5875" cap="flat" cmpd="sng" algn="ctr">
                <a:solidFill>
                  <a:schemeClr val="bg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407" name="타원 406"/>
              <p:cNvSpPr/>
              <p:nvPr/>
            </p:nvSpPr>
            <p:spPr bwMode="auto">
              <a:xfrm>
                <a:off x="5982088" y="3041795"/>
                <a:ext cx="909789" cy="909788"/>
              </a:xfrm>
              <a:prstGeom prst="ellipse">
                <a:avLst/>
              </a:prstGeom>
              <a:solidFill>
                <a:schemeClr val="accent2"/>
              </a:solidFill>
              <a:ln w="15875" cap="flat" cmpd="sng" algn="ctr">
                <a:solidFill>
                  <a:schemeClr val="bg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408" name="이등변 삼각형 242"/>
              <p:cNvSpPr/>
              <p:nvPr/>
            </p:nvSpPr>
            <p:spPr bwMode="auto">
              <a:xfrm rot="2771878">
                <a:off x="6048777" y="3596253"/>
                <a:ext cx="414036" cy="1548446"/>
              </a:xfrm>
              <a:custGeom>
                <a:avLst/>
                <a:gdLst>
                  <a:gd name="connsiteX0" fmla="*/ 0 w 437614"/>
                  <a:gd name="connsiteY0" fmla="*/ 1575048 h 1575048"/>
                  <a:gd name="connsiteX1" fmla="*/ 218807 w 437614"/>
                  <a:gd name="connsiteY1" fmla="*/ 0 h 1575048"/>
                  <a:gd name="connsiteX2" fmla="*/ 437614 w 437614"/>
                  <a:gd name="connsiteY2" fmla="*/ 1575048 h 1575048"/>
                  <a:gd name="connsiteX3" fmla="*/ 0 w 437614"/>
                  <a:gd name="connsiteY3" fmla="*/ 1575048 h 1575048"/>
                  <a:gd name="connsiteX0" fmla="*/ 0 w 437614"/>
                  <a:gd name="connsiteY0" fmla="*/ 1575048 h 1575048"/>
                  <a:gd name="connsiteX1" fmla="*/ 203387 w 437614"/>
                  <a:gd name="connsiteY1" fmla="*/ 111541 h 1575048"/>
                  <a:gd name="connsiteX2" fmla="*/ 218807 w 437614"/>
                  <a:gd name="connsiteY2" fmla="*/ 0 h 1575048"/>
                  <a:gd name="connsiteX3" fmla="*/ 437614 w 437614"/>
                  <a:gd name="connsiteY3" fmla="*/ 1575048 h 1575048"/>
                  <a:gd name="connsiteX4" fmla="*/ 0 w 437614"/>
                  <a:gd name="connsiteY4" fmla="*/ 1575048 h 1575048"/>
                  <a:gd name="connsiteX0" fmla="*/ 0 w 437614"/>
                  <a:gd name="connsiteY0" fmla="*/ 1575048 h 1575048"/>
                  <a:gd name="connsiteX1" fmla="*/ 203387 w 437614"/>
                  <a:gd name="connsiteY1" fmla="*/ 111541 h 1575048"/>
                  <a:gd name="connsiteX2" fmla="*/ 218807 w 437614"/>
                  <a:gd name="connsiteY2" fmla="*/ 0 h 1575048"/>
                  <a:gd name="connsiteX3" fmla="*/ 232959 w 437614"/>
                  <a:gd name="connsiteY3" fmla="*/ 108227 h 1575048"/>
                  <a:gd name="connsiteX4" fmla="*/ 437614 w 437614"/>
                  <a:gd name="connsiteY4" fmla="*/ 1575048 h 1575048"/>
                  <a:gd name="connsiteX5" fmla="*/ 0 w 437614"/>
                  <a:gd name="connsiteY5" fmla="*/ 1575048 h 1575048"/>
                  <a:gd name="connsiteX0" fmla="*/ 0 w 437614"/>
                  <a:gd name="connsiteY0" fmla="*/ 1575048 h 1575048"/>
                  <a:gd name="connsiteX1" fmla="*/ 142980 w 437614"/>
                  <a:gd name="connsiteY1" fmla="*/ 122236 h 1575048"/>
                  <a:gd name="connsiteX2" fmla="*/ 218807 w 437614"/>
                  <a:gd name="connsiteY2" fmla="*/ 0 h 1575048"/>
                  <a:gd name="connsiteX3" fmla="*/ 232959 w 437614"/>
                  <a:gd name="connsiteY3" fmla="*/ 108227 h 1575048"/>
                  <a:gd name="connsiteX4" fmla="*/ 437614 w 437614"/>
                  <a:gd name="connsiteY4" fmla="*/ 1575048 h 1575048"/>
                  <a:gd name="connsiteX5" fmla="*/ 0 w 437614"/>
                  <a:gd name="connsiteY5" fmla="*/ 1575048 h 1575048"/>
                  <a:gd name="connsiteX0" fmla="*/ 0 w 437614"/>
                  <a:gd name="connsiteY0" fmla="*/ 1575048 h 1575048"/>
                  <a:gd name="connsiteX1" fmla="*/ 142980 w 437614"/>
                  <a:gd name="connsiteY1" fmla="*/ 122236 h 1575048"/>
                  <a:gd name="connsiteX2" fmla="*/ 218807 w 437614"/>
                  <a:gd name="connsiteY2" fmla="*/ 0 h 1575048"/>
                  <a:gd name="connsiteX3" fmla="*/ 276167 w 437614"/>
                  <a:gd name="connsiteY3" fmla="*/ 112712 h 1575048"/>
                  <a:gd name="connsiteX4" fmla="*/ 437614 w 437614"/>
                  <a:gd name="connsiteY4" fmla="*/ 1575048 h 1575048"/>
                  <a:gd name="connsiteX5" fmla="*/ 0 w 437614"/>
                  <a:gd name="connsiteY5" fmla="*/ 1575048 h 1575048"/>
                  <a:gd name="connsiteX0" fmla="*/ 0 w 437614"/>
                  <a:gd name="connsiteY0" fmla="*/ 1575048 h 1575048"/>
                  <a:gd name="connsiteX1" fmla="*/ 142980 w 437614"/>
                  <a:gd name="connsiteY1" fmla="*/ 122236 h 1575048"/>
                  <a:gd name="connsiteX2" fmla="*/ 218807 w 437614"/>
                  <a:gd name="connsiteY2" fmla="*/ 0 h 1575048"/>
                  <a:gd name="connsiteX3" fmla="*/ 278804 w 437614"/>
                  <a:gd name="connsiteY3" fmla="*/ 109963 h 1575048"/>
                  <a:gd name="connsiteX4" fmla="*/ 437614 w 437614"/>
                  <a:gd name="connsiteY4" fmla="*/ 1575048 h 1575048"/>
                  <a:gd name="connsiteX5" fmla="*/ 0 w 437614"/>
                  <a:gd name="connsiteY5" fmla="*/ 1575048 h 1575048"/>
                  <a:gd name="connsiteX0" fmla="*/ 0 w 437614"/>
                  <a:gd name="connsiteY0" fmla="*/ 1575048 h 1575048"/>
                  <a:gd name="connsiteX1" fmla="*/ 140287 w 437614"/>
                  <a:gd name="connsiteY1" fmla="*/ 122293 h 1575048"/>
                  <a:gd name="connsiteX2" fmla="*/ 218807 w 437614"/>
                  <a:gd name="connsiteY2" fmla="*/ 0 h 1575048"/>
                  <a:gd name="connsiteX3" fmla="*/ 278804 w 437614"/>
                  <a:gd name="connsiteY3" fmla="*/ 109963 h 1575048"/>
                  <a:gd name="connsiteX4" fmla="*/ 437614 w 437614"/>
                  <a:gd name="connsiteY4" fmla="*/ 1575048 h 1575048"/>
                  <a:gd name="connsiteX5" fmla="*/ 0 w 437614"/>
                  <a:gd name="connsiteY5" fmla="*/ 1575048 h 1575048"/>
                  <a:gd name="connsiteX0" fmla="*/ 0 w 437614"/>
                  <a:gd name="connsiteY0" fmla="*/ 1568061 h 1568061"/>
                  <a:gd name="connsiteX1" fmla="*/ 140287 w 437614"/>
                  <a:gd name="connsiteY1" fmla="*/ 115306 h 1568061"/>
                  <a:gd name="connsiteX2" fmla="*/ 206827 w 437614"/>
                  <a:gd name="connsiteY2" fmla="*/ 0 h 1568061"/>
                  <a:gd name="connsiteX3" fmla="*/ 278804 w 437614"/>
                  <a:gd name="connsiteY3" fmla="*/ 102976 h 1568061"/>
                  <a:gd name="connsiteX4" fmla="*/ 437614 w 437614"/>
                  <a:gd name="connsiteY4" fmla="*/ 1568061 h 1568061"/>
                  <a:gd name="connsiteX5" fmla="*/ 0 w 437614"/>
                  <a:gd name="connsiteY5" fmla="*/ 1568061 h 1568061"/>
                  <a:gd name="connsiteX0" fmla="*/ 0 w 437614"/>
                  <a:gd name="connsiteY0" fmla="*/ 1465085 h 1465085"/>
                  <a:gd name="connsiteX1" fmla="*/ 140287 w 437614"/>
                  <a:gd name="connsiteY1" fmla="*/ 12330 h 1465085"/>
                  <a:gd name="connsiteX2" fmla="*/ 278804 w 437614"/>
                  <a:gd name="connsiteY2" fmla="*/ 0 h 1465085"/>
                  <a:gd name="connsiteX3" fmla="*/ 437614 w 437614"/>
                  <a:gd name="connsiteY3" fmla="*/ 1465085 h 1465085"/>
                  <a:gd name="connsiteX4" fmla="*/ 0 w 437614"/>
                  <a:gd name="connsiteY4" fmla="*/ 1465085 h 1465085"/>
                  <a:gd name="connsiteX0" fmla="*/ 0 w 437614"/>
                  <a:gd name="connsiteY0" fmla="*/ 1493815 h 1493815"/>
                  <a:gd name="connsiteX1" fmla="*/ 140287 w 437614"/>
                  <a:gd name="connsiteY1" fmla="*/ 41060 h 1493815"/>
                  <a:gd name="connsiteX2" fmla="*/ 278804 w 437614"/>
                  <a:gd name="connsiteY2" fmla="*/ 28730 h 1493815"/>
                  <a:gd name="connsiteX3" fmla="*/ 437614 w 437614"/>
                  <a:gd name="connsiteY3" fmla="*/ 1493815 h 1493815"/>
                  <a:gd name="connsiteX4" fmla="*/ 0 w 437614"/>
                  <a:gd name="connsiteY4" fmla="*/ 1493815 h 1493815"/>
                  <a:gd name="connsiteX0" fmla="*/ 0 w 437614"/>
                  <a:gd name="connsiteY0" fmla="*/ 1509107 h 1509107"/>
                  <a:gd name="connsiteX1" fmla="*/ 140287 w 437614"/>
                  <a:gd name="connsiteY1" fmla="*/ 56352 h 1509107"/>
                  <a:gd name="connsiteX2" fmla="*/ 278804 w 437614"/>
                  <a:gd name="connsiteY2" fmla="*/ 44022 h 1509107"/>
                  <a:gd name="connsiteX3" fmla="*/ 437614 w 437614"/>
                  <a:gd name="connsiteY3" fmla="*/ 1509107 h 1509107"/>
                  <a:gd name="connsiteX4" fmla="*/ 0 w 437614"/>
                  <a:gd name="connsiteY4" fmla="*/ 1509107 h 1509107"/>
                  <a:gd name="connsiteX0" fmla="*/ 0 w 437614"/>
                  <a:gd name="connsiteY0" fmla="*/ 1510794 h 1510794"/>
                  <a:gd name="connsiteX1" fmla="*/ 140287 w 437614"/>
                  <a:gd name="connsiteY1" fmla="*/ 58039 h 1510794"/>
                  <a:gd name="connsiteX2" fmla="*/ 278804 w 437614"/>
                  <a:gd name="connsiteY2" fmla="*/ 45709 h 1510794"/>
                  <a:gd name="connsiteX3" fmla="*/ 437614 w 437614"/>
                  <a:gd name="connsiteY3" fmla="*/ 1510794 h 1510794"/>
                  <a:gd name="connsiteX4" fmla="*/ 0 w 437614"/>
                  <a:gd name="connsiteY4" fmla="*/ 1510794 h 1510794"/>
                  <a:gd name="connsiteX0" fmla="*/ 0 w 437614"/>
                  <a:gd name="connsiteY0" fmla="*/ 1517177 h 1517177"/>
                  <a:gd name="connsiteX1" fmla="*/ 140287 w 437614"/>
                  <a:gd name="connsiteY1" fmla="*/ 64422 h 1517177"/>
                  <a:gd name="connsiteX2" fmla="*/ 278804 w 437614"/>
                  <a:gd name="connsiteY2" fmla="*/ 52092 h 1517177"/>
                  <a:gd name="connsiteX3" fmla="*/ 437614 w 437614"/>
                  <a:gd name="connsiteY3" fmla="*/ 1517177 h 1517177"/>
                  <a:gd name="connsiteX4" fmla="*/ 0 w 437614"/>
                  <a:gd name="connsiteY4" fmla="*/ 1517177 h 1517177"/>
                  <a:gd name="connsiteX0" fmla="*/ 0 w 411444"/>
                  <a:gd name="connsiteY0" fmla="*/ 1415581 h 1517177"/>
                  <a:gd name="connsiteX1" fmla="*/ 114117 w 411444"/>
                  <a:gd name="connsiteY1" fmla="*/ 64422 h 1517177"/>
                  <a:gd name="connsiteX2" fmla="*/ 252634 w 411444"/>
                  <a:gd name="connsiteY2" fmla="*/ 52092 h 1517177"/>
                  <a:gd name="connsiteX3" fmla="*/ 411444 w 411444"/>
                  <a:gd name="connsiteY3" fmla="*/ 1517177 h 1517177"/>
                  <a:gd name="connsiteX4" fmla="*/ 0 w 411444"/>
                  <a:gd name="connsiteY4" fmla="*/ 1415581 h 1517177"/>
                  <a:gd name="connsiteX0" fmla="*/ 0 w 405415"/>
                  <a:gd name="connsiteY0" fmla="*/ 1381770 h 1517177"/>
                  <a:gd name="connsiteX1" fmla="*/ 108088 w 405415"/>
                  <a:gd name="connsiteY1" fmla="*/ 64422 h 1517177"/>
                  <a:gd name="connsiteX2" fmla="*/ 246605 w 405415"/>
                  <a:gd name="connsiteY2" fmla="*/ 52092 h 1517177"/>
                  <a:gd name="connsiteX3" fmla="*/ 405415 w 405415"/>
                  <a:gd name="connsiteY3" fmla="*/ 1517177 h 1517177"/>
                  <a:gd name="connsiteX4" fmla="*/ 0 w 405415"/>
                  <a:gd name="connsiteY4" fmla="*/ 1381770 h 1517177"/>
                  <a:gd name="connsiteX0" fmla="*/ 0 w 418882"/>
                  <a:gd name="connsiteY0" fmla="*/ 1382053 h 1517177"/>
                  <a:gd name="connsiteX1" fmla="*/ 121555 w 418882"/>
                  <a:gd name="connsiteY1" fmla="*/ 64422 h 1517177"/>
                  <a:gd name="connsiteX2" fmla="*/ 260072 w 418882"/>
                  <a:gd name="connsiteY2" fmla="*/ 52092 h 1517177"/>
                  <a:gd name="connsiteX3" fmla="*/ 418882 w 418882"/>
                  <a:gd name="connsiteY3" fmla="*/ 1517177 h 1517177"/>
                  <a:gd name="connsiteX4" fmla="*/ 0 w 418882"/>
                  <a:gd name="connsiteY4" fmla="*/ 1382053 h 1517177"/>
                  <a:gd name="connsiteX0" fmla="*/ 0 w 407015"/>
                  <a:gd name="connsiteY0" fmla="*/ 1369679 h 1517177"/>
                  <a:gd name="connsiteX1" fmla="*/ 109688 w 407015"/>
                  <a:gd name="connsiteY1" fmla="*/ 64422 h 1517177"/>
                  <a:gd name="connsiteX2" fmla="*/ 248205 w 407015"/>
                  <a:gd name="connsiteY2" fmla="*/ 52092 h 1517177"/>
                  <a:gd name="connsiteX3" fmla="*/ 407015 w 407015"/>
                  <a:gd name="connsiteY3" fmla="*/ 1517177 h 1517177"/>
                  <a:gd name="connsiteX4" fmla="*/ 0 w 407015"/>
                  <a:gd name="connsiteY4" fmla="*/ 1369679 h 1517177"/>
                  <a:gd name="connsiteX0" fmla="*/ 0 w 407015"/>
                  <a:gd name="connsiteY0" fmla="*/ 1369679 h 1517177"/>
                  <a:gd name="connsiteX1" fmla="*/ 109688 w 407015"/>
                  <a:gd name="connsiteY1" fmla="*/ 64422 h 1517177"/>
                  <a:gd name="connsiteX2" fmla="*/ 248205 w 407015"/>
                  <a:gd name="connsiteY2" fmla="*/ 52092 h 1517177"/>
                  <a:gd name="connsiteX3" fmla="*/ 407015 w 407015"/>
                  <a:gd name="connsiteY3" fmla="*/ 1517177 h 1517177"/>
                  <a:gd name="connsiteX4" fmla="*/ 0 w 407015"/>
                  <a:gd name="connsiteY4" fmla="*/ 1369679 h 1517177"/>
                  <a:gd name="connsiteX0" fmla="*/ 0 w 416066"/>
                  <a:gd name="connsiteY0" fmla="*/ 1369679 h 1370128"/>
                  <a:gd name="connsiteX1" fmla="*/ 109688 w 416066"/>
                  <a:gd name="connsiteY1" fmla="*/ 64422 h 1370128"/>
                  <a:gd name="connsiteX2" fmla="*/ 248205 w 416066"/>
                  <a:gd name="connsiteY2" fmla="*/ 52092 h 1370128"/>
                  <a:gd name="connsiteX3" fmla="*/ 416066 w 416066"/>
                  <a:gd name="connsiteY3" fmla="*/ 1370128 h 1370128"/>
                  <a:gd name="connsiteX4" fmla="*/ 0 w 416066"/>
                  <a:gd name="connsiteY4" fmla="*/ 1369679 h 1370128"/>
                  <a:gd name="connsiteX0" fmla="*/ 0 w 414297"/>
                  <a:gd name="connsiteY0" fmla="*/ 1369679 h 1369679"/>
                  <a:gd name="connsiteX1" fmla="*/ 109688 w 414297"/>
                  <a:gd name="connsiteY1" fmla="*/ 64422 h 1369679"/>
                  <a:gd name="connsiteX2" fmla="*/ 248205 w 414297"/>
                  <a:gd name="connsiteY2" fmla="*/ 52092 h 1369679"/>
                  <a:gd name="connsiteX3" fmla="*/ 414297 w 414297"/>
                  <a:gd name="connsiteY3" fmla="*/ 1349955 h 1369679"/>
                  <a:gd name="connsiteX4" fmla="*/ 0 w 414297"/>
                  <a:gd name="connsiteY4" fmla="*/ 1369679 h 1369679"/>
                  <a:gd name="connsiteX0" fmla="*/ 269 w 414566"/>
                  <a:gd name="connsiteY0" fmla="*/ 1369679 h 1445495"/>
                  <a:gd name="connsiteX1" fmla="*/ 109957 w 414566"/>
                  <a:gd name="connsiteY1" fmla="*/ 64422 h 1445495"/>
                  <a:gd name="connsiteX2" fmla="*/ 248474 w 414566"/>
                  <a:gd name="connsiteY2" fmla="*/ 52092 h 1445495"/>
                  <a:gd name="connsiteX3" fmla="*/ 414566 w 414566"/>
                  <a:gd name="connsiteY3" fmla="*/ 1349955 h 1445495"/>
                  <a:gd name="connsiteX4" fmla="*/ 269 w 414566"/>
                  <a:gd name="connsiteY4" fmla="*/ 1369679 h 1445495"/>
                  <a:gd name="connsiteX0" fmla="*/ 173 w 415823"/>
                  <a:gd name="connsiteY0" fmla="*/ 1369679 h 1506199"/>
                  <a:gd name="connsiteX1" fmla="*/ 109861 w 415823"/>
                  <a:gd name="connsiteY1" fmla="*/ 64422 h 1506199"/>
                  <a:gd name="connsiteX2" fmla="*/ 248378 w 415823"/>
                  <a:gd name="connsiteY2" fmla="*/ 52092 h 1506199"/>
                  <a:gd name="connsiteX3" fmla="*/ 414470 w 415823"/>
                  <a:gd name="connsiteY3" fmla="*/ 1349955 h 1506199"/>
                  <a:gd name="connsiteX4" fmla="*/ 173 w 415823"/>
                  <a:gd name="connsiteY4" fmla="*/ 1369679 h 1506199"/>
                  <a:gd name="connsiteX0" fmla="*/ 168 w 417004"/>
                  <a:gd name="connsiteY0" fmla="*/ 1369679 h 1521511"/>
                  <a:gd name="connsiteX1" fmla="*/ 109856 w 417004"/>
                  <a:gd name="connsiteY1" fmla="*/ 64422 h 1521511"/>
                  <a:gd name="connsiteX2" fmla="*/ 248373 w 417004"/>
                  <a:gd name="connsiteY2" fmla="*/ 52092 h 1521511"/>
                  <a:gd name="connsiteX3" fmla="*/ 414465 w 417004"/>
                  <a:gd name="connsiteY3" fmla="*/ 1349955 h 1521511"/>
                  <a:gd name="connsiteX4" fmla="*/ 168 w 417004"/>
                  <a:gd name="connsiteY4" fmla="*/ 1369679 h 1521511"/>
                  <a:gd name="connsiteX0" fmla="*/ 0 w 414297"/>
                  <a:gd name="connsiteY0" fmla="*/ 1369679 h 1539635"/>
                  <a:gd name="connsiteX1" fmla="*/ 109688 w 414297"/>
                  <a:gd name="connsiteY1" fmla="*/ 64422 h 1539635"/>
                  <a:gd name="connsiteX2" fmla="*/ 248205 w 414297"/>
                  <a:gd name="connsiteY2" fmla="*/ 52092 h 1539635"/>
                  <a:gd name="connsiteX3" fmla="*/ 414297 w 414297"/>
                  <a:gd name="connsiteY3" fmla="*/ 1349955 h 1539635"/>
                  <a:gd name="connsiteX4" fmla="*/ 206178 w 414297"/>
                  <a:gd name="connsiteY4" fmla="*/ 1521565 h 1539635"/>
                  <a:gd name="connsiteX5" fmla="*/ 0 w 414297"/>
                  <a:gd name="connsiteY5" fmla="*/ 1369679 h 1539635"/>
                  <a:gd name="connsiteX0" fmla="*/ 0 w 414297"/>
                  <a:gd name="connsiteY0" fmla="*/ 1369679 h 1554718"/>
                  <a:gd name="connsiteX1" fmla="*/ 109688 w 414297"/>
                  <a:gd name="connsiteY1" fmla="*/ 64422 h 1554718"/>
                  <a:gd name="connsiteX2" fmla="*/ 248205 w 414297"/>
                  <a:gd name="connsiteY2" fmla="*/ 52092 h 1554718"/>
                  <a:gd name="connsiteX3" fmla="*/ 414297 w 414297"/>
                  <a:gd name="connsiteY3" fmla="*/ 1349955 h 1554718"/>
                  <a:gd name="connsiteX4" fmla="*/ 205310 w 414297"/>
                  <a:gd name="connsiteY4" fmla="*/ 1544487 h 1554718"/>
                  <a:gd name="connsiteX5" fmla="*/ 0 w 414297"/>
                  <a:gd name="connsiteY5" fmla="*/ 1369679 h 1554718"/>
                  <a:gd name="connsiteX0" fmla="*/ 0 w 414297"/>
                  <a:gd name="connsiteY0" fmla="*/ 1369679 h 1554718"/>
                  <a:gd name="connsiteX1" fmla="*/ 109688 w 414297"/>
                  <a:gd name="connsiteY1" fmla="*/ 64422 h 1554718"/>
                  <a:gd name="connsiteX2" fmla="*/ 248205 w 414297"/>
                  <a:gd name="connsiteY2" fmla="*/ 52092 h 1554718"/>
                  <a:gd name="connsiteX3" fmla="*/ 414297 w 414297"/>
                  <a:gd name="connsiteY3" fmla="*/ 1349955 h 1554718"/>
                  <a:gd name="connsiteX4" fmla="*/ 205310 w 414297"/>
                  <a:gd name="connsiteY4" fmla="*/ 1544487 h 1554718"/>
                  <a:gd name="connsiteX5" fmla="*/ 0 w 414297"/>
                  <a:gd name="connsiteY5" fmla="*/ 1369679 h 1554718"/>
                  <a:gd name="connsiteX0" fmla="*/ 0 w 414297"/>
                  <a:gd name="connsiteY0" fmla="*/ 1369679 h 1552793"/>
                  <a:gd name="connsiteX1" fmla="*/ 109688 w 414297"/>
                  <a:gd name="connsiteY1" fmla="*/ 64422 h 1552793"/>
                  <a:gd name="connsiteX2" fmla="*/ 248205 w 414297"/>
                  <a:gd name="connsiteY2" fmla="*/ 52092 h 1552793"/>
                  <a:gd name="connsiteX3" fmla="*/ 414297 w 414297"/>
                  <a:gd name="connsiteY3" fmla="*/ 1349955 h 1552793"/>
                  <a:gd name="connsiteX4" fmla="*/ 205310 w 414297"/>
                  <a:gd name="connsiteY4" fmla="*/ 1544487 h 1552793"/>
                  <a:gd name="connsiteX5" fmla="*/ 0 w 414297"/>
                  <a:gd name="connsiteY5" fmla="*/ 1369679 h 1552793"/>
                  <a:gd name="connsiteX0" fmla="*/ 38 w 414335"/>
                  <a:gd name="connsiteY0" fmla="*/ 1369679 h 1549950"/>
                  <a:gd name="connsiteX1" fmla="*/ 109726 w 414335"/>
                  <a:gd name="connsiteY1" fmla="*/ 64422 h 1549950"/>
                  <a:gd name="connsiteX2" fmla="*/ 248243 w 414335"/>
                  <a:gd name="connsiteY2" fmla="*/ 52092 h 1549950"/>
                  <a:gd name="connsiteX3" fmla="*/ 414335 w 414335"/>
                  <a:gd name="connsiteY3" fmla="*/ 1349955 h 1549950"/>
                  <a:gd name="connsiteX4" fmla="*/ 205348 w 414335"/>
                  <a:gd name="connsiteY4" fmla="*/ 1544487 h 1549950"/>
                  <a:gd name="connsiteX5" fmla="*/ 38 w 414335"/>
                  <a:gd name="connsiteY5" fmla="*/ 1369679 h 1549950"/>
                  <a:gd name="connsiteX0" fmla="*/ 1 w 414298"/>
                  <a:gd name="connsiteY0" fmla="*/ 1369679 h 1549950"/>
                  <a:gd name="connsiteX1" fmla="*/ 109689 w 414298"/>
                  <a:gd name="connsiteY1" fmla="*/ 64422 h 1549950"/>
                  <a:gd name="connsiteX2" fmla="*/ 248206 w 414298"/>
                  <a:gd name="connsiteY2" fmla="*/ 52092 h 1549950"/>
                  <a:gd name="connsiteX3" fmla="*/ 414298 w 414298"/>
                  <a:gd name="connsiteY3" fmla="*/ 1349955 h 1549950"/>
                  <a:gd name="connsiteX4" fmla="*/ 205311 w 414298"/>
                  <a:gd name="connsiteY4" fmla="*/ 1544487 h 1549950"/>
                  <a:gd name="connsiteX5" fmla="*/ 1 w 414298"/>
                  <a:gd name="connsiteY5" fmla="*/ 1369679 h 1549950"/>
                  <a:gd name="connsiteX0" fmla="*/ 0 w 414297"/>
                  <a:gd name="connsiteY0" fmla="*/ 1369679 h 1549950"/>
                  <a:gd name="connsiteX1" fmla="*/ 109688 w 414297"/>
                  <a:gd name="connsiteY1" fmla="*/ 64422 h 1549950"/>
                  <a:gd name="connsiteX2" fmla="*/ 248205 w 414297"/>
                  <a:gd name="connsiteY2" fmla="*/ 52092 h 1549950"/>
                  <a:gd name="connsiteX3" fmla="*/ 414297 w 414297"/>
                  <a:gd name="connsiteY3" fmla="*/ 1349955 h 1549950"/>
                  <a:gd name="connsiteX4" fmla="*/ 205310 w 414297"/>
                  <a:gd name="connsiteY4" fmla="*/ 1544487 h 1549950"/>
                  <a:gd name="connsiteX5" fmla="*/ 0 w 414297"/>
                  <a:gd name="connsiteY5" fmla="*/ 1369679 h 1549950"/>
                  <a:gd name="connsiteX0" fmla="*/ 0 w 414297"/>
                  <a:gd name="connsiteY0" fmla="*/ 1369679 h 1549950"/>
                  <a:gd name="connsiteX1" fmla="*/ 109688 w 414297"/>
                  <a:gd name="connsiteY1" fmla="*/ 64422 h 1549950"/>
                  <a:gd name="connsiteX2" fmla="*/ 248205 w 414297"/>
                  <a:gd name="connsiteY2" fmla="*/ 52092 h 1549950"/>
                  <a:gd name="connsiteX3" fmla="*/ 414297 w 414297"/>
                  <a:gd name="connsiteY3" fmla="*/ 1349955 h 1549950"/>
                  <a:gd name="connsiteX4" fmla="*/ 205310 w 414297"/>
                  <a:gd name="connsiteY4" fmla="*/ 1544487 h 1549950"/>
                  <a:gd name="connsiteX5" fmla="*/ 0 w 414297"/>
                  <a:gd name="connsiteY5" fmla="*/ 1369679 h 1549950"/>
                  <a:gd name="connsiteX0" fmla="*/ 0 w 414985"/>
                  <a:gd name="connsiteY0" fmla="*/ 1369679 h 1544496"/>
                  <a:gd name="connsiteX1" fmla="*/ 109688 w 414985"/>
                  <a:gd name="connsiteY1" fmla="*/ 64422 h 1544496"/>
                  <a:gd name="connsiteX2" fmla="*/ 248205 w 414985"/>
                  <a:gd name="connsiteY2" fmla="*/ 52092 h 1544496"/>
                  <a:gd name="connsiteX3" fmla="*/ 414297 w 414985"/>
                  <a:gd name="connsiteY3" fmla="*/ 1349955 h 1544496"/>
                  <a:gd name="connsiteX4" fmla="*/ 205310 w 414985"/>
                  <a:gd name="connsiteY4" fmla="*/ 1544487 h 1544496"/>
                  <a:gd name="connsiteX5" fmla="*/ 0 w 414985"/>
                  <a:gd name="connsiteY5" fmla="*/ 1369679 h 1544496"/>
                  <a:gd name="connsiteX0" fmla="*/ 0 w 415714"/>
                  <a:gd name="connsiteY0" fmla="*/ 1369679 h 1544501"/>
                  <a:gd name="connsiteX1" fmla="*/ 109688 w 415714"/>
                  <a:gd name="connsiteY1" fmla="*/ 64422 h 1544501"/>
                  <a:gd name="connsiteX2" fmla="*/ 248205 w 415714"/>
                  <a:gd name="connsiteY2" fmla="*/ 52092 h 1544501"/>
                  <a:gd name="connsiteX3" fmla="*/ 414297 w 415714"/>
                  <a:gd name="connsiteY3" fmla="*/ 1349955 h 1544501"/>
                  <a:gd name="connsiteX4" fmla="*/ 205310 w 415714"/>
                  <a:gd name="connsiteY4" fmla="*/ 1544487 h 1544501"/>
                  <a:gd name="connsiteX5" fmla="*/ 0 w 415714"/>
                  <a:gd name="connsiteY5" fmla="*/ 1369679 h 1544501"/>
                  <a:gd name="connsiteX0" fmla="*/ 0 w 415342"/>
                  <a:gd name="connsiteY0" fmla="*/ 1369679 h 1544499"/>
                  <a:gd name="connsiteX1" fmla="*/ 109688 w 415342"/>
                  <a:gd name="connsiteY1" fmla="*/ 64422 h 1544499"/>
                  <a:gd name="connsiteX2" fmla="*/ 248205 w 415342"/>
                  <a:gd name="connsiteY2" fmla="*/ 52092 h 1544499"/>
                  <a:gd name="connsiteX3" fmla="*/ 414297 w 415342"/>
                  <a:gd name="connsiteY3" fmla="*/ 1349955 h 1544499"/>
                  <a:gd name="connsiteX4" fmla="*/ 205310 w 415342"/>
                  <a:gd name="connsiteY4" fmla="*/ 1544487 h 1544499"/>
                  <a:gd name="connsiteX5" fmla="*/ 0 w 415342"/>
                  <a:gd name="connsiteY5" fmla="*/ 1369679 h 1544499"/>
                  <a:gd name="connsiteX0" fmla="*/ 0 w 414281"/>
                  <a:gd name="connsiteY0" fmla="*/ 1360225 h 1544515"/>
                  <a:gd name="connsiteX1" fmla="*/ 108538 w 414281"/>
                  <a:gd name="connsiteY1" fmla="*/ 64422 h 1544515"/>
                  <a:gd name="connsiteX2" fmla="*/ 247055 w 414281"/>
                  <a:gd name="connsiteY2" fmla="*/ 52092 h 1544515"/>
                  <a:gd name="connsiteX3" fmla="*/ 413147 w 414281"/>
                  <a:gd name="connsiteY3" fmla="*/ 1349955 h 1544515"/>
                  <a:gd name="connsiteX4" fmla="*/ 204160 w 414281"/>
                  <a:gd name="connsiteY4" fmla="*/ 1544487 h 1544515"/>
                  <a:gd name="connsiteX5" fmla="*/ 0 w 414281"/>
                  <a:gd name="connsiteY5" fmla="*/ 1360225 h 1544515"/>
                  <a:gd name="connsiteX0" fmla="*/ 0 w 414281"/>
                  <a:gd name="connsiteY0" fmla="*/ 1360225 h 1544518"/>
                  <a:gd name="connsiteX1" fmla="*/ 108538 w 414281"/>
                  <a:gd name="connsiteY1" fmla="*/ 64422 h 1544518"/>
                  <a:gd name="connsiteX2" fmla="*/ 247055 w 414281"/>
                  <a:gd name="connsiteY2" fmla="*/ 52092 h 1544518"/>
                  <a:gd name="connsiteX3" fmla="*/ 413147 w 414281"/>
                  <a:gd name="connsiteY3" fmla="*/ 1349955 h 1544518"/>
                  <a:gd name="connsiteX4" fmla="*/ 204160 w 414281"/>
                  <a:gd name="connsiteY4" fmla="*/ 1544487 h 1544518"/>
                  <a:gd name="connsiteX5" fmla="*/ 0 w 414281"/>
                  <a:gd name="connsiteY5" fmla="*/ 1360225 h 1544518"/>
                  <a:gd name="connsiteX0" fmla="*/ 0 w 414281"/>
                  <a:gd name="connsiteY0" fmla="*/ 1360225 h 1544518"/>
                  <a:gd name="connsiteX1" fmla="*/ 108538 w 414281"/>
                  <a:gd name="connsiteY1" fmla="*/ 64422 h 1544518"/>
                  <a:gd name="connsiteX2" fmla="*/ 247055 w 414281"/>
                  <a:gd name="connsiteY2" fmla="*/ 52092 h 1544518"/>
                  <a:gd name="connsiteX3" fmla="*/ 413147 w 414281"/>
                  <a:gd name="connsiteY3" fmla="*/ 1349955 h 1544518"/>
                  <a:gd name="connsiteX4" fmla="*/ 204160 w 414281"/>
                  <a:gd name="connsiteY4" fmla="*/ 1544487 h 1544518"/>
                  <a:gd name="connsiteX5" fmla="*/ 0 w 414281"/>
                  <a:gd name="connsiteY5" fmla="*/ 1360225 h 1544518"/>
                  <a:gd name="connsiteX0" fmla="*/ 0 w 414309"/>
                  <a:gd name="connsiteY0" fmla="*/ 1360225 h 1548472"/>
                  <a:gd name="connsiteX1" fmla="*/ 108538 w 414309"/>
                  <a:gd name="connsiteY1" fmla="*/ 64422 h 1548472"/>
                  <a:gd name="connsiteX2" fmla="*/ 247055 w 414309"/>
                  <a:gd name="connsiteY2" fmla="*/ 52092 h 1548472"/>
                  <a:gd name="connsiteX3" fmla="*/ 413147 w 414309"/>
                  <a:gd name="connsiteY3" fmla="*/ 1349955 h 1548472"/>
                  <a:gd name="connsiteX4" fmla="*/ 208285 w 414309"/>
                  <a:gd name="connsiteY4" fmla="*/ 1548443 h 1548472"/>
                  <a:gd name="connsiteX5" fmla="*/ 0 w 414309"/>
                  <a:gd name="connsiteY5" fmla="*/ 1360225 h 1548472"/>
                  <a:gd name="connsiteX0" fmla="*/ 0 w 414433"/>
                  <a:gd name="connsiteY0" fmla="*/ 1360225 h 1548447"/>
                  <a:gd name="connsiteX1" fmla="*/ 108538 w 414433"/>
                  <a:gd name="connsiteY1" fmla="*/ 64422 h 1548447"/>
                  <a:gd name="connsiteX2" fmla="*/ 247055 w 414433"/>
                  <a:gd name="connsiteY2" fmla="*/ 52092 h 1548447"/>
                  <a:gd name="connsiteX3" fmla="*/ 413147 w 414433"/>
                  <a:gd name="connsiteY3" fmla="*/ 1349955 h 1548447"/>
                  <a:gd name="connsiteX4" fmla="*/ 208285 w 414433"/>
                  <a:gd name="connsiteY4" fmla="*/ 1548443 h 1548447"/>
                  <a:gd name="connsiteX5" fmla="*/ 0 w 414433"/>
                  <a:gd name="connsiteY5" fmla="*/ 1360225 h 1548447"/>
                  <a:gd name="connsiteX0" fmla="*/ 0 w 413994"/>
                  <a:gd name="connsiteY0" fmla="*/ 1360225 h 1548446"/>
                  <a:gd name="connsiteX1" fmla="*/ 108538 w 413994"/>
                  <a:gd name="connsiteY1" fmla="*/ 64422 h 1548446"/>
                  <a:gd name="connsiteX2" fmla="*/ 247055 w 413994"/>
                  <a:gd name="connsiteY2" fmla="*/ 52092 h 1548446"/>
                  <a:gd name="connsiteX3" fmla="*/ 413147 w 413994"/>
                  <a:gd name="connsiteY3" fmla="*/ 1349955 h 1548446"/>
                  <a:gd name="connsiteX4" fmla="*/ 208285 w 413994"/>
                  <a:gd name="connsiteY4" fmla="*/ 1548443 h 1548446"/>
                  <a:gd name="connsiteX5" fmla="*/ 0 w 413994"/>
                  <a:gd name="connsiteY5" fmla="*/ 1360225 h 1548446"/>
                  <a:gd name="connsiteX0" fmla="*/ 0 w 414036"/>
                  <a:gd name="connsiteY0" fmla="*/ 1360225 h 1548446"/>
                  <a:gd name="connsiteX1" fmla="*/ 108538 w 414036"/>
                  <a:gd name="connsiteY1" fmla="*/ 64422 h 1548446"/>
                  <a:gd name="connsiteX2" fmla="*/ 247055 w 414036"/>
                  <a:gd name="connsiteY2" fmla="*/ 52092 h 1548446"/>
                  <a:gd name="connsiteX3" fmla="*/ 413147 w 414036"/>
                  <a:gd name="connsiteY3" fmla="*/ 1349955 h 1548446"/>
                  <a:gd name="connsiteX4" fmla="*/ 208285 w 414036"/>
                  <a:gd name="connsiteY4" fmla="*/ 1548443 h 1548446"/>
                  <a:gd name="connsiteX5" fmla="*/ 0 w 414036"/>
                  <a:gd name="connsiteY5" fmla="*/ 1360225 h 1548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036" h="1548446">
                    <a:moveTo>
                      <a:pt x="0" y="1360225"/>
                    </a:moveTo>
                    <a:lnTo>
                      <a:pt x="108538" y="64422"/>
                    </a:lnTo>
                    <a:cubicBezTo>
                      <a:pt x="115367" y="-17010"/>
                      <a:pt x="238333" y="-21380"/>
                      <a:pt x="247055" y="52092"/>
                    </a:cubicBezTo>
                    <a:lnTo>
                      <a:pt x="413147" y="1349955"/>
                    </a:lnTo>
                    <a:cubicBezTo>
                      <a:pt x="426160" y="1467575"/>
                      <a:pt x="293360" y="1549087"/>
                      <a:pt x="208285" y="1548443"/>
                    </a:cubicBezTo>
                    <a:cubicBezTo>
                      <a:pt x="123210" y="1547799"/>
                      <a:pt x="1340" y="1478089"/>
                      <a:pt x="0" y="1360225"/>
                    </a:cubicBezTo>
                    <a:close/>
                  </a:path>
                </a:pathLst>
              </a:custGeom>
              <a:noFill/>
              <a:ln w="15875" cap="flat" cmpd="sng" algn="ctr">
                <a:solidFill>
                  <a:schemeClr val="bg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409" name="직사각형 408"/>
              <p:cNvSpPr/>
              <p:nvPr/>
            </p:nvSpPr>
            <p:spPr bwMode="auto">
              <a:xfrm>
                <a:off x="5159335" y="2236296"/>
                <a:ext cx="2555294" cy="3184846"/>
              </a:xfrm>
              <a:prstGeom prst="rect">
                <a:avLst/>
              </a:prstGeom>
              <a:noFill/>
              <a:ln w="15875" cap="flat" cmpd="sng" algn="ctr">
                <a:solidFill>
                  <a:schemeClr val="bg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2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</p:grpSp>
      <p:cxnSp>
        <p:nvCxnSpPr>
          <p:cNvPr id="413" name="꺾인 연결선 412"/>
          <p:cNvCxnSpPr>
            <a:endCxn id="410" idx="0"/>
          </p:cNvCxnSpPr>
          <p:nvPr/>
        </p:nvCxnSpPr>
        <p:spPr bwMode="auto">
          <a:xfrm rot="5400000">
            <a:off x="4515312" y="5189254"/>
            <a:ext cx="273124" cy="779049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414" name="꺾인 연결선 413"/>
          <p:cNvCxnSpPr>
            <a:endCxn id="398" idx="0"/>
          </p:cNvCxnSpPr>
          <p:nvPr/>
        </p:nvCxnSpPr>
        <p:spPr bwMode="auto">
          <a:xfrm rot="5400000">
            <a:off x="4770964" y="5444907"/>
            <a:ext cx="273124" cy="267743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415" name="꺾인 연결선 414"/>
          <p:cNvCxnSpPr>
            <a:endCxn id="382" idx="0"/>
          </p:cNvCxnSpPr>
          <p:nvPr/>
        </p:nvCxnSpPr>
        <p:spPr bwMode="auto">
          <a:xfrm rot="16200000" flipH="1">
            <a:off x="5026617" y="5456997"/>
            <a:ext cx="273124" cy="243563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416" name="꺾인 연결선 415"/>
          <p:cNvCxnSpPr>
            <a:endCxn id="392" idx="0"/>
          </p:cNvCxnSpPr>
          <p:nvPr/>
        </p:nvCxnSpPr>
        <p:spPr bwMode="auto">
          <a:xfrm rot="16200000" flipH="1">
            <a:off x="5282271" y="5201344"/>
            <a:ext cx="273124" cy="754869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417" name="TextBox 416"/>
          <p:cNvSpPr txBox="1"/>
          <p:nvPr/>
        </p:nvSpPr>
        <p:spPr bwMode="ltGray">
          <a:xfrm>
            <a:off x="8276625" y="4220363"/>
            <a:ext cx="896831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ko-KR" altLang="en-US" sz="800" dirty="0" smtClean="0"/>
              <a:t>스냅샷이 생성되는 </a:t>
            </a:r>
            <a:r>
              <a:rPr lang="en-US" altLang="ko-KR" sz="800" dirty="0" smtClean="0"/>
              <a:t>LVM</a:t>
            </a:r>
            <a:r>
              <a:rPr lang="ko-KR" altLang="en-US" sz="800" dirty="0" smtClean="0"/>
              <a:t>에는 최소 </a:t>
            </a:r>
            <a:r>
              <a:rPr lang="en-US" altLang="ko-KR" sz="800" dirty="0" smtClean="0"/>
              <a:t>110% </a:t>
            </a:r>
            <a:r>
              <a:rPr lang="ko-KR" altLang="en-US" sz="800" dirty="0" smtClean="0"/>
              <a:t>여유공간 필요</a:t>
            </a:r>
            <a:endParaRPr lang="ko-KR" altLang="en-US" sz="800" dirty="0"/>
          </a:p>
        </p:txBody>
      </p:sp>
      <p:sp>
        <p:nvSpPr>
          <p:cNvPr id="418" name="TextBox 417"/>
          <p:cNvSpPr txBox="1"/>
          <p:nvPr/>
        </p:nvSpPr>
        <p:spPr bwMode="ltGray">
          <a:xfrm>
            <a:off x="8276625" y="5537301"/>
            <a:ext cx="896831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altLang="ko-KR" sz="800" dirty="0" smtClean="0"/>
              <a:t>VSS </a:t>
            </a:r>
            <a:r>
              <a:rPr lang="ko-KR" altLang="en-US" sz="800" dirty="0" smtClean="0"/>
              <a:t>스냅샷을 통해 </a:t>
            </a:r>
            <a:r>
              <a:rPr lang="en-US" altLang="ko-KR" sz="800" dirty="0" smtClean="0"/>
              <a:t>MySQL DB</a:t>
            </a:r>
            <a:r>
              <a:rPr lang="ko-KR" altLang="en-US" sz="800" dirty="0" smtClean="0"/>
              <a:t> 백업</a:t>
            </a:r>
            <a:endParaRPr lang="ko-KR" altLang="en-US" sz="800" dirty="0"/>
          </a:p>
        </p:txBody>
      </p:sp>
      <p:sp>
        <p:nvSpPr>
          <p:cNvPr id="426" name="내용 개체 틀 2"/>
          <p:cNvSpPr txBox="1">
            <a:spLocks/>
          </p:cNvSpPr>
          <p:nvPr/>
        </p:nvSpPr>
        <p:spPr>
          <a:xfrm>
            <a:off x="704528" y="2601810"/>
            <a:ext cx="4232724" cy="333322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800"/>
              </a:spcBef>
              <a:buClrTx/>
              <a:buFont typeface="Arial" panose="020B0604020202020204" pitchFamily="34" charset="0"/>
              <a:buNone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1" hangingPunct="1">
              <a:lnSpc>
                <a:spcPct val="9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1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1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defTabSz="914400" rtl="0" eaLnBrk="1" latinLnBrk="1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182880" algn="l" defTabSz="914400" rtl="0" eaLnBrk="1" latinLnBrk="1" hangingPunct="1">
              <a:lnSpc>
                <a:spcPct val="90000"/>
              </a:lnSpc>
              <a:spcBef>
                <a:spcPts val="600"/>
              </a:spcBef>
              <a:buClr>
                <a:srgbClr val="B3B3B4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182880" algn="l" defTabSz="914400" rtl="0" eaLnBrk="1" latinLnBrk="1" hangingPunct="1">
              <a:lnSpc>
                <a:spcPct val="90000"/>
              </a:lnSpc>
              <a:spcBef>
                <a:spcPts val="600"/>
              </a:spcBef>
              <a:buClr>
                <a:srgbClr val="B3B3B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182880" algn="l" defTabSz="914400" rtl="0" eaLnBrk="1" latinLnBrk="1" hangingPunct="1">
              <a:lnSpc>
                <a:spcPct val="90000"/>
              </a:lnSpc>
              <a:spcBef>
                <a:spcPts val="600"/>
              </a:spcBef>
              <a:buClr>
                <a:srgbClr val="B3B3B4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182880" algn="l" defTabSz="914400" rtl="0" eaLnBrk="1" latinLnBrk="1" hangingPunct="1">
              <a:lnSpc>
                <a:spcPct val="90000"/>
              </a:lnSpc>
              <a:spcBef>
                <a:spcPts val="600"/>
              </a:spcBef>
              <a:buClr>
                <a:srgbClr val="B3B3B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smtClean="0"/>
              <a:t>NetBackup MySQL Agent</a:t>
            </a:r>
          </a:p>
          <a:p>
            <a:pPr lvl="1"/>
            <a:r>
              <a:rPr lang="en-US" altLang="ko-KR" sz="1100" b="1" dirty="0" smtClean="0">
                <a:solidFill>
                  <a:schemeClr val="tx2"/>
                </a:solidFill>
              </a:rPr>
              <a:t>XBSA</a:t>
            </a:r>
            <a:r>
              <a:rPr lang="en-US" altLang="ko-KR" sz="1100" dirty="0" smtClean="0">
                <a:solidFill>
                  <a:schemeClr val="tx2"/>
                </a:solidFill>
              </a:rPr>
              <a:t> API </a:t>
            </a:r>
            <a:r>
              <a:rPr lang="ko-KR" altLang="en-US" sz="1100" dirty="0" smtClean="0">
                <a:solidFill>
                  <a:schemeClr val="tx2"/>
                </a:solidFill>
              </a:rPr>
              <a:t>기반으로 제작</a:t>
            </a:r>
            <a:endParaRPr lang="en-US" altLang="ko-KR" sz="1100" dirty="0" smtClean="0">
              <a:solidFill>
                <a:schemeClr val="tx2"/>
              </a:solidFill>
            </a:endParaRPr>
          </a:p>
          <a:p>
            <a:pPr lvl="1"/>
            <a:r>
              <a:rPr lang="en-US" altLang="ko-KR" sz="1100" b="1" dirty="0" err="1" smtClean="0">
                <a:solidFill>
                  <a:schemeClr val="tx2"/>
                </a:solidFill>
              </a:rPr>
              <a:t>DataStore</a:t>
            </a:r>
            <a:r>
              <a:rPr lang="en-US" altLang="ko-KR" sz="1100" b="1" dirty="0" smtClean="0">
                <a:solidFill>
                  <a:schemeClr val="tx2"/>
                </a:solidFill>
              </a:rPr>
              <a:t> Policy</a:t>
            </a:r>
            <a:r>
              <a:rPr lang="en-US" altLang="ko-KR" sz="1100" dirty="0" smtClean="0">
                <a:solidFill>
                  <a:schemeClr val="tx2"/>
                </a:solidFill>
              </a:rPr>
              <a:t> </a:t>
            </a:r>
            <a:r>
              <a:rPr lang="ko-KR" altLang="en-US" sz="1100" dirty="0" smtClean="0">
                <a:solidFill>
                  <a:schemeClr val="tx2"/>
                </a:solidFill>
              </a:rPr>
              <a:t>사용</a:t>
            </a:r>
            <a:endParaRPr lang="en-US" altLang="ko-KR" sz="1100" dirty="0" smtClean="0">
              <a:solidFill>
                <a:schemeClr val="tx2"/>
              </a:solidFill>
            </a:endParaRPr>
          </a:p>
          <a:p>
            <a:pPr lvl="1"/>
            <a:r>
              <a:rPr lang="ko-KR" altLang="en-US" sz="1100" dirty="0" smtClean="0">
                <a:solidFill>
                  <a:schemeClr val="tx2"/>
                </a:solidFill>
              </a:rPr>
              <a:t>기본 </a:t>
            </a:r>
            <a:r>
              <a:rPr lang="en-US" altLang="ko-KR" sz="1100" dirty="0" smtClean="0">
                <a:solidFill>
                  <a:schemeClr val="tx2"/>
                </a:solidFill>
              </a:rPr>
              <a:t>“</a:t>
            </a:r>
            <a:r>
              <a:rPr lang="en-US" altLang="ko-KR" sz="1100" b="1" dirty="0" smtClean="0">
                <a:solidFill>
                  <a:schemeClr val="tx2"/>
                </a:solidFill>
              </a:rPr>
              <a:t>Application Backup</a:t>
            </a:r>
            <a:r>
              <a:rPr lang="en-US" altLang="ko-KR" sz="1100" dirty="0" smtClean="0">
                <a:solidFill>
                  <a:schemeClr val="tx2"/>
                </a:solidFill>
              </a:rPr>
              <a:t>” </a:t>
            </a:r>
            <a:r>
              <a:rPr lang="ko-KR" altLang="en-US" sz="1100" dirty="0" smtClean="0">
                <a:solidFill>
                  <a:schemeClr val="tx2"/>
                </a:solidFill>
              </a:rPr>
              <a:t>스케줄 유형 지원</a:t>
            </a:r>
            <a:endParaRPr lang="en-US" altLang="ko-KR" sz="1100" dirty="0" smtClean="0">
              <a:solidFill>
                <a:schemeClr val="tx2"/>
              </a:solidFill>
            </a:endParaRPr>
          </a:p>
          <a:p>
            <a:pPr lvl="1"/>
            <a:r>
              <a:rPr lang="ko-KR" altLang="en-US" sz="1100" dirty="0" smtClean="0">
                <a:solidFill>
                  <a:schemeClr val="tx2"/>
                </a:solidFill>
              </a:rPr>
              <a:t>미디어에 백업된 데이터는 </a:t>
            </a:r>
            <a:r>
              <a:rPr lang="en-US" altLang="ko-KR" sz="1100" dirty="0" smtClean="0">
                <a:solidFill>
                  <a:schemeClr val="tx2"/>
                </a:solidFill>
              </a:rPr>
              <a:t>NetBackup</a:t>
            </a:r>
            <a:r>
              <a:rPr lang="ko-KR" altLang="en-US" sz="1100" dirty="0" smtClean="0">
                <a:solidFill>
                  <a:schemeClr val="tx2"/>
                </a:solidFill>
              </a:rPr>
              <a:t>에서 관리</a:t>
            </a:r>
            <a:endParaRPr lang="en-US" altLang="ko-KR" sz="1100" dirty="0" smtClean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 smtClean="0"/>
              <a:t>지원 기능</a:t>
            </a:r>
            <a:endParaRPr lang="en-US" altLang="ko-KR" dirty="0" smtClean="0"/>
          </a:p>
          <a:p>
            <a:pPr lvl="1"/>
            <a:r>
              <a:rPr lang="ko-KR" altLang="en-US" sz="1100" dirty="0" smtClean="0">
                <a:solidFill>
                  <a:schemeClr val="tx2"/>
                </a:solidFill>
              </a:rPr>
              <a:t>백업 및 복원</a:t>
            </a:r>
            <a:r>
              <a:rPr lang="en-US" altLang="ko-KR" sz="1100" dirty="0" smtClean="0">
                <a:solidFill>
                  <a:schemeClr val="tx2"/>
                </a:solidFill>
              </a:rPr>
              <a:t>: Full instance</a:t>
            </a:r>
          </a:p>
          <a:p>
            <a:pPr lvl="1"/>
            <a:r>
              <a:rPr lang="ko-KR" altLang="en-US" sz="1100" dirty="0" smtClean="0">
                <a:solidFill>
                  <a:schemeClr val="tx2"/>
                </a:solidFill>
              </a:rPr>
              <a:t>쿼리</a:t>
            </a:r>
            <a:r>
              <a:rPr lang="en-US" altLang="ko-KR" sz="1100" dirty="0" smtClean="0">
                <a:solidFill>
                  <a:schemeClr val="tx2"/>
                </a:solidFill>
              </a:rPr>
              <a:t>: client name </a:t>
            </a:r>
            <a:r>
              <a:rPr lang="ko-KR" altLang="en-US" sz="1100" dirty="0" smtClean="0">
                <a:solidFill>
                  <a:schemeClr val="tx2"/>
                </a:solidFill>
              </a:rPr>
              <a:t>또는</a:t>
            </a:r>
            <a:r>
              <a:rPr lang="en-US" altLang="ko-KR" sz="1100" dirty="0" smtClean="0">
                <a:solidFill>
                  <a:schemeClr val="tx2"/>
                </a:solidFill>
              </a:rPr>
              <a:t> policy name</a:t>
            </a:r>
          </a:p>
          <a:p>
            <a:pPr lvl="1"/>
            <a:r>
              <a:rPr lang="ko-KR" altLang="en-US" sz="1100" dirty="0" smtClean="0">
                <a:solidFill>
                  <a:schemeClr val="tx2"/>
                </a:solidFill>
              </a:rPr>
              <a:t>삭제</a:t>
            </a:r>
            <a:r>
              <a:rPr lang="en-US" altLang="ko-KR" sz="1100" dirty="0" smtClean="0">
                <a:solidFill>
                  <a:schemeClr val="tx2"/>
                </a:solidFill>
              </a:rPr>
              <a:t>: Copy ID </a:t>
            </a:r>
            <a:r>
              <a:rPr lang="ko-KR" altLang="en-US" sz="1100" dirty="0" smtClean="0">
                <a:solidFill>
                  <a:schemeClr val="tx2"/>
                </a:solidFill>
              </a:rPr>
              <a:t>또는</a:t>
            </a:r>
            <a:r>
              <a:rPr lang="en-US" altLang="ko-KR" sz="1100" dirty="0" smtClean="0">
                <a:solidFill>
                  <a:schemeClr val="tx2"/>
                </a:solidFill>
              </a:rPr>
              <a:t> backup 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 smtClean="0"/>
              <a:t>지원 플랫폼</a:t>
            </a:r>
            <a:endParaRPr lang="en-US" altLang="ko-KR" dirty="0" smtClean="0"/>
          </a:p>
          <a:p>
            <a:pPr lvl="1"/>
            <a:r>
              <a:rPr lang="en-US" altLang="ko-KR" sz="1100" dirty="0" smtClean="0">
                <a:solidFill>
                  <a:schemeClr val="tx2"/>
                </a:solidFill>
              </a:rPr>
              <a:t>MySQL v5.x </a:t>
            </a:r>
            <a:r>
              <a:rPr lang="ko-KR" altLang="en-US" sz="1100" dirty="0" smtClean="0">
                <a:solidFill>
                  <a:schemeClr val="tx2"/>
                </a:solidFill>
              </a:rPr>
              <a:t>이상</a:t>
            </a:r>
            <a:endParaRPr lang="en-US" altLang="ko-KR" sz="1100" dirty="0" smtClean="0">
              <a:solidFill>
                <a:schemeClr val="tx2"/>
              </a:solidFill>
            </a:endParaRPr>
          </a:p>
          <a:p>
            <a:pPr lvl="1"/>
            <a:r>
              <a:rPr lang="en-US" altLang="ko-KR" sz="1100" dirty="0" smtClean="0">
                <a:solidFill>
                  <a:schemeClr val="tx2"/>
                </a:solidFill>
              </a:rPr>
              <a:t>RHEL, SLES, Windows</a:t>
            </a:r>
          </a:p>
        </p:txBody>
      </p:sp>
      <p:pic>
        <p:nvPicPr>
          <p:cNvPr id="427" name="Picture 4"/>
          <p:cNvPicPr>
            <a:picLocks noChangeAspect="1"/>
          </p:cNvPicPr>
          <p:nvPr/>
        </p:nvPicPr>
        <p:blipFill rotWithShape="1">
          <a:blip r:embed="rId5"/>
          <a:srcRect r="27879" b="45536"/>
          <a:stretch/>
        </p:blipFill>
        <p:spPr>
          <a:xfrm>
            <a:off x="5301891" y="1854555"/>
            <a:ext cx="3764288" cy="18614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1" name="그룹 110"/>
          <p:cNvGrpSpPr/>
          <p:nvPr/>
        </p:nvGrpSpPr>
        <p:grpSpPr>
          <a:xfrm>
            <a:off x="4717066" y="4378671"/>
            <a:ext cx="761728" cy="1091887"/>
            <a:chOff x="4579281" y="3440446"/>
            <a:chExt cx="937541" cy="1343904"/>
          </a:xfrm>
        </p:grpSpPr>
        <p:grpSp>
          <p:nvGrpSpPr>
            <p:cNvPr id="112" name="그룹 111"/>
            <p:cNvGrpSpPr/>
            <p:nvPr/>
          </p:nvGrpSpPr>
          <p:grpSpPr>
            <a:xfrm>
              <a:off x="4586326" y="3440446"/>
              <a:ext cx="722203" cy="1302326"/>
              <a:chOff x="5933089" y="2703443"/>
              <a:chExt cx="539336" cy="972571"/>
            </a:xfrm>
          </p:grpSpPr>
          <p:grpSp>
            <p:nvGrpSpPr>
              <p:cNvPr id="126" name="그룹 125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128" name="Picture 3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29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130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1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2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3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7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127" name="Picture 37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113" name="그룹 112"/>
            <p:cNvGrpSpPr/>
            <p:nvPr/>
          </p:nvGrpSpPr>
          <p:grpSpPr>
            <a:xfrm>
              <a:off x="4579281" y="4338262"/>
              <a:ext cx="409500" cy="446088"/>
              <a:chOff x="9207637" y="4094546"/>
              <a:chExt cx="421195" cy="458829"/>
            </a:xfrm>
          </p:grpSpPr>
          <p:pic>
            <p:nvPicPr>
              <p:cNvPr id="117" name="그림 11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118" name="그룹 117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119" name="모서리가 둥근 직사각형 118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120" name="그룹 119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121" name="자유형 120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22" name="자유형 121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23" name="자유형 122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24" name="타원 123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25" name="타원 124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  <p:grpSp>
          <p:nvGrpSpPr>
            <p:cNvPr id="114" name="Group 27"/>
            <p:cNvGrpSpPr/>
            <p:nvPr/>
          </p:nvGrpSpPr>
          <p:grpSpPr>
            <a:xfrm>
              <a:off x="5012093" y="4373218"/>
              <a:ext cx="504729" cy="411132"/>
              <a:chOff x="4287614" y="3651387"/>
              <a:chExt cx="681078" cy="554777"/>
            </a:xfrm>
          </p:grpSpPr>
          <p:pic>
            <p:nvPicPr>
              <p:cNvPr id="115" name="Picture 2"/>
              <p:cNvPicPr>
                <a:picLocks noChangeAspect="1" noChangeArrowheads="1"/>
              </p:cNvPicPr>
              <p:nvPr/>
            </p:nvPicPr>
            <p:blipFill rotWithShape="1">
              <a:blip r:embed="rId9" cstate="print"/>
              <a:srcRect b="5115"/>
              <a:stretch/>
            </p:blipFill>
            <p:spPr bwMode="auto">
              <a:xfrm>
                <a:off x="4287614" y="3651387"/>
                <a:ext cx="564335" cy="391975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  <p:pic>
            <p:nvPicPr>
              <p:cNvPr id="116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436448" y="3797661"/>
                <a:ext cx="532244" cy="408503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305790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Freeform 26"/>
          <p:cNvSpPr/>
          <p:nvPr/>
        </p:nvSpPr>
        <p:spPr bwMode="auto">
          <a:xfrm>
            <a:off x="6562830" y="2930113"/>
            <a:ext cx="414236" cy="895904"/>
          </a:xfrm>
          <a:custGeom>
            <a:avLst/>
            <a:gdLst>
              <a:gd name="connsiteX0" fmla="*/ 635000 w 635000"/>
              <a:gd name="connsiteY0" fmla="*/ 0 h 1663700"/>
              <a:gd name="connsiteX1" fmla="*/ 635000 w 635000"/>
              <a:gd name="connsiteY1" fmla="*/ 1619250 h 1663700"/>
              <a:gd name="connsiteX2" fmla="*/ 0 w 635000"/>
              <a:gd name="connsiteY2" fmla="*/ 1663700 h 1663700"/>
              <a:gd name="connsiteX3" fmla="*/ 0 w 635000"/>
              <a:gd name="connsiteY3" fmla="*/ 463550 h 1663700"/>
              <a:gd name="connsiteX4" fmla="*/ 635000 w 635000"/>
              <a:gd name="connsiteY4" fmla="*/ 0 h 1663700"/>
              <a:gd name="connsiteX0" fmla="*/ 635000 w 635000"/>
              <a:gd name="connsiteY0" fmla="*/ 0 h 1870075"/>
              <a:gd name="connsiteX1" fmla="*/ 635000 w 635000"/>
              <a:gd name="connsiteY1" fmla="*/ 1870075 h 1870075"/>
              <a:gd name="connsiteX2" fmla="*/ 0 w 635000"/>
              <a:gd name="connsiteY2" fmla="*/ 1663700 h 1870075"/>
              <a:gd name="connsiteX3" fmla="*/ 0 w 635000"/>
              <a:gd name="connsiteY3" fmla="*/ 463550 h 1870075"/>
              <a:gd name="connsiteX4" fmla="*/ 635000 w 635000"/>
              <a:gd name="connsiteY4" fmla="*/ 0 h 1870075"/>
              <a:gd name="connsiteX0" fmla="*/ 635000 w 635000"/>
              <a:gd name="connsiteY0" fmla="*/ 0 h 1870075"/>
              <a:gd name="connsiteX1" fmla="*/ 635000 w 635000"/>
              <a:gd name="connsiteY1" fmla="*/ 1870075 h 1870075"/>
              <a:gd name="connsiteX2" fmla="*/ 0 w 635000"/>
              <a:gd name="connsiteY2" fmla="*/ 1863725 h 1870075"/>
              <a:gd name="connsiteX3" fmla="*/ 0 w 635000"/>
              <a:gd name="connsiteY3" fmla="*/ 463550 h 1870075"/>
              <a:gd name="connsiteX4" fmla="*/ 635000 w 635000"/>
              <a:gd name="connsiteY4" fmla="*/ 0 h 1870075"/>
              <a:gd name="connsiteX0" fmla="*/ 635000 w 635000"/>
              <a:gd name="connsiteY0" fmla="*/ 0 h 1905794"/>
              <a:gd name="connsiteX1" fmla="*/ 630237 w 635000"/>
              <a:gd name="connsiteY1" fmla="*/ 1905794 h 1905794"/>
              <a:gd name="connsiteX2" fmla="*/ 0 w 635000"/>
              <a:gd name="connsiteY2" fmla="*/ 1863725 h 1905794"/>
              <a:gd name="connsiteX3" fmla="*/ 0 w 635000"/>
              <a:gd name="connsiteY3" fmla="*/ 463550 h 1905794"/>
              <a:gd name="connsiteX4" fmla="*/ 635000 w 635000"/>
              <a:gd name="connsiteY4" fmla="*/ 0 h 1905794"/>
              <a:gd name="connsiteX0" fmla="*/ 635000 w 635000"/>
              <a:gd name="connsiteY0" fmla="*/ 0 h 1905794"/>
              <a:gd name="connsiteX1" fmla="*/ 632619 w 635000"/>
              <a:gd name="connsiteY1" fmla="*/ 1905794 h 1905794"/>
              <a:gd name="connsiteX2" fmla="*/ 0 w 635000"/>
              <a:gd name="connsiteY2" fmla="*/ 1863725 h 1905794"/>
              <a:gd name="connsiteX3" fmla="*/ 0 w 635000"/>
              <a:gd name="connsiteY3" fmla="*/ 463550 h 1905794"/>
              <a:gd name="connsiteX4" fmla="*/ 635000 w 635000"/>
              <a:gd name="connsiteY4" fmla="*/ 0 h 1905794"/>
              <a:gd name="connsiteX0" fmla="*/ 635000 w 635000"/>
              <a:gd name="connsiteY0" fmla="*/ 0 h 1889125"/>
              <a:gd name="connsiteX1" fmla="*/ 632619 w 635000"/>
              <a:gd name="connsiteY1" fmla="*/ 1889125 h 1889125"/>
              <a:gd name="connsiteX2" fmla="*/ 0 w 635000"/>
              <a:gd name="connsiteY2" fmla="*/ 1847056 h 1889125"/>
              <a:gd name="connsiteX3" fmla="*/ 0 w 635000"/>
              <a:gd name="connsiteY3" fmla="*/ 446881 h 1889125"/>
              <a:gd name="connsiteX4" fmla="*/ 635000 w 635000"/>
              <a:gd name="connsiteY4" fmla="*/ 0 h 1889125"/>
              <a:gd name="connsiteX0" fmla="*/ 635000 w 635000"/>
              <a:gd name="connsiteY0" fmla="*/ 0 h 1889125"/>
              <a:gd name="connsiteX1" fmla="*/ 632619 w 635000"/>
              <a:gd name="connsiteY1" fmla="*/ 1889125 h 1889125"/>
              <a:gd name="connsiteX2" fmla="*/ 0 w 635000"/>
              <a:gd name="connsiteY2" fmla="*/ 1847056 h 1889125"/>
              <a:gd name="connsiteX3" fmla="*/ 0 w 635000"/>
              <a:gd name="connsiteY3" fmla="*/ 258581 h 1889125"/>
              <a:gd name="connsiteX4" fmla="*/ 635000 w 635000"/>
              <a:gd name="connsiteY4" fmla="*/ 0 h 1889125"/>
              <a:gd name="connsiteX0" fmla="*/ 635000 w 635000"/>
              <a:gd name="connsiteY0" fmla="*/ 0 h 1889125"/>
              <a:gd name="connsiteX1" fmla="*/ 632619 w 635000"/>
              <a:gd name="connsiteY1" fmla="*/ 1889125 h 1889125"/>
              <a:gd name="connsiteX2" fmla="*/ 0 w 635000"/>
              <a:gd name="connsiteY2" fmla="*/ 1847056 h 1889125"/>
              <a:gd name="connsiteX3" fmla="*/ 0 w 635000"/>
              <a:gd name="connsiteY3" fmla="*/ 258581 h 1889125"/>
              <a:gd name="connsiteX4" fmla="*/ 635000 w 635000"/>
              <a:gd name="connsiteY4" fmla="*/ 0 h 1889125"/>
              <a:gd name="connsiteX0" fmla="*/ 635000 w 635000"/>
              <a:gd name="connsiteY0" fmla="*/ 0 h 1889125"/>
              <a:gd name="connsiteX1" fmla="*/ 632619 w 635000"/>
              <a:gd name="connsiteY1" fmla="*/ 1889125 h 1889125"/>
              <a:gd name="connsiteX2" fmla="*/ 0 w 635000"/>
              <a:gd name="connsiteY2" fmla="*/ 1847056 h 1889125"/>
              <a:gd name="connsiteX3" fmla="*/ 0 w 635000"/>
              <a:gd name="connsiteY3" fmla="*/ 258581 h 1889125"/>
              <a:gd name="connsiteX4" fmla="*/ 635000 w 635000"/>
              <a:gd name="connsiteY4" fmla="*/ 0 h 1889125"/>
              <a:gd name="connsiteX0" fmla="*/ 643092 w 643092"/>
              <a:gd name="connsiteY0" fmla="*/ 0 h 1889125"/>
              <a:gd name="connsiteX1" fmla="*/ 640711 w 643092"/>
              <a:gd name="connsiteY1" fmla="*/ 1889125 h 1889125"/>
              <a:gd name="connsiteX2" fmla="*/ 0 w 643092"/>
              <a:gd name="connsiteY2" fmla="*/ 1619526 h 1889125"/>
              <a:gd name="connsiteX3" fmla="*/ 8092 w 643092"/>
              <a:gd name="connsiteY3" fmla="*/ 258581 h 1889125"/>
              <a:gd name="connsiteX4" fmla="*/ 643092 w 643092"/>
              <a:gd name="connsiteY4" fmla="*/ 0 h 1889125"/>
              <a:gd name="connsiteX0" fmla="*/ 643092 w 648993"/>
              <a:gd name="connsiteY0" fmla="*/ 0 h 1889125"/>
              <a:gd name="connsiteX1" fmla="*/ 648803 w 648993"/>
              <a:gd name="connsiteY1" fmla="*/ 1889125 h 1889125"/>
              <a:gd name="connsiteX2" fmla="*/ 0 w 648993"/>
              <a:gd name="connsiteY2" fmla="*/ 1619526 h 1889125"/>
              <a:gd name="connsiteX3" fmla="*/ 8092 w 648993"/>
              <a:gd name="connsiteY3" fmla="*/ 258581 h 1889125"/>
              <a:gd name="connsiteX4" fmla="*/ 643092 w 648993"/>
              <a:gd name="connsiteY4" fmla="*/ 0 h 1889125"/>
              <a:gd name="connsiteX0" fmla="*/ 647854 w 649173"/>
              <a:gd name="connsiteY0" fmla="*/ 0 h 1889125"/>
              <a:gd name="connsiteX1" fmla="*/ 648803 w 649173"/>
              <a:gd name="connsiteY1" fmla="*/ 1889125 h 1889125"/>
              <a:gd name="connsiteX2" fmla="*/ 0 w 649173"/>
              <a:gd name="connsiteY2" fmla="*/ 1619526 h 1889125"/>
              <a:gd name="connsiteX3" fmla="*/ 8092 w 649173"/>
              <a:gd name="connsiteY3" fmla="*/ 258581 h 1889125"/>
              <a:gd name="connsiteX4" fmla="*/ 647854 w 649173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9526 h 1889125"/>
              <a:gd name="connsiteX3" fmla="*/ 8092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9526 h 1889125"/>
              <a:gd name="connsiteX3" fmla="*/ 949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9526 h 1889125"/>
              <a:gd name="connsiteX3" fmla="*/ 3330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9526 h 1889125"/>
              <a:gd name="connsiteX3" fmla="*/ 3330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9526 h 1889125"/>
              <a:gd name="connsiteX3" fmla="*/ 3330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3330 w 650236"/>
              <a:gd name="connsiteY3" fmla="*/ 258581 h 1889125"/>
              <a:gd name="connsiteX4" fmla="*/ 650236 w 650236"/>
              <a:gd name="connsiteY4" fmla="*/ 0 h 1889125"/>
              <a:gd name="connsiteX0" fmla="*/ 652311 w 652311"/>
              <a:gd name="connsiteY0" fmla="*/ 0 h 1889125"/>
              <a:gd name="connsiteX1" fmla="*/ 650878 w 652311"/>
              <a:gd name="connsiteY1" fmla="*/ 1889125 h 1889125"/>
              <a:gd name="connsiteX2" fmla="*/ 2075 w 652311"/>
              <a:gd name="connsiteY2" fmla="*/ 1615753 h 1889125"/>
              <a:gd name="connsiteX3" fmla="*/ 643 w 652311"/>
              <a:gd name="connsiteY3" fmla="*/ 258581 h 1889125"/>
              <a:gd name="connsiteX4" fmla="*/ 652311 w 652311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949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949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447041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447041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447041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447041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36" h="1889125">
                <a:moveTo>
                  <a:pt x="650236" y="0"/>
                </a:moveTo>
                <a:cubicBezTo>
                  <a:pt x="648648" y="635265"/>
                  <a:pt x="650391" y="1253860"/>
                  <a:pt x="648803" y="1889125"/>
                </a:cubicBezTo>
                <a:lnTo>
                  <a:pt x="0" y="1447041"/>
                </a:lnTo>
                <a:cubicBezTo>
                  <a:pt x="2697" y="993393"/>
                  <a:pt x="474" y="923107"/>
                  <a:pt x="949" y="399173"/>
                </a:cubicBezTo>
                <a:cubicBezTo>
                  <a:pt x="217378" y="292894"/>
                  <a:pt x="439077" y="134397"/>
                  <a:pt x="650236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29" name="Rounded Rectangle 753"/>
          <p:cNvSpPr/>
          <p:nvPr/>
        </p:nvSpPr>
        <p:spPr>
          <a:xfrm>
            <a:off x="1870420" y="2656118"/>
            <a:ext cx="52602" cy="473423"/>
          </a:xfrm>
          <a:prstGeom prst="roundRect">
            <a:avLst>
              <a:gd name="adj" fmla="val 0"/>
            </a:avLst>
          </a:prstGeom>
          <a:solidFill>
            <a:schemeClr val="tx2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30" name="Rounded Rectangle 753"/>
          <p:cNvSpPr/>
          <p:nvPr/>
        </p:nvSpPr>
        <p:spPr>
          <a:xfrm>
            <a:off x="6363452" y="2656118"/>
            <a:ext cx="52602" cy="473423"/>
          </a:xfrm>
          <a:prstGeom prst="roundRect">
            <a:avLst>
              <a:gd name="adj" fmla="val 0"/>
            </a:avLst>
          </a:prstGeom>
          <a:solidFill>
            <a:schemeClr val="tx2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31" name="Rounded Rectangle 753"/>
          <p:cNvSpPr/>
          <p:nvPr/>
        </p:nvSpPr>
        <p:spPr>
          <a:xfrm>
            <a:off x="4446770" y="2656118"/>
            <a:ext cx="52602" cy="473423"/>
          </a:xfrm>
          <a:prstGeom prst="roundRect">
            <a:avLst>
              <a:gd name="adj" fmla="val 0"/>
            </a:avLst>
          </a:prstGeom>
          <a:solidFill>
            <a:schemeClr val="tx2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33" name="Rounded Rectangle 752"/>
          <p:cNvSpPr/>
          <p:nvPr/>
        </p:nvSpPr>
        <p:spPr>
          <a:xfrm>
            <a:off x="1298161" y="2628044"/>
            <a:ext cx="7200000" cy="52601"/>
          </a:xfrm>
          <a:prstGeom prst="roundRect">
            <a:avLst>
              <a:gd name="adj" fmla="val 50000"/>
            </a:avLst>
          </a:prstGeom>
          <a:solidFill>
            <a:schemeClr val="tx2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35" name="Rounded Rectangle 753"/>
          <p:cNvSpPr/>
          <p:nvPr/>
        </p:nvSpPr>
        <p:spPr>
          <a:xfrm>
            <a:off x="3158595" y="2656118"/>
            <a:ext cx="52602" cy="473423"/>
          </a:xfrm>
          <a:prstGeom prst="roundRect">
            <a:avLst>
              <a:gd name="adj" fmla="val 0"/>
            </a:avLst>
          </a:prstGeom>
          <a:solidFill>
            <a:schemeClr val="tx2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23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Oracle DBMS </a:t>
            </a:r>
            <a:r>
              <a:rPr lang="ko-KR" altLang="en-US" dirty="0" smtClean="0"/>
              <a:t>보호를 위한 </a:t>
            </a:r>
            <a:r>
              <a:rPr lang="en-US" altLang="ko-KR" dirty="0" smtClean="0"/>
              <a:t>RMAN tool </a:t>
            </a:r>
            <a:r>
              <a:rPr lang="ko-KR" altLang="en-US" dirty="0" smtClean="0"/>
              <a:t>연동 및 </a:t>
            </a:r>
            <a:r>
              <a:rPr lang="en-US" altLang="ko-KR" dirty="0" smtClean="0"/>
              <a:t>Script</a:t>
            </a:r>
            <a:r>
              <a:rPr lang="ko-KR" altLang="en-US" dirty="0"/>
              <a:t> </a:t>
            </a:r>
            <a:r>
              <a:rPr lang="ko-KR" altLang="en-US" dirty="0" smtClean="0"/>
              <a:t>기반의 백업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자동 부하분산 백업 등의 다양한 방안을 제공하고 있기 때문에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모든 규모의 </a:t>
            </a:r>
            <a:r>
              <a:rPr lang="en-US" altLang="ko-KR" dirty="0" smtClean="0"/>
              <a:t>Oracle </a:t>
            </a:r>
            <a:r>
              <a:rPr lang="ko-KR" altLang="en-US" dirty="0" smtClean="0"/>
              <a:t>데이터베이스를 최적으로 보호할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 smtClean="0"/>
              <a:t>Oracle DBMS </a:t>
            </a:r>
            <a:r>
              <a:rPr lang="ko-KR" altLang="en-US" dirty="0" smtClean="0"/>
              <a:t>보호</a:t>
            </a:r>
            <a:endParaRPr lang="en-US" altLang="ko-KR" dirty="0"/>
          </a:p>
        </p:txBody>
      </p: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pic>
        <p:nvPicPr>
          <p:cNvPr id="1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71479" y="2915645"/>
            <a:ext cx="1925192" cy="94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9" name="Content Placeholder 2"/>
          <p:cNvSpPr txBox="1">
            <a:spLocks/>
          </p:cNvSpPr>
          <p:nvPr/>
        </p:nvSpPr>
        <p:spPr bwMode="black">
          <a:xfrm>
            <a:off x="704528" y="5232952"/>
            <a:ext cx="4345949" cy="892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FontTx/>
              <a:buNone/>
              <a:defRPr lang="en-US" sz="2400" b="1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517525" indent="-233363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688975" indent="-17145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>
                <a:schemeClr val="tx1"/>
              </a:buClr>
              <a:buChar char="•"/>
              <a:tabLst/>
              <a:defRPr sz="1600">
                <a:solidFill>
                  <a:schemeClr val="tx1"/>
                </a:solidFill>
                <a:latin typeface="+mn-lt"/>
              </a:defRPr>
            </a:lvl3pPr>
            <a:lvl4pPr marL="854075" indent="-1651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974725" indent="-12065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  <a:lvl6pPr marL="2118832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6pPr>
            <a:lvl7pPr marL="2575927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7pPr>
            <a:lvl8pPr marL="3033024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8pPr>
            <a:lvl9pPr marL="3490120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414142"/>
              </a:buClr>
              <a:buSzTx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Oracle Protection </a:t>
            </a:r>
            <a:r>
              <a:rPr kumimoji="0" lang="ko-KR" altLang="en-US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최적화</a:t>
            </a: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4572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41414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Oracle Intelligent Policy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기능 활용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4572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41414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NetBackup client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의 </a:t>
            </a: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instance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검색 및 정보 중앙 관리 활용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4572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41414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백업 저장장치 공유 </a:t>
            </a: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- 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Oracle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백업을 위한 전용 저장 장치 불필요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4572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41414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백업 성능 및 스토리지 효율화를 위해 압축 기능 활용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110" name="Content Placeholder 2"/>
          <p:cNvSpPr txBox="1">
            <a:spLocks/>
          </p:cNvSpPr>
          <p:nvPr/>
        </p:nvSpPr>
        <p:spPr bwMode="black">
          <a:xfrm>
            <a:off x="5050477" y="5232952"/>
            <a:ext cx="4345949" cy="892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FontTx/>
              <a:buNone/>
              <a:defRPr lang="en-US" sz="2400" b="1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517525" indent="-233363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688975" indent="-17145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>
                <a:schemeClr val="tx1"/>
              </a:buClr>
              <a:buChar char="•"/>
              <a:tabLst/>
              <a:defRPr sz="1600">
                <a:solidFill>
                  <a:schemeClr val="tx1"/>
                </a:solidFill>
                <a:latin typeface="+mn-lt"/>
              </a:defRPr>
            </a:lvl3pPr>
            <a:lvl4pPr marL="854075" indent="-1651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974725" indent="-12065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  <a:lvl6pPr marL="2118832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6pPr>
            <a:lvl7pPr marL="2575927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7pPr>
            <a:lvl8pPr marL="3033024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8pPr>
            <a:lvl9pPr marL="3490120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0">
              <a:lnSpc>
                <a:spcPct val="100000"/>
              </a:lnSpc>
              <a:spcAft>
                <a:spcPts val="0"/>
              </a:spcAft>
              <a:buClr>
                <a:srgbClr val="414142"/>
              </a:buClr>
              <a:defRPr/>
            </a:pPr>
            <a:r>
              <a:rPr lang="en-US" sz="1200" kern="0" dirty="0">
                <a:latin typeface="+mn-lt"/>
              </a:rPr>
              <a:t>Oracle Intelligent Policies</a:t>
            </a: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457200" lvl="0" indent="-228600">
              <a:lnSpc>
                <a:spcPct val="100000"/>
              </a:lnSpc>
              <a:spcAft>
                <a:spcPts val="0"/>
              </a:spcAft>
              <a:buClr>
                <a:srgbClr val="414142"/>
              </a:buClr>
              <a:buFont typeface="Arial" panose="020B0604020202020204" pitchFamily="34" charset="0"/>
              <a:buChar char="•"/>
              <a:defRPr/>
            </a:pPr>
            <a:r>
              <a:rPr lang="en-US" sz="1000" b="0" kern="0" dirty="0">
                <a:latin typeface="+mn-lt"/>
              </a:rPr>
              <a:t>Oracle Instance </a:t>
            </a:r>
            <a:r>
              <a:rPr lang="ko-KR" altLang="en-US" sz="1000" b="0" kern="0" dirty="0">
                <a:latin typeface="+mn-lt"/>
              </a:rPr>
              <a:t>에 대한 자동 </a:t>
            </a:r>
            <a:r>
              <a:rPr lang="en-US" sz="1000" b="0" kern="0" dirty="0" smtClean="0">
                <a:latin typeface="+mn-lt"/>
              </a:rPr>
              <a:t>Discovery</a:t>
            </a:r>
          </a:p>
          <a:p>
            <a:pPr marL="457200" lvl="0" indent="-228600">
              <a:lnSpc>
                <a:spcPct val="100000"/>
              </a:lnSpc>
              <a:spcAft>
                <a:spcPts val="0"/>
              </a:spcAft>
              <a:buClr>
                <a:srgbClr val="414142"/>
              </a:buClr>
              <a:buFont typeface="Arial" panose="020B0604020202020204" pitchFamily="34" charset="0"/>
              <a:buChar char="•"/>
              <a:defRPr/>
            </a:pPr>
            <a:r>
              <a:rPr lang="en-US" sz="1000" b="0" kern="0" dirty="0">
                <a:latin typeface="+mn-lt"/>
              </a:rPr>
              <a:t>Simplified </a:t>
            </a:r>
            <a:r>
              <a:rPr lang="en-US" sz="1000" b="0" kern="0" dirty="0" smtClean="0">
                <a:latin typeface="+mn-lt"/>
              </a:rPr>
              <a:t>Scheduling</a:t>
            </a:r>
          </a:p>
          <a:p>
            <a:pPr marL="457200" lvl="0" indent="-228600">
              <a:lnSpc>
                <a:spcPct val="100000"/>
              </a:lnSpc>
              <a:spcAft>
                <a:spcPts val="0"/>
              </a:spcAft>
              <a:buClr>
                <a:srgbClr val="414142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000" b="0" kern="0" dirty="0">
                <a:latin typeface="+mn-lt"/>
              </a:rPr>
              <a:t>능동적 백업 </a:t>
            </a:r>
            <a:r>
              <a:rPr lang="en-US" altLang="ko-KR" sz="1000" b="0" kern="0" dirty="0">
                <a:latin typeface="+mn-lt"/>
              </a:rPr>
              <a:t>Script </a:t>
            </a:r>
            <a:r>
              <a:rPr lang="ko-KR" altLang="en-US" sz="1000" b="0" kern="0" dirty="0" smtClean="0">
                <a:latin typeface="+mn-lt"/>
              </a:rPr>
              <a:t>생성</a:t>
            </a:r>
            <a:endParaRPr lang="en-US" altLang="ko-KR" sz="1000" b="0" kern="0" dirty="0" smtClean="0">
              <a:latin typeface="+mn-lt"/>
            </a:endParaRPr>
          </a:p>
          <a:p>
            <a:pPr marL="457200" lvl="0" indent="-228600">
              <a:lnSpc>
                <a:spcPct val="100000"/>
              </a:lnSpc>
              <a:spcAft>
                <a:spcPts val="0"/>
              </a:spcAft>
              <a:buClr>
                <a:srgbClr val="414142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000" b="0" kern="0" dirty="0" err="1">
                <a:latin typeface="+mn-lt"/>
              </a:rPr>
              <a:t>중복제거에</a:t>
            </a:r>
            <a:r>
              <a:rPr lang="ko-KR" altLang="en-US" sz="1000" b="0" kern="0" dirty="0">
                <a:latin typeface="+mn-lt"/>
              </a:rPr>
              <a:t> 최적화된 백업 데이터 생성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grpSp>
        <p:nvGrpSpPr>
          <p:cNvPr id="67" name="그룹 66"/>
          <p:cNvGrpSpPr/>
          <p:nvPr/>
        </p:nvGrpSpPr>
        <p:grpSpPr>
          <a:xfrm>
            <a:off x="6117189" y="2901797"/>
            <a:ext cx="742401" cy="1064184"/>
            <a:chOff x="4579281" y="3440446"/>
            <a:chExt cx="937541" cy="1343904"/>
          </a:xfrm>
        </p:grpSpPr>
        <p:grpSp>
          <p:nvGrpSpPr>
            <p:cNvPr id="68" name="그룹 67"/>
            <p:cNvGrpSpPr/>
            <p:nvPr/>
          </p:nvGrpSpPr>
          <p:grpSpPr>
            <a:xfrm>
              <a:off x="4586326" y="3440446"/>
              <a:ext cx="722203" cy="1302326"/>
              <a:chOff x="5933089" y="2703443"/>
              <a:chExt cx="539336" cy="972571"/>
            </a:xfrm>
          </p:grpSpPr>
          <p:grpSp>
            <p:nvGrpSpPr>
              <p:cNvPr id="82" name="그룹 81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84" name="Picture 3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85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86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7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8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9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0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1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2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3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83" name="Picture 37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69" name="그룹 68"/>
            <p:cNvGrpSpPr/>
            <p:nvPr/>
          </p:nvGrpSpPr>
          <p:grpSpPr>
            <a:xfrm>
              <a:off x="4579281" y="4338262"/>
              <a:ext cx="409500" cy="446088"/>
              <a:chOff x="9207637" y="4094546"/>
              <a:chExt cx="421195" cy="458829"/>
            </a:xfrm>
          </p:grpSpPr>
          <p:pic>
            <p:nvPicPr>
              <p:cNvPr id="73" name="그림 7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74" name="그룹 73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75" name="모서리가 둥근 직사각형 74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</a:endParaRPr>
                </a:p>
              </p:txBody>
            </p:sp>
            <p:grpSp>
              <p:nvGrpSpPr>
                <p:cNvPr id="76" name="그룹 75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77" name="자유형 76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</a:endParaRPr>
                  </a:p>
                </p:txBody>
              </p:sp>
              <p:sp>
                <p:nvSpPr>
                  <p:cNvPr id="78" name="자유형 77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</a:endParaRPr>
                  </a:p>
                </p:txBody>
              </p:sp>
              <p:sp>
                <p:nvSpPr>
                  <p:cNvPr id="79" name="자유형 78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</a:endParaRPr>
                  </a:p>
                </p:txBody>
              </p:sp>
              <p:sp>
                <p:nvSpPr>
                  <p:cNvPr id="80" name="타원 79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</a:endParaRPr>
                  </a:p>
                </p:txBody>
              </p:sp>
              <p:sp>
                <p:nvSpPr>
                  <p:cNvPr id="81" name="타원 80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</a:endParaRPr>
                  </a:p>
                </p:txBody>
              </p:sp>
            </p:grpSp>
          </p:grpSp>
        </p:grpSp>
        <p:grpSp>
          <p:nvGrpSpPr>
            <p:cNvPr id="70" name="Group 27"/>
            <p:cNvGrpSpPr/>
            <p:nvPr/>
          </p:nvGrpSpPr>
          <p:grpSpPr>
            <a:xfrm>
              <a:off x="5012093" y="4373218"/>
              <a:ext cx="504729" cy="411132"/>
              <a:chOff x="4287614" y="3651387"/>
              <a:chExt cx="681078" cy="554777"/>
            </a:xfrm>
          </p:grpSpPr>
          <p:pic>
            <p:nvPicPr>
              <p:cNvPr id="71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print"/>
              <a:srcRect b="5115"/>
              <a:stretch/>
            </p:blipFill>
            <p:spPr bwMode="auto">
              <a:xfrm>
                <a:off x="4287614" y="3651387"/>
                <a:ext cx="564335" cy="391975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  <p:pic>
            <p:nvPicPr>
              <p:cNvPr id="72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436448" y="3797661"/>
                <a:ext cx="532244" cy="408503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</p:grpSp>
      </p:grpSp>
      <p:sp>
        <p:nvSpPr>
          <p:cNvPr id="102" name="TextBox 101"/>
          <p:cNvSpPr txBox="1"/>
          <p:nvPr/>
        </p:nvSpPr>
        <p:spPr bwMode="ltGray">
          <a:xfrm>
            <a:off x="2288704" y="3714028"/>
            <a:ext cx="508152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smtClean="0">
                <a:solidFill>
                  <a:schemeClr val="tx2"/>
                </a:solidFill>
              </a:rPr>
              <a:t>NBU Client</a:t>
            </a:r>
          </a:p>
        </p:txBody>
      </p:sp>
      <p:cxnSp>
        <p:nvCxnSpPr>
          <p:cNvPr id="106" name="꺾인 연결선 105"/>
          <p:cNvCxnSpPr>
            <a:stCxn id="102" idx="3"/>
            <a:endCxn id="117" idx="1"/>
          </p:cNvCxnSpPr>
          <p:nvPr/>
        </p:nvCxnSpPr>
        <p:spPr bwMode="auto">
          <a:xfrm>
            <a:off x="2796856" y="3769428"/>
            <a:ext cx="187356" cy="2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137" name="Right Arrow 42"/>
          <p:cNvSpPr/>
          <p:nvPr/>
        </p:nvSpPr>
        <p:spPr>
          <a:xfrm>
            <a:off x="4977672" y="2970425"/>
            <a:ext cx="1081838" cy="866639"/>
          </a:xfrm>
          <a:prstGeom prst="rightArrow">
            <a:avLst>
              <a:gd name="adj1" fmla="val 70916"/>
              <a:gd name="adj2" fmla="val 43814"/>
            </a:avLst>
          </a:prstGeom>
          <a:gradFill>
            <a:gsLst>
              <a:gs pos="0">
                <a:schemeClr val="accent3">
                  <a:alpha val="0"/>
                </a:schemeClr>
              </a:gs>
              <a:gs pos="24000">
                <a:schemeClr val="accent3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altLang="ko-KR" sz="900" b="1" i="1" dirty="0">
                <a:solidFill>
                  <a:schemeClr val="bg1"/>
                </a:solidFill>
              </a:rPr>
              <a:t>Backup Stream </a:t>
            </a:r>
            <a:br>
              <a:rPr lang="en-US" altLang="ko-KR" sz="900" b="1" i="1" dirty="0">
                <a:solidFill>
                  <a:schemeClr val="bg1"/>
                </a:solidFill>
              </a:rPr>
            </a:br>
            <a:r>
              <a:rPr lang="en-US" altLang="ko-KR" sz="700" b="1" i="1" dirty="0">
                <a:solidFill>
                  <a:schemeClr val="bg1"/>
                </a:solidFill>
              </a:rPr>
              <a:t>(Full)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1640637" y="2912381"/>
            <a:ext cx="485308" cy="970619"/>
            <a:chOff x="2043311" y="2912381"/>
            <a:chExt cx="485308" cy="970619"/>
          </a:xfrm>
        </p:grpSpPr>
        <p:pic>
          <p:nvPicPr>
            <p:cNvPr id="15" name="Picture 4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43311" y="2912381"/>
              <a:ext cx="485308" cy="9706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03" name="그룹 102"/>
            <p:cNvGrpSpPr/>
            <p:nvPr/>
          </p:nvGrpSpPr>
          <p:grpSpPr>
            <a:xfrm>
              <a:off x="2109992" y="3684600"/>
              <a:ext cx="180988" cy="169713"/>
              <a:chOff x="5641463" y="3094879"/>
              <a:chExt cx="182881" cy="182880"/>
            </a:xfrm>
          </p:grpSpPr>
          <p:sp>
            <p:nvSpPr>
              <p:cNvPr id="104" name="Rounded Rectangle 289"/>
              <p:cNvSpPr/>
              <p:nvPr/>
            </p:nvSpPr>
            <p:spPr bwMode="auto">
              <a:xfrm>
                <a:off x="5641463" y="3094879"/>
                <a:ext cx="182881" cy="182880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5" name="Freeform 7"/>
              <p:cNvSpPr>
                <a:spLocks/>
              </p:cNvSpPr>
              <p:nvPr/>
            </p:nvSpPr>
            <p:spPr bwMode="auto">
              <a:xfrm>
                <a:off x="5681584" y="3133230"/>
                <a:ext cx="102638" cy="106178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AB2328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50" b="0" i="0" u="none" strike="noStrike" kern="0" cap="none" spc="0" normalizeH="0" baseline="0" noProof="0" smtClean="0">
                  <a:ln>
                    <a:noFill/>
                  </a:ln>
                  <a:solidFill>
                    <a:srgbClr val="414142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14" name="그룹 113"/>
          <p:cNvGrpSpPr/>
          <p:nvPr/>
        </p:nvGrpSpPr>
        <p:grpSpPr>
          <a:xfrm>
            <a:off x="2917531" y="2912381"/>
            <a:ext cx="485308" cy="970619"/>
            <a:chOff x="2043311" y="2912381"/>
            <a:chExt cx="485308" cy="970619"/>
          </a:xfrm>
        </p:grpSpPr>
        <p:pic>
          <p:nvPicPr>
            <p:cNvPr id="119" name="Picture 4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43311" y="2912381"/>
              <a:ext cx="485308" cy="9706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16" name="그룹 115"/>
            <p:cNvGrpSpPr/>
            <p:nvPr/>
          </p:nvGrpSpPr>
          <p:grpSpPr>
            <a:xfrm>
              <a:off x="2109992" y="3684600"/>
              <a:ext cx="180988" cy="169713"/>
              <a:chOff x="5641463" y="3094879"/>
              <a:chExt cx="182881" cy="182880"/>
            </a:xfrm>
          </p:grpSpPr>
          <p:sp>
            <p:nvSpPr>
              <p:cNvPr id="117" name="Rounded Rectangle 289"/>
              <p:cNvSpPr/>
              <p:nvPr/>
            </p:nvSpPr>
            <p:spPr bwMode="auto">
              <a:xfrm>
                <a:off x="5641463" y="3094879"/>
                <a:ext cx="182881" cy="182880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" name="Freeform 7"/>
              <p:cNvSpPr>
                <a:spLocks/>
              </p:cNvSpPr>
              <p:nvPr/>
            </p:nvSpPr>
            <p:spPr bwMode="auto">
              <a:xfrm>
                <a:off x="5681584" y="3133230"/>
                <a:ext cx="102638" cy="106178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AB2328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50" b="0" i="0" u="none" strike="noStrike" kern="0" cap="none" spc="0" normalizeH="0" baseline="0" noProof="0" smtClean="0">
                  <a:ln>
                    <a:noFill/>
                  </a:ln>
                  <a:solidFill>
                    <a:srgbClr val="414142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21" name="그룹 120"/>
          <p:cNvGrpSpPr/>
          <p:nvPr/>
        </p:nvGrpSpPr>
        <p:grpSpPr>
          <a:xfrm>
            <a:off x="4194425" y="2912381"/>
            <a:ext cx="485308" cy="970619"/>
            <a:chOff x="2043311" y="2912381"/>
            <a:chExt cx="485308" cy="970619"/>
          </a:xfrm>
        </p:grpSpPr>
        <p:pic>
          <p:nvPicPr>
            <p:cNvPr id="126" name="Picture 4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43311" y="2912381"/>
              <a:ext cx="485308" cy="9706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23" name="그룹 122"/>
            <p:cNvGrpSpPr/>
            <p:nvPr/>
          </p:nvGrpSpPr>
          <p:grpSpPr>
            <a:xfrm>
              <a:off x="2109992" y="3684600"/>
              <a:ext cx="180988" cy="169713"/>
              <a:chOff x="5641463" y="3094879"/>
              <a:chExt cx="182881" cy="182880"/>
            </a:xfrm>
          </p:grpSpPr>
          <p:sp>
            <p:nvSpPr>
              <p:cNvPr id="124" name="Rounded Rectangle 289"/>
              <p:cNvSpPr/>
              <p:nvPr/>
            </p:nvSpPr>
            <p:spPr bwMode="auto">
              <a:xfrm>
                <a:off x="5641463" y="3094879"/>
                <a:ext cx="182881" cy="182880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5" name="Freeform 7"/>
              <p:cNvSpPr>
                <a:spLocks/>
              </p:cNvSpPr>
              <p:nvPr/>
            </p:nvSpPr>
            <p:spPr bwMode="auto">
              <a:xfrm>
                <a:off x="5681584" y="3133230"/>
                <a:ext cx="102638" cy="106178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AB2328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50" b="0" i="0" u="none" strike="noStrike" kern="0" cap="none" spc="0" normalizeH="0" baseline="0" noProof="0" smtClean="0">
                  <a:ln>
                    <a:noFill/>
                  </a:ln>
                  <a:solidFill>
                    <a:srgbClr val="414142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38" name="Rectangle: Rounded Corners 387"/>
          <p:cNvSpPr>
            <a:spLocks/>
          </p:cNvSpPr>
          <p:nvPr/>
        </p:nvSpPr>
        <p:spPr bwMode="auto">
          <a:xfrm>
            <a:off x="1330340" y="2831214"/>
            <a:ext cx="3659691" cy="1145752"/>
          </a:xfrm>
          <a:prstGeom prst="roundRect">
            <a:avLst>
              <a:gd name="adj" fmla="val 3934"/>
            </a:avLst>
          </a:prstGeom>
          <a:noFill/>
          <a:ln w="12700" cap="rnd" cmpd="sng" algn="ctr">
            <a:solidFill>
              <a:schemeClr val="tx2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endParaRPr lang="en-US" sz="600" dirty="0">
              <a:solidFill>
                <a:schemeClr val="bg1">
                  <a:lumMod val="8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9" name="TextBox 138"/>
          <p:cNvSpPr txBox="1"/>
          <p:nvPr/>
        </p:nvSpPr>
        <p:spPr bwMode="ltGray">
          <a:xfrm>
            <a:off x="838869" y="3505890"/>
            <a:ext cx="302968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smtClean="0">
                <a:solidFill>
                  <a:schemeClr val="tx2"/>
                </a:solidFill>
              </a:rPr>
              <a:t>Oracle</a:t>
            </a:r>
            <a:br>
              <a:rPr lang="en-US" sz="800" dirty="0" smtClean="0">
                <a:solidFill>
                  <a:schemeClr val="tx2"/>
                </a:solidFill>
              </a:rPr>
            </a:br>
            <a:r>
              <a:rPr lang="en-US" sz="800" dirty="0" smtClean="0">
                <a:solidFill>
                  <a:schemeClr val="tx2"/>
                </a:solidFill>
              </a:rPr>
              <a:t>Farm</a:t>
            </a:r>
          </a:p>
        </p:txBody>
      </p:sp>
      <p:cxnSp>
        <p:nvCxnSpPr>
          <p:cNvPr id="10" name="꺾인 연결선 9"/>
          <p:cNvCxnSpPr>
            <a:stCxn id="139" idx="0"/>
            <a:endCxn id="138" idx="1"/>
          </p:cNvCxnSpPr>
          <p:nvPr/>
        </p:nvCxnSpPr>
        <p:spPr bwMode="auto">
          <a:xfrm rot="5400000" flipH="1" flipV="1">
            <a:off x="1109446" y="3284997"/>
            <a:ext cx="101800" cy="33998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166" name="Rectangle: Rounded Corners 387"/>
          <p:cNvSpPr>
            <a:spLocks/>
          </p:cNvSpPr>
          <p:nvPr/>
        </p:nvSpPr>
        <p:spPr bwMode="auto">
          <a:xfrm>
            <a:off x="1982673" y="4271009"/>
            <a:ext cx="2355024" cy="461929"/>
          </a:xfrm>
          <a:prstGeom prst="roundRect">
            <a:avLst>
              <a:gd name="adj" fmla="val 3934"/>
            </a:avLst>
          </a:prstGeom>
          <a:noFill/>
          <a:ln w="12700" cap="rnd" cmpd="sng" algn="ctr">
            <a:solidFill>
              <a:schemeClr val="tx2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endParaRPr lang="en-US" sz="600" dirty="0">
              <a:solidFill>
                <a:schemeClr val="bg1">
                  <a:lumMod val="8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69" name="TextBox 168"/>
          <p:cNvSpPr txBox="1"/>
          <p:nvPr/>
        </p:nvSpPr>
        <p:spPr bwMode="ltGray">
          <a:xfrm>
            <a:off x="1521012" y="4600589"/>
            <a:ext cx="362279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smtClean="0">
                <a:solidFill>
                  <a:schemeClr val="tx2"/>
                </a:solidFill>
              </a:rPr>
              <a:t>Shared</a:t>
            </a:r>
            <a:br>
              <a:rPr lang="en-US" sz="800" dirty="0" smtClean="0">
                <a:solidFill>
                  <a:schemeClr val="tx2"/>
                </a:solidFill>
              </a:rPr>
            </a:br>
            <a:r>
              <a:rPr lang="en-US" sz="800" dirty="0" smtClean="0">
                <a:solidFill>
                  <a:schemeClr val="tx2"/>
                </a:solidFill>
              </a:rPr>
              <a:t>Storage</a:t>
            </a:r>
          </a:p>
        </p:txBody>
      </p:sp>
      <p:cxnSp>
        <p:nvCxnSpPr>
          <p:cNvPr id="170" name="꺾인 연결선 169"/>
          <p:cNvCxnSpPr>
            <a:stCxn id="169" idx="0"/>
            <a:endCxn id="166" idx="1"/>
          </p:cNvCxnSpPr>
          <p:nvPr/>
        </p:nvCxnSpPr>
        <p:spPr bwMode="auto">
          <a:xfrm rot="5400000" flipH="1" flipV="1">
            <a:off x="1793105" y="4411022"/>
            <a:ext cx="98615" cy="28052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173" name="TextBox 172"/>
          <p:cNvSpPr txBox="1"/>
          <p:nvPr/>
        </p:nvSpPr>
        <p:spPr bwMode="ltGray">
          <a:xfrm>
            <a:off x="4401406" y="4595556"/>
            <a:ext cx="493726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smtClean="0">
                <a:solidFill>
                  <a:schemeClr val="tx2"/>
                </a:solidFill>
              </a:rPr>
              <a:t>Oracle</a:t>
            </a:r>
            <a:br>
              <a:rPr lang="en-US" sz="800" dirty="0" smtClean="0">
                <a:solidFill>
                  <a:schemeClr val="tx2"/>
                </a:solidFill>
              </a:rPr>
            </a:br>
            <a:r>
              <a:rPr lang="en-US" sz="800" dirty="0" smtClean="0">
                <a:solidFill>
                  <a:schemeClr val="tx2"/>
                </a:solidFill>
              </a:rPr>
              <a:t>Databases</a:t>
            </a:r>
          </a:p>
        </p:txBody>
      </p:sp>
      <p:cxnSp>
        <p:nvCxnSpPr>
          <p:cNvPr id="174" name="꺾인 연결선 173"/>
          <p:cNvCxnSpPr>
            <a:stCxn id="173" idx="0"/>
          </p:cNvCxnSpPr>
          <p:nvPr/>
        </p:nvCxnSpPr>
        <p:spPr bwMode="auto">
          <a:xfrm rot="16200000" flipV="1">
            <a:off x="4390712" y="4337998"/>
            <a:ext cx="88326" cy="42678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grpSp>
        <p:nvGrpSpPr>
          <p:cNvPr id="288" name="그룹 287"/>
          <p:cNvGrpSpPr/>
          <p:nvPr/>
        </p:nvGrpSpPr>
        <p:grpSpPr>
          <a:xfrm>
            <a:off x="1770169" y="2956224"/>
            <a:ext cx="654523" cy="212085"/>
            <a:chOff x="1770169" y="2956224"/>
            <a:chExt cx="654523" cy="212085"/>
          </a:xfrm>
        </p:grpSpPr>
        <p:grpSp>
          <p:nvGrpSpPr>
            <p:cNvPr id="180" name="그룹 179"/>
            <p:cNvGrpSpPr/>
            <p:nvPr/>
          </p:nvGrpSpPr>
          <p:grpSpPr>
            <a:xfrm>
              <a:off x="1861215" y="2956224"/>
              <a:ext cx="563477" cy="212085"/>
              <a:chOff x="1788981" y="2943922"/>
              <a:chExt cx="464276" cy="186353"/>
            </a:xfrm>
          </p:grpSpPr>
          <p:sp>
            <p:nvSpPr>
              <p:cNvPr id="181" name="Rounded Rectangle 274"/>
              <p:cNvSpPr/>
              <p:nvPr/>
            </p:nvSpPr>
            <p:spPr bwMode="auto">
              <a:xfrm>
                <a:off x="1788981" y="2943922"/>
                <a:ext cx="464276" cy="186353"/>
              </a:xfrm>
              <a:prstGeom prst="roundRect">
                <a:avLst>
                  <a:gd name="adj" fmla="val 6895"/>
                </a:avLst>
              </a:prstGeom>
              <a:solidFill>
                <a:schemeClr val="bg1"/>
              </a:solidFill>
              <a:ln w="12700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1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82" name="TextBox 181"/>
              <p:cNvSpPr txBox="1"/>
              <p:nvPr/>
            </p:nvSpPr>
            <p:spPr bwMode="ltGray">
              <a:xfrm>
                <a:off x="1886014" y="2988831"/>
                <a:ext cx="320953" cy="973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 smtClean="0"/>
                  <a:t>Oracle 1</a:t>
                </a:r>
              </a:p>
            </p:txBody>
          </p:sp>
        </p:grpSp>
        <p:grpSp>
          <p:nvGrpSpPr>
            <p:cNvPr id="183" name="Group 5"/>
            <p:cNvGrpSpPr>
              <a:grpSpLocks noChangeAspect="1"/>
            </p:cNvGrpSpPr>
            <p:nvPr/>
          </p:nvGrpSpPr>
          <p:grpSpPr>
            <a:xfrm>
              <a:off x="1770169" y="2982808"/>
              <a:ext cx="161551" cy="151489"/>
              <a:chOff x="3934029" y="2003840"/>
              <a:chExt cx="218725" cy="218724"/>
            </a:xfrm>
          </p:grpSpPr>
          <p:sp>
            <p:nvSpPr>
              <p:cNvPr id="184" name="Rounded Rectangle 48"/>
              <p:cNvSpPr/>
              <p:nvPr/>
            </p:nvSpPr>
            <p:spPr bwMode="auto">
              <a:xfrm>
                <a:off x="3934029" y="2003840"/>
                <a:ext cx="218725" cy="218724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85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3695" y="2036745"/>
                <a:ext cx="148725" cy="1533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87" name="그룹 286"/>
          <p:cNvGrpSpPr/>
          <p:nvPr/>
        </p:nvGrpSpPr>
        <p:grpSpPr>
          <a:xfrm>
            <a:off x="3038107" y="2956224"/>
            <a:ext cx="654523" cy="212085"/>
            <a:chOff x="3038107" y="2956224"/>
            <a:chExt cx="654523" cy="212085"/>
          </a:xfrm>
        </p:grpSpPr>
        <p:grpSp>
          <p:nvGrpSpPr>
            <p:cNvPr id="188" name="그룹 187"/>
            <p:cNvGrpSpPr/>
            <p:nvPr/>
          </p:nvGrpSpPr>
          <p:grpSpPr>
            <a:xfrm>
              <a:off x="3129153" y="2956224"/>
              <a:ext cx="563477" cy="212085"/>
              <a:chOff x="1788981" y="2943922"/>
              <a:chExt cx="464276" cy="186353"/>
            </a:xfrm>
          </p:grpSpPr>
          <p:sp>
            <p:nvSpPr>
              <p:cNvPr id="192" name="Rounded Rectangle 274"/>
              <p:cNvSpPr/>
              <p:nvPr/>
            </p:nvSpPr>
            <p:spPr bwMode="auto">
              <a:xfrm>
                <a:off x="1788981" y="2943922"/>
                <a:ext cx="464276" cy="186353"/>
              </a:xfrm>
              <a:prstGeom prst="roundRect">
                <a:avLst>
                  <a:gd name="adj" fmla="val 6895"/>
                </a:avLst>
              </a:prstGeom>
              <a:solidFill>
                <a:schemeClr val="bg1"/>
              </a:solidFill>
              <a:ln w="12700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1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93" name="TextBox 192"/>
              <p:cNvSpPr txBox="1"/>
              <p:nvPr/>
            </p:nvSpPr>
            <p:spPr bwMode="ltGray">
              <a:xfrm>
                <a:off x="1886014" y="2988831"/>
                <a:ext cx="320953" cy="973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 smtClean="0"/>
                  <a:t>Oracle 2</a:t>
                </a:r>
              </a:p>
            </p:txBody>
          </p:sp>
        </p:grpSp>
        <p:grpSp>
          <p:nvGrpSpPr>
            <p:cNvPr id="189" name="Group 5"/>
            <p:cNvGrpSpPr>
              <a:grpSpLocks noChangeAspect="1"/>
            </p:cNvGrpSpPr>
            <p:nvPr/>
          </p:nvGrpSpPr>
          <p:grpSpPr>
            <a:xfrm>
              <a:off x="3038107" y="2982808"/>
              <a:ext cx="161551" cy="151489"/>
              <a:chOff x="3934029" y="2003840"/>
              <a:chExt cx="218725" cy="218724"/>
            </a:xfrm>
          </p:grpSpPr>
          <p:sp>
            <p:nvSpPr>
              <p:cNvPr id="190" name="Rounded Rectangle 48"/>
              <p:cNvSpPr/>
              <p:nvPr/>
            </p:nvSpPr>
            <p:spPr bwMode="auto">
              <a:xfrm>
                <a:off x="3934029" y="2003840"/>
                <a:ext cx="218725" cy="218724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91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3695" y="2036745"/>
                <a:ext cx="148725" cy="1533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86" name="그룹 285"/>
          <p:cNvGrpSpPr/>
          <p:nvPr/>
        </p:nvGrpSpPr>
        <p:grpSpPr>
          <a:xfrm>
            <a:off x="4311150" y="2956224"/>
            <a:ext cx="654523" cy="212085"/>
            <a:chOff x="4311150" y="2956224"/>
            <a:chExt cx="654523" cy="212085"/>
          </a:xfrm>
        </p:grpSpPr>
        <p:grpSp>
          <p:nvGrpSpPr>
            <p:cNvPr id="195" name="그룹 194"/>
            <p:cNvGrpSpPr/>
            <p:nvPr/>
          </p:nvGrpSpPr>
          <p:grpSpPr>
            <a:xfrm>
              <a:off x="4402196" y="2956224"/>
              <a:ext cx="563477" cy="212085"/>
              <a:chOff x="1788981" y="2943922"/>
              <a:chExt cx="464276" cy="186353"/>
            </a:xfrm>
          </p:grpSpPr>
          <p:sp>
            <p:nvSpPr>
              <p:cNvPr id="199" name="Rounded Rectangle 274"/>
              <p:cNvSpPr/>
              <p:nvPr/>
            </p:nvSpPr>
            <p:spPr bwMode="auto">
              <a:xfrm>
                <a:off x="1788981" y="2943922"/>
                <a:ext cx="464276" cy="186353"/>
              </a:xfrm>
              <a:prstGeom prst="roundRect">
                <a:avLst>
                  <a:gd name="adj" fmla="val 6895"/>
                </a:avLst>
              </a:prstGeom>
              <a:solidFill>
                <a:schemeClr val="bg1"/>
              </a:solidFill>
              <a:ln w="12700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1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200" name="TextBox 199"/>
              <p:cNvSpPr txBox="1"/>
              <p:nvPr/>
            </p:nvSpPr>
            <p:spPr bwMode="ltGray">
              <a:xfrm>
                <a:off x="1886014" y="2988831"/>
                <a:ext cx="320953" cy="973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 smtClean="0"/>
                  <a:t>Oracle 3</a:t>
                </a:r>
              </a:p>
            </p:txBody>
          </p:sp>
        </p:grpSp>
        <p:grpSp>
          <p:nvGrpSpPr>
            <p:cNvPr id="196" name="Group 5"/>
            <p:cNvGrpSpPr>
              <a:grpSpLocks noChangeAspect="1"/>
            </p:cNvGrpSpPr>
            <p:nvPr/>
          </p:nvGrpSpPr>
          <p:grpSpPr>
            <a:xfrm>
              <a:off x="4311150" y="2982808"/>
              <a:ext cx="161551" cy="151489"/>
              <a:chOff x="3934029" y="2003840"/>
              <a:chExt cx="218725" cy="218724"/>
            </a:xfrm>
          </p:grpSpPr>
          <p:sp>
            <p:nvSpPr>
              <p:cNvPr id="197" name="Rounded Rectangle 48"/>
              <p:cNvSpPr/>
              <p:nvPr/>
            </p:nvSpPr>
            <p:spPr bwMode="auto">
              <a:xfrm>
                <a:off x="3934029" y="2003840"/>
                <a:ext cx="218725" cy="218724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98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3695" y="2036745"/>
                <a:ext cx="148725" cy="1533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16" name="Group 195"/>
          <p:cNvGrpSpPr/>
          <p:nvPr/>
        </p:nvGrpSpPr>
        <p:grpSpPr>
          <a:xfrm>
            <a:off x="3342995" y="4337055"/>
            <a:ext cx="495429" cy="340851"/>
            <a:chOff x="3755890" y="3474720"/>
            <a:chExt cx="560840" cy="411480"/>
          </a:xfrm>
        </p:grpSpPr>
        <p:grpSp>
          <p:nvGrpSpPr>
            <p:cNvPr id="217" name="Group 196"/>
            <p:cNvGrpSpPr>
              <a:grpSpLocks/>
            </p:cNvGrpSpPr>
            <p:nvPr/>
          </p:nvGrpSpPr>
          <p:grpSpPr>
            <a:xfrm>
              <a:off x="3755890" y="3611880"/>
              <a:ext cx="559987" cy="274320"/>
              <a:chOff x="3905987" y="1584195"/>
              <a:chExt cx="499431" cy="498122"/>
            </a:xfrm>
          </p:grpSpPr>
          <p:pic>
            <p:nvPicPr>
              <p:cNvPr id="222" name="Picture 201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23" name="Picture 202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24" name="Picture 203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  <p:grpSp>
          <p:nvGrpSpPr>
            <p:cNvPr id="218" name="Group 197"/>
            <p:cNvGrpSpPr>
              <a:grpSpLocks/>
            </p:cNvGrpSpPr>
            <p:nvPr/>
          </p:nvGrpSpPr>
          <p:grpSpPr>
            <a:xfrm>
              <a:off x="3756743" y="3474720"/>
              <a:ext cx="559987" cy="274320"/>
              <a:chOff x="3905987" y="1584195"/>
              <a:chExt cx="499431" cy="498122"/>
            </a:xfrm>
          </p:grpSpPr>
          <p:pic>
            <p:nvPicPr>
              <p:cNvPr id="219" name="Picture 198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20" name="Picture 199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21" name="Picture 200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</p:grpSp>
      <p:grpSp>
        <p:nvGrpSpPr>
          <p:cNvPr id="225" name="Group 204"/>
          <p:cNvGrpSpPr/>
          <p:nvPr/>
        </p:nvGrpSpPr>
        <p:grpSpPr>
          <a:xfrm>
            <a:off x="2906143" y="4337055"/>
            <a:ext cx="495429" cy="340851"/>
            <a:chOff x="3755890" y="3474720"/>
            <a:chExt cx="560840" cy="411480"/>
          </a:xfrm>
        </p:grpSpPr>
        <p:grpSp>
          <p:nvGrpSpPr>
            <p:cNvPr id="226" name="Group 205"/>
            <p:cNvGrpSpPr>
              <a:grpSpLocks/>
            </p:cNvGrpSpPr>
            <p:nvPr/>
          </p:nvGrpSpPr>
          <p:grpSpPr>
            <a:xfrm>
              <a:off x="3755890" y="3611880"/>
              <a:ext cx="559987" cy="274320"/>
              <a:chOff x="3905987" y="1584195"/>
              <a:chExt cx="499431" cy="498122"/>
            </a:xfrm>
          </p:grpSpPr>
          <p:pic>
            <p:nvPicPr>
              <p:cNvPr id="231" name="Picture 210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32" name="Picture 211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33" name="Picture 212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  <p:grpSp>
          <p:nvGrpSpPr>
            <p:cNvPr id="227" name="Group 206"/>
            <p:cNvGrpSpPr>
              <a:grpSpLocks/>
            </p:cNvGrpSpPr>
            <p:nvPr/>
          </p:nvGrpSpPr>
          <p:grpSpPr>
            <a:xfrm>
              <a:off x="3756743" y="3474720"/>
              <a:ext cx="559987" cy="274320"/>
              <a:chOff x="3905987" y="1584195"/>
              <a:chExt cx="499431" cy="498122"/>
            </a:xfrm>
          </p:grpSpPr>
          <p:pic>
            <p:nvPicPr>
              <p:cNvPr id="228" name="Picture 207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29" name="Picture 208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30" name="Picture 209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</p:grpSp>
      <p:grpSp>
        <p:nvGrpSpPr>
          <p:cNvPr id="234" name="Group 213"/>
          <p:cNvGrpSpPr/>
          <p:nvPr/>
        </p:nvGrpSpPr>
        <p:grpSpPr>
          <a:xfrm>
            <a:off x="2478027" y="4337055"/>
            <a:ext cx="495429" cy="340851"/>
            <a:chOff x="3755890" y="3474720"/>
            <a:chExt cx="560840" cy="411480"/>
          </a:xfrm>
        </p:grpSpPr>
        <p:grpSp>
          <p:nvGrpSpPr>
            <p:cNvPr id="235" name="Group 214"/>
            <p:cNvGrpSpPr>
              <a:grpSpLocks/>
            </p:cNvGrpSpPr>
            <p:nvPr/>
          </p:nvGrpSpPr>
          <p:grpSpPr>
            <a:xfrm>
              <a:off x="3755890" y="3611880"/>
              <a:ext cx="559987" cy="274320"/>
              <a:chOff x="3905987" y="1584195"/>
              <a:chExt cx="499431" cy="498122"/>
            </a:xfrm>
          </p:grpSpPr>
          <p:pic>
            <p:nvPicPr>
              <p:cNvPr id="240" name="Picture 219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41" name="Picture 220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42" name="Picture 221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  <p:grpSp>
          <p:nvGrpSpPr>
            <p:cNvPr id="236" name="Group 215"/>
            <p:cNvGrpSpPr>
              <a:grpSpLocks/>
            </p:cNvGrpSpPr>
            <p:nvPr/>
          </p:nvGrpSpPr>
          <p:grpSpPr>
            <a:xfrm>
              <a:off x="3756743" y="3474720"/>
              <a:ext cx="559987" cy="274320"/>
              <a:chOff x="3905987" y="1584195"/>
              <a:chExt cx="499431" cy="498122"/>
            </a:xfrm>
          </p:grpSpPr>
          <p:pic>
            <p:nvPicPr>
              <p:cNvPr id="237" name="Picture 216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38" name="Picture 217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39" name="Picture 218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</p:grpSp>
      <p:grpSp>
        <p:nvGrpSpPr>
          <p:cNvPr id="243" name="Group 222"/>
          <p:cNvGrpSpPr/>
          <p:nvPr/>
        </p:nvGrpSpPr>
        <p:grpSpPr>
          <a:xfrm>
            <a:off x="2053829" y="4337055"/>
            <a:ext cx="495429" cy="340851"/>
            <a:chOff x="3755890" y="3474720"/>
            <a:chExt cx="560840" cy="411480"/>
          </a:xfrm>
        </p:grpSpPr>
        <p:grpSp>
          <p:nvGrpSpPr>
            <p:cNvPr id="244" name="Group 223"/>
            <p:cNvGrpSpPr>
              <a:grpSpLocks/>
            </p:cNvGrpSpPr>
            <p:nvPr/>
          </p:nvGrpSpPr>
          <p:grpSpPr>
            <a:xfrm>
              <a:off x="3755890" y="3611880"/>
              <a:ext cx="559987" cy="274320"/>
              <a:chOff x="3905987" y="1584195"/>
              <a:chExt cx="499431" cy="498122"/>
            </a:xfrm>
          </p:grpSpPr>
          <p:pic>
            <p:nvPicPr>
              <p:cNvPr id="249" name="Picture 228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50" name="Picture 229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51" name="Picture 230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  <p:grpSp>
          <p:nvGrpSpPr>
            <p:cNvPr id="245" name="Group 224"/>
            <p:cNvGrpSpPr>
              <a:grpSpLocks/>
            </p:cNvGrpSpPr>
            <p:nvPr/>
          </p:nvGrpSpPr>
          <p:grpSpPr>
            <a:xfrm>
              <a:off x="3756743" y="3474720"/>
              <a:ext cx="559987" cy="274320"/>
              <a:chOff x="3905987" y="1584195"/>
              <a:chExt cx="499431" cy="498122"/>
            </a:xfrm>
          </p:grpSpPr>
          <p:pic>
            <p:nvPicPr>
              <p:cNvPr id="246" name="Picture 225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47" name="Picture 226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48" name="Picture 227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</p:grpSp>
      <p:grpSp>
        <p:nvGrpSpPr>
          <p:cNvPr id="252" name="Group 4"/>
          <p:cNvGrpSpPr/>
          <p:nvPr/>
        </p:nvGrpSpPr>
        <p:grpSpPr>
          <a:xfrm>
            <a:off x="3771112" y="4337055"/>
            <a:ext cx="495429" cy="340851"/>
            <a:chOff x="3755890" y="3474720"/>
            <a:chExt cx="560840" cy="411480"/>
          </a:xfrm>
        </p:grpSpPr>
        <p:grpSp>
          <p:nvGrpSpPr>
            <p:cNvPr id="253" name="Group 184"/>
            <p:cNvGrpSpPr>
              <a:grpSpLocks/>
            </p:cNvGrpSpPr>
            <p:nvPr/>
          </p:nvGrpSpPr>
          <p:grpSpPr>
            <a:xfrm>
              <a:off x="3755890" y="3611880"/>
              <a:ext cx="559987" cy="274320"/>
              <a:chOff x="3905987" y="1584195"/>
              <a:chExt cx="499431" cy="498122"/>
            </a:xfrm>
          </p:grpSpPr>
          <p:pic>
            <p:nvPicPr>
              <p:cNvPr id="258" name="Picture 188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59" name="Picture 189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60" name="Picture 190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  <p:grpSp>
          <p:nvGrpSpPr>
            <p:cNvPr id="254" name="Group 191"/>
            <p:cNvGrpSpPr>
              <a:grpSpLocks/>
            </p:cNvGrpSpPr>
            <p:nvPr/>
          </p:nvGrpSpPr>
          <p:grpSpPr>
            <a:xfrm>
              <a:off x="3756743" y="3474720"/>
              <a:ext cx="559987" cy="274320"/>
              <a:chOff x="3905987" y="1584195"/>
              <a:chExt cx="499431" cy="498122"/>
            </a:xfrm>
          </p:grpSpPr>
          <p:pic>
            <p:nvPicPr>
              <p:cNvPr id="255" name="Picture 192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56" name="Picture 193" descr="IMG_disk_sm_silve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257" name="Picture 194" descr="IMG_disk_sm_silver.png"/>
              <p:cNvPicPr>
                <a:picLocks noChangeAspect="1"/>
              </p:cNvPicPr>
              <p:nvPr/>
            </p:nvPicPr>
            <p:blipFill>
              <a:blip r:embed="rId10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</p:grpSp>
      <p:sp>
        <p:nvSpPr>
          <p:cNvPr id="264" name="TextBox 263"/>
          <p:cNvSpPr txBox="1"/>
          <p:nvPr/>
        </p:nvSpPr>
        <p:spPr bwMode="ltGray">
          <a:xfrm>
            <a:off x="4469496" y="4235342"/>
            <a:ext cx="500138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smtClean="0">
                <a:solidFill>
                  <a:schemeClr val="tx2"/>
                </a:solidFill>
              </a:rPr>
              <a:t>Redo Logs</a:t>
            </a:r>
          </a:p>
        </p:txBody>
      </p:sp>
      <p:cxnSp>
        <p:nvCxnSpPr>
          <p:cNvPr id="265" name="꺾인 연결선 264"/>
          <p:cNvCxnSpPr>
            <a:stCxn id="264" idx="1"/>
          </p:cNvCxnSpPr>
          <p:nvPr/>
        </p:nvCxnSpPr>
        <p:spPr bwMode="auto">
          <a:xfrm rot="10800000" flipV="1">
            <a:off x="4213860" y="4290742"/>
            <a:ext cx="255636" cy="102188"/>
          </a:xfrm>
          <a:prstGeom prst="bentConnector3">
            <a:avLst>
              <a:gd name="adj1" fmla="val 29134"/>
            </a:avLst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272" name="Straight Connector 231"/>
          <p:cNvCxnSpPr/>
          <p:nvPr/>
        </p:nvCxnSpPr>
        <p:spPr bwMode="auto">
          <a:xfrm>
            <a:off x="2097779" y="4141749"/>
            <a:ext cx="2124812" cy="0"/>
          </a:xfrm>
          <a:prstGeom prst="line">
            <a:avLst/>
          </a:prstGeom>
          <a:solidFill>
            <a:srgbClr val="4F81BD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3" name="Straight Connector 7"/>
          <p:cNvCxnSpPr/>
          <p:nvPr/>
        </p:nvCxnSpPr>
        <p:spPr bwMode="auto">
          <a:xfrm flipH="1" flipV="1">
            <a:off x="1905733" y="3888740"/>
            <a:ext cx="198120" cy="2514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9" name="Straight Connector 7"/>
          <p:cNvCxnSpPr/>
          <p:nvPr/>
        </p:nvCxnSpPr>
        <p:spPr bwMode="auto">
          <a:xfrm flipV="1">
            <a:off x="4216517" y="3888740"/>
            <a:ext cx="198120" cy="2514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4" name="직선 연결선 283"/>
          <p:cNvCxnSpPr/>
          <p:nvPr/>
        </p:nvCxnSpPr>
        <p:spPr bwMode="auto">
          <a:xfrm flipV="1">
            <a:off x="3160185" y="3874770"/>
            <a:ext cx="0" cy="26543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none"/>
          </a:ln>
          <a:effectLst/>
        </p:spPr>
      </p:cxnSp>
      <p:grpSp>
        <p:nvGrpSpPr>
          <p:cNvPr id="201" name="Group 169"/>
          <p:cNvGrpSpPr>
            <a:grpSpLocks noChangeAspect="1"/>
          </p:cNvGrpSpPr>
          <p:nvPr/>
        </p:nvGrpSpPr>
        <p:grpSpPr>
          <a:xfrm>
            <a:off x="2859629" y="4077887"/>
            <a:ext cx="601113" cy="125261"/>
            <a:chOff x="827584" y="4991747"/>
            <a:chExt cx="648072" cy="144016"/>
          </a:xfrm>
        </p:grpSpPr>
        <p:sp>
          <p:nvSpPr>
            <p:cNvPr id="202" name="Rectangle 170"/>
            <p:cNvSpPr/>
            <p:nvPr/>
          </p:nvSpPr>
          <p:spPr bwMode="auto">
            <a:xfrm>
              <a:off x="827584" y="4991747"/>
              <a:ext cx="648072" cy="144016"/>
            </a:xfrm>
            <a:prstGeom prst="rect">
              <a:avLst/>
            </a:prstGeom>
            <a:solidFill>
              <a:sysClr val="windowText" lastClr="000000">
                <a:lumMod val="85000"/>
                <a:lumOff val="15000"/>
              </a:sysClr>
            </a:solidFill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pic>
          <p:nvPicPr>
            <p:cNvPr id="203" name="Picture 2"/>
            <p:cNvPicPr preferRelativeResize="0"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372117" y="5029200"/>
              <a:ext cx="57150" cy="68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" name="Picture 2"/>
            <p:cNvPicPr preferRelativeResize="0"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310783" y="5029200"/>
              <a:ext cx="57150" cy="68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" name="Picture 2"/>
            <p:cNvPicPr preferRelativeResize="0"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245346" y="5029200"/>
              <a:ext cx="57150" cy="68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" name="Picture 2"/>
            <p:cNvPicPr preferRelativeResize="0"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184012" y="5029200"/>
              <a:ext cx="57150" cy="68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" name="Picture 2"/>
            <p:cNvPicPr preferRelativeResize="0"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115616" y="5029200"/>
              <a:ext cx="57150" cy="68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8" name="Picture 2"/>
            <p:cNvPicPr preferRelativeResize="0"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54282" y="5029200"/>
              <a:ext cx="57150" cy="68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9" name="Picture 2"/>
            <p:cNvPicPr preferRelativeResize="0"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88267" y="5029200"/>
              <a:ext cx="57150" cy="68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0" name="Picture 2"/>
            <p:cNvPicPr preferRelativeResize="0"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26933" y="5029200"/>
              <a:ext cx="57150" cy="68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1" name="Rounded Rectangle 179"/>
            <p:cNvSpPr/>
            <p:nvPr/>
          </p:nvSpPr>
          <p:spPr bwMode="auto">
            <a:xfrm>
              <a:off x="850392" y="5027560"/>
              <a:ext cx="36576" cy="18288"/>
            </a:xfrm>
            <a:prstGeom prst="roundRect">
              <a:avLst/>
            </a:prstGeom>
            <a:solidFill>
              <a:sysClr val="window" lastClr="FFFFFF">
                <a:lumMod val="75000"/>
                <a:alpha val="98000"/>
              </a:sys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Rounded Rectangle 180"/>
            <p:cNvSpPr/>
            <p:nvPr/>
          </p:nvSpPr>
          <p:spPr bwMode="auto">
            <a:xfrm>
              <a:off x="850392" y="5055011"/>
              <a:ext cx="36576" cy="18288"/>
            </a:xfrm>
            <a:prstGeom prst="roundRect">
              <a:avLst/>
            </a:prstGeom>
            <a:solidFill>
              <a:sysClr val="window" lastClr="FFFFFF">
                <a:lumMod val="75000"/>
                <a:alpha val="98000"/>
              </a:sys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13" name="Rounded Rectangle 181"/>
            <p:cNvSpPr/>
            <p:nvPr/>
          </p:nvSpPr>
          <p:spPr bwMode="auto">
            <a:xfrm>
              <a:off x="850392" y="5082803"/>
              <a:ext cx="36576" cy="18288"/>
            </a:xfrm>
            <a:prstGeom prst="roundRect">
              <a:avLst/>
            </a:prstGeom>
            <a:solidFill>
              <a:sysClr val="window" lastClr="FFFFFF">
                <a:lumMod val="75000"/>
                <a:alpha val="98000"/>
              </a:sys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14" name="Rounded Rectangle 182"/>
            <p:cNvSpPr/>
            <p:nvPr/>
          </p:nvSpPr>
          <p:spPr bwMode="auto">
            <a:xfrm>
              <a:off x="850392" y="5082803"/>
              <a:ext cx="36576" cy="18288"/>
            </a:xfrm>
            <a:prstGeom prst="roundRect">
              <a:avLst/>
            </a:prstGeom>
            <a:solidFill>
              <a:sysClr val="window" lastClr="FFFFFF">
                <a:lumMod val="75000"/>
                <a:alpha val="98000"/>
              </a:sys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013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24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en-US" altLang="ko-KR" dirty="0"/>
              <a:t>SAP </a:t>
            </a:r>
            <a:r>
              <a:rPr lang="ko-KR" altLang="en-US" dirty="0"/>
              <a:t>보호를 위한 </a:t>
            </a:r>
            <a:r>
              <a:rPr lang="en-US" altLang="ko-KR" dirty="0"/>
              <a:t>Agent</a:t>
            </a:r>
            <a:r>
              <a:rPr lang="ko-KR" altLang="en-US" dirty="0"/>
              <a:t>를 제공하며</a:t>
            </a:r>
            <a:r>
              <a:rPr lang="en-US" altLang="ko-KR" dirty="0"/>
              <a:t>, MaxDB</a:t>
            </a:r>
            <a:r>
              <a:rPr lang="ko-KR" altLang="en-US" dirty="0"/>
              <a:t>와 </a:t>
            </a:r>
            <a:r>
              <a:rPr lang="en-US" altLang="ko-KR" dirty="0"/>
              <a:t>Oracle</a:t>
            </a:r>
            <a:r>
              <a:rPr lang="ko-KR" altLang="en-US" dirty="0"/>
              <a:t>을 지원하고 있습니다</a:t>
            </a:r>
            <a:r>
              <a:rPr lang="en-US" altLang="ko-KR" dirty="0"/>
              <a:t>. </a:t>
            </a:r>
            <a:r>
              <a:rPr lang="ko-KR" altLang="en-US" dirty="0"/>
              <a:t>이중 </a:t>
            </a:r>
            <a:r>
              <a:rPr lang="en-US" altLang="ko-KR" dirty="0"/>
              <a:t>MaxDB</a:t>
            </a:r>
            <a:r>
              <a:rPr lang="ko-KR" altLang="en-US" dirty="0"/>
              <a:t>에 대한 백업 다이어그램은 아래와 같습니다</a:t>
            </a:r>
            <a:r>
              <a:rPr lang="en-US" altLang="ko-KR" dirty="0"/>
              <a:t>.</a:t>
            </a:r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/>
              <a:t>SAP </a:t>
            </a:r>
            <a:r>
              <a:rPr lang="en-US" altLang="ko-KR" dirty="0" smtClean="0"/>
              <a:t>MaxDB </a:t>
            </a:r>
            <a:r>
              <a:rPr lang="ko-KR" altLang="en-US" dirty="0" smtClean="0"/>
              <a:t>지원</a:t>
            </a:r>
            <a:endParaRPr lang="ko-KR" altLang="en-US" dirty="0"/>
          </a:p>
        </p:txBody>
      </p: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111" name="Rounded Rectangle 455"/>
          <p:cNvSpPr/>
          <p:nvPr/>
        </p:nvSpPr>
        <p:spPr bwMode="auto">
          <a:xfrm>
            <a:off x="4558555" y="2512815"/>
            <a:ext cx="3874460" cy="1687509"/>
          </a:xfrm>
          <a:prstGeom prst="roundRect">
            <a:avLst>
              <a:gd name="adj" fmla="val 3809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err="1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cxnSp>
        <p:nvCxnSpPr>
          <p:cNvPr id="112" name="Elbow Connector 456"/>
          <p:cNvCxnSpPr>
            <a:endCxn id="111" idx="1"/>
          </p:cNvCxnSpPr>
          <p:nvPr/>
        </p:nvCxnSpPr>
        <p:spPr bwMode="auto">
          <a:xfrm flipV="1">
            <a:off x="3915016" y="3356569"/>
            <a:ext cx="643539" cy="214152"/>
          </a:xfrm>
          <a:prstGeom prst="bentConnector3">
            <a:avLst>
              <a:gd name="adj1" fmla="val 65399"/>
            </a:avLst>
          </a:prstGeom>
          <a:solidFill>
            <a:srgbClr val="5482AB"/>
          </a:solidFill>
          <a:ln w="19050" cap="flat" cmpd="sng" algn="ctr">
            <a:solidFill>
              <a:srgbClr val="FFFFFF">
                <a:lumMod val="65000"/>
              </a:srgb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13" name="Group 457"/>
          <p:cNvGrpSpPr/>
          <p:nvPr/>
        </p:nvGrpSpPr>
        <p:grpSpPr>
          <a:xfrm>
            <a:off x="4648109" y="2588622"/>
            <a:ext cx="2103711" cy="1534786"/>
            <a:chOff x="2558805" y="2412632"/>
            <a:chExt cx="2542032" cy="1854568"/>
          </a:xfrm>
        </p:grpSpPr>
        <p:sp>
          <p:nvSpPr>
            <p:cNvPr id="114" name="Rounded Rectangle 458"/>
            <p:cNvSpPr/>
            <p:nvPr/>
          </p:nvSpPr>
          <p:spPr bwMode="auto">
            <a:xfrm>
              <a:off x="2558805" y="2412632"/>
              <a:ext cx="2542032" cy="1854568"/>
            </a:xfrm>
            <a:prstGeom prst="roundRect">
              <a:avLst>
                <a:gd name="adj" fmla="val 2799"/>
              </a:avLst>
            </a:prstGeom>
            <a:solidFill>
              <a:srgbClr val="404040">
                <a:lumMod val="50000"/>
                <a:alpha val="50000"/>
              </a:srgbClr>
            </a:solidFill>
            <a:ln w="12700" cap="flat" cmpd="sng" algn="ctr">
              <a:solidFill>
                <a:sysClr val="window" lastClr="FFFFFF">
                  <a:lumMod val="50000"/>
                </a:sys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115" name="Group 459"/>
            <p:cNvGrpSpPr/>
            <p:nvPr/>
          </p:nvGrpSpPr>
          <p:grpSpPr>
            <a:xfrm>
              <a:off x="2669604" y="2525485"/>
              <a:ext cx="2307180" cy="862465"/>
              <a:chOff x="2669604" y="2525485"/>
              <a:chExt cx="2307180" cy="862465"/>
            </a:xfrm>
          </p:grpSpPr>
          <p:sp>
            <p:nvSpPr>
              <p:cNvPr id="125" name="Rounded Rectangle 469"/>
              <p:cNvSpPr/>
              <p:nvPr/>
            </p:nvSpPr>
            <p:spPr bwMode="auto">
              <a:xfrm>
                <a:off x="2669604" y="2525485"/>
                <a:ext cx="2307180" cy="862465"/>
              </a:xfrm>
              <a:prstGeom prst="roundRect">
                <a:avLst>
                  <a:gd name="adj" fmla="val 6583"/>
                </a:avLst>
              </a:prstGeom>
              <a:solidFill>
                <a:srgbClr val="FFFFFF">
                  <a:alpha val="50000"/>
                </a:srgbClr>
              </a:solidFill>
              <a:ln w="9525" cap="flat" cmpd="sng" algn="ctr">
                <a:solidFill>
                  <a:srgbClr val="FFFFFF">
                    <a:lumMod val="50000"/>
                  </a:srgb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</p:txBody>
          </p:sp>
          <p:pic>
            <p:nvPicPr>
              <p:cNvPr id="126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8168" y="2626902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27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4223928" y="2626902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28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589688" y="2626902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29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3494531" y="2626902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30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25909" y="2627732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31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5564" y="3004459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32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4221324" y="3004459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33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587084" y="3004459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34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3491927" y="3004459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35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23305" y="3005289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36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759668" y="2629330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37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1840" y="3005068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sp>
          <p:nvSpPr>
            <p:cNvPr id="116" name="Rounded Rectangle 460"/>
            <p:cNvSpPr/>
            <p:nvPr/>
          </p:nvSpPr>
          <p:spPr bwMode="auto">
            <a:xfrm>
              <a:off x="3886200" y="3500146"/>
              <a:ext cx="1090584" cy="658368"/>
            </a:xfrm>
            <a:prstGeom prst="roundRect">
              <a:avLst>
                <a:gd name="adj" fmla="val 6583"/>
              </a:avLst>
            </a:prstGeom>
            <a:solidFill>
              <a:srgbClr val="FFFFFF">
                <a:alpha val="50000"/>
              </a:srgbClr>
            </a:solidFill>
            <a:ln w="9525" cap="flat" cmpd="sng" algn="ctr">
              <a:solidFill>
                <a:srgbClr val="FFFFFF">
                  <a:lumMod val="50000"/>
                </a:srgb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17" name="Rounded Rectangle 461"/>
            <p:cNvSpPr/>
            <p:nvPr/>
          </p:nvSpPr>
          <p:spPr bwMode="auto">
            <a:xfrm>
              <a:off x="2669604" y="3500146"/>
              <a:ext cx="1090584" cy="658368"/>
            </a:xfrm>
            <a:prstGeom prst="roundRect">
              <a:avLst>
                <a:gd name="adj" fmla="val 6583"/>
              </a:avLst>
            </a:prstGeom>
            <a:solidFill>
              <a:srgbClr val="FFFFFF">
                <a:alpha val="50000"/>
              </a:srgbClr>
            </a:solidFill>
            <a:ln w="9525" cap="flat" cmpd="sng" algn="ctr">
              <a:solidFill>
                <a:srgbClr val="FFFFFF">
                  <a:lumMod val="50000"/>
                </a:srgb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pic>
          <p:nvPicPr>
            <p:cNvPr id="11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584" y="3599358"/>
              <a:ext cx="228600" cy="22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9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6611" y="3574015"/>
              <a:ext cx="228600" cy="22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0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273" y="3695113"/>
              <a:ext cx="228600" cy="22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1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6553" y="3843845"/>
              <a:ext cx="228600" cy="22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8556" y="3874845"/>
              <a:ext cx="228600" cy="22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3" name="Picture 10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395773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8985" y="3646033"/>
              <a:ext cx="274320" cy="342404"/>
            </a:xfrm>
            <a:prstGeom prst="rect">
              <a:avLst/>
            </a:prstGeom>
            <a:noFill/>
            <a:ln>
              <a:noFill/>
            </a:ln>
            <a:effectLst>
              <a:outerShdw blurRad="50800" dist="25400" dir="2400000" algn="ctr" rotWithShape="0">
                <a:srgbClr val="404040">
                  <a:lumMod val="50000"/>
                  <a:alpha val="34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" name="Picture 10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395773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705" y="3646033"/>
              <a:ext cx="274320" cy="342404"/>
            </a:xfrm>
            <a:prstGeom prst="rect">
              <a:avLst/>
            </a:prstGeom>
            <a:noFill/>
            <a:ln>
              <a:noFill/>
            </a:ln>
            <a:effectLst>
              <a:outerShdw blurRad="50800" dist="25400" dir="2400000" algn="ctr" rotWithShape="0">
                <a:srgbClr val="404040">
                  <a:lumMod val="50000"/>
                  <a:alpha val="34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8" name="Group 512"/>
          <p:cNvGrpSpPr/>
          <p:nvPr/>
        </p:nvGrpSpPr>
        <p:grpSpPr>
          <a:xfrm>
            <a:off x="6867536" y="2588622"/>
            <a:ext cx="1490759" cy="1534786"/>
            <a:chOff x="2558805" y="2412632"/>
            <a:chExt cx="1801368" cy="1854568"/>
          </a:xfrm>
        </p:grpSpPr>
        <p:sp>
          <p:nvSpPr>
            <p:cNvPr id="139" name="Rounded Rectangle 513"/>
            <p:cNvSpPr/>
            <p:nvPr/>
          </p:nvSpPr>
          <p:spPr bwMode="auto">
            <a:xfrm>
              <a:off x="2558805" y="2412632"/>
              <a:ext cx="1801368" cy="1854568"/>
            </a:xfrm>
            <a:prstGeom prst="roundRect">
              <a:avLst>
                <a:gd name="adj" fmla="val 2799"/>
              </a:avLst>
            </a:prstGeom>
            <a:solidFill>
              <a:srgbClr val="404040">
                <a:lumMod val="50000"/>
                <a:alpha val="50000"/>
              </a:srgbClr>
            </a:solidFill>
            <a:ln w="12700" cap="flat" cmpd="sng" algn="ctr">
              <a:solidFill>
                <a:sysClr val="window" lastClr="FFFFFF">
                  <a:lumMod val="50000"/>
                </a:sys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140" name="Group 514"/>
            <p:cNvGrpSpPr/>
            <p:nvPr/>
          </p:nvGrpSpPr>
          <p:grpSpPr>
            <a:xfrm>
              <a:off x="2669604" y="2525485"/>
              <a:ext cx="1561971" cy="862465"/>
              <a:chOff x="2669604" y="2525485"/>
              <a:chExt cx="1561971" cy="862465"/>
            </a:xfrm>
          </p:grpSpPr>
          <p:sp>
            <p:nvSpPr>
              <p:cNvPr id="146" name="Rounded Rectangle 520"/>
              <p:cNvSpPr/>
              <p:nvPr/>
            </p:nvSpPr>
            <p:spPr bwMode="auto">
              <a:xfrm>
                <a:off x="2669604" y="2525485"/>
                <a:ext cx="1561971" cy="862465"/>
              </a:xfrm>
              <a:prstGeom prst="roundRect">
                <a:avLst>
                  <a:gd name="adj" fmla="val 6583"/>
                </a:avLst>
              </a:prstGeom>
              <a:solidFill>
                <a:srgbClr val="FFFFFF">
                  <a:alpha val="50000"/>
                </a:srgbClr>
              </a:solidFill>
              <a:ln w="9525" cap="flat" cmpd="sng" algn="ctr">
                <a:solidFill>
                  <a:srgbClr val="FFFFFF">
                    <a:lumMod val="50000"/>
                  </a:srgb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</p:txBody>
          </p:sp>
          <p:pic>
            <p:nvPicPr>
              <p:cNvPr id="147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8168" y="2626902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48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3494531" y="2626902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49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25909" y="2627732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50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5564" y="3004459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51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3491927" y="3004459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52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23305" y="3005289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53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759668" y="2629330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54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C4C4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1840" y="3005068"/>
                <a:ext cx="274320" cy="274320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3000000" algn="ctr" rotWithShape="0">
                  <a:srgbClr val="000000">
                    <a:alpha val="34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sp>
          <p:nvSpPr>
            <p:cNvPr id="141" name="Rounded Rectangle 515"/>
            <p:cNvSpPr/>
            <p:nvPr/>
          </p:nvSpPr>
          <p:spPr bwMode="auto">
            <a:xfrm>
              <a:off x="3390327" y="3500146"/>
              <a:ext cx="841248" cy="658368"/>
            </a:xfrm>
            <a:prstGeom prst="roundRect">
              <a:avLst>
                <a:gd name="adj" fmla="val 6583"/>
              </a:avLst>
            </a:prstGeom>
            <a:solidFill>
              <a:srgbClr val="FFFFFF">
                <a:alpha val="50000"/>
              </a:srgbClr>
            </a:solidFill>
            <a:ln w="9525" cap="flat" cmpd="sng" algn="ctr">
              <a:solidFill>
                <a:srgbClr val="FFFFFF">
                  <a:lumMod val="50000"/>
                </a:srgb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42" name="Rounded Rectangle 516"/>
            <p:cNvSpPr/>
            <p:nvPr/>
          </p:nvSpPr>
          <p:spPr bwMode="auto">
            <a:xfrm>
              <a:off x="2669604" y="3500146"/>
              <a:ext cx="593465" cy="658368"/>
            </a:xfrm>
            <a:prstGeom prst="roundRect">
              <a:avLst>
                <a:gd name="adj" fmla="val 6583"/>
              </a:avLst>
            </a:prstGeom>
            <a:solidFill>
              <a:srgbClr val="FFFFFF">
                <a:alpha val="50000"/>
              </a:srgbClr>
            </a:solidFill>
            <a:ln w="9525" cap="flat" cmpd="sng" algn="ctr">
              <a:solidFill>
                <a:srgbClr val="FFFFFF">
                  <a:lumMod val="50000"/>
                </a:srgb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pic>
          <p:nvPicPr>
            <p:cNvPr id="143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4212" y="3550447"/>
              <a:ext cx="276031" cy="27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4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1663" y="3646031"/>
              <a:ext cx="276031" cy="27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5" name="Picture 10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395773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9933" y="3646033"/>
              <a:ext cx="274320" cy="342404"/>
            </a:xfrm>
            <a:prstGeom prst="rect">
              <a:avLst/>
            </a:prstGeom>
            <a:noFill/>
            <a:ln>
              <a:noFill/>
            </a:ln>
            <a:effectLst>
              <a:outerShdw blurRad="50800" dist="25400" dir="2400000" algn="ctr" rotWithShape="0">
                <a:srgbClr val="404040">
                  <a:lumMod val="50000"/>
                  <a:alpha val="34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095" y="3754884"/>
            <a:ext cx="228435" cy="227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" name="Rounded Rectangle 548"/>
          <p:cNvSpPr/>
          <p:nvPr/>
        </p:nvSpPr>
        <p:spPr bwMode="auto">
          <a:xfrm>
            <a:off x="8576303" y="2675010"/>
            <a:ext cx="681058" cy="227019"/>
          </a:xfrm>
          <a:prstGeom prst="roundRect">
            <a:avLst>
              <a:gd name="adj" fmla="val 6222"/>
            </a:avLst>
          </a:prstGeom>
          <a:solidFill>
            <a:srgbClr val="FFFFFF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rPr>
              <a:t>Table</a:t>
            </a:r>
          </a:p>
        </p:txBody>
      </p:sp>
      <p:sp>
        <p:nvSpPr>
          <p:cNvPr id="175" name="Rounded Rectangle 549"/>
          <p:cNvSpPr/>
          <p:nvPr/>
        </p:nvSpPr>
        <p:spPr bwMode="auto">
          <a:xfrm>
            <a:off x="5841439" y="4394422"/>
            <a:ext cx="681058" cy="227019"/>
          </a:xfrm>
          <a:prstGeom prst="roundRect">
            <a:avLst>
              <a:gd name="adj" fmla="val 6222"/>
            </a:avLst>
          </a:prstGeom>
          <a:solidFill>
            <a:srgbClr val="FFFFFF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rPr>
              <a:t>Database</a:t>
            </a:r>
          </a:p>
        </p:txBody>
      </p:sp>
      <p:sp>
        <p:nvSpPr>
          <p:cNvPr id="176" name="Rounded Rectangle 550"/>
          <p:cNvSpPr/>
          <p:nvPr/>
        </p:nvSpPr>
        <p:spPr bwMode="auto">
          <a:xfrm>
            <a:off x="8576303" y="3053787"/>
            <a:ext cx="681058" cy="227019"/>
          </a:xfrm>
          <a:prstGeom prst="roundRect">
            <a:avLst>
              <a:gd name="adj" fmla="val 6222"/>
            </a:avLst>
          </a:prstGeom>
          <a:solidFill>
            <a:srgbClr val="FFFFFF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rPr>
              <a:t>Pages</a:t>
            </a:r>
          </a:p>
        </p:txBody>
      </p:sp>
      <p:sp>
        <p:nvSpPr>
          <p:cNvPr id="177" name="Rounded Rectangle 551"/>
          <p:cNvSpPr/>
          <p:nvPr/>
        </p:nvSpPr>
        <p:spPr bwMode="auto">
          <a:xfrm>
            <a:off x="7403545" y="4356585"/>
            <a:ext cx="983750" cy="302692"/>
          </a:xfrm>
          <a:prstGeom prst="roundRect">
            <a:avLst>
              <a:gd name="adj" fmla="val 6222"/>
            </a:avLst>
          </a:prstGeom>
          <a:solidFill>
            <a:srgbClr val="FFFFFF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rPr>
              <a:t>LOB </a:t>
            </a:r>
          </a:p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rPr>
              <a:t>(Large Object File)</a:t>
            </a:r>
          </a:p>
        </p:txBody>
      </p:sp>
      <p:sp>
        <p:nvSpPr>
          <p:cNvPr id="178" name="Rounded Rectangle 552"/>
          <p:cNvSpPr/>
          <p:nvPr/>
        </p:nvSpPr>
        <p:spPr bwMode="auto">
          <a:xfrm>
            <a:off x="4866876" y="4394422"/>
            <a:ext cx="681058" cy="227019"/>
          </a:xfrm>
          <a:prstGeom prst="roundRect">
            <a:avLst>
              <a:gd name="adj" fmla="val 6222"/>
            </a:avLst>
          </a:prstGeom>
          <a:solidFill>
            <a:srgbClr val="FFFFFF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rPr>
              <a:t>Log</a:t>
            </a:r>
          </a:p>
        </p:txBody>
      </p:sp>
      <p:sp>
        <p:nvSpPr>
          <p:cNvPr id="179" name="Rounded Rectangle 553"/>
          <p:cNvSpPr/>
          <p:nvPr/>
        </p:nvSpPr>
        <p:spPr bwMode="auto">
          <a:xfrm>
            <a:off x="4958873" y="4778069"/>
            <a:ext cx="3073826" cy="340529"/>
          </a:xfrm>
          <a:prstGeom prst="roundRect">
            <a:avLst>
              <a:gd name="adj" fmla="val 6222"/>
            </a:avLst>
          </a:prstGeom>
          <a:solidFill>
            <a:srgbClr val="FFFFFF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800" kern="0" dirty="0">
                <a:solidFill>
                  <a:prstClr val="black">
                    <a:lumMod val="95000"/>
                    <a:lumOff val="5000"/>
                  </a:prstClr>
                </a:solidFill>
                <a:ea typeface="맑은 고딕" panose="020B0503020000020004" pitchFamily="50" charset="-127"/>
                <a:cs typeface="Arial" panose="020B0604020202020204" pitchFamily="34" charset="0"/>
              </a:rPr>
              <a:t>모든 관계 데이터는 포인터를 통해 서로 연결되어 여러 페이지로 이루어진 </a:t>
            </a:r>
            <a:r>
              <a:rPr lang="en-US" altLang="ko-KR" sz="800" b="1" kern="0" dirty="0">
                <a:solidFill>
                  <a:prstClr val="black">
                    <a:lumMod val="95000"/>
                    <a:lumOff val="5000"/>
                  </a:prstClr>
                </a:solidFill>
                <a:ea typeface="맑은 고딕" panose="020B0503020000020004" pitchFamily="50" charset="-127"/>
                <a:cs typeface="Arial" panose="020B0604020202020204" pitchFamily="34" charset="0"/>
              </a:rPr>
              <a:t>B*Tree</a:t>
            </a:r>
            <a:r>
              <a:rPr lang="en-US" altLang="ko-KR" sz="800" kern="0" dirty="0">
                <a:solidFill>
                  <a:prstClr val="black">
                    <a:lumMod val="95000"/>
                    <a:lumOff val="5000"/>
                  </a:prstClr>
                </a:solidFill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800" kern="0">
                <a:solidFill>
                  <a:prstClr val="black">
                    <a:lumMod val="95000"/>
                    <a:lumOff val="5000"/>
                  </a:prstClr>
                </a:solidFill>
                <a:ea typeface="맑은 고딕" panose="020B0503020000020004" pitchFamily="50" charset="-127"/>
                <a:cs typeface="Arial" panose="020B0604020202020204" pitchFamily="34" charset="0"/>
              </a:rPr>
              <a:t>구조로 유지됩니다</a:t>
            </a:r>
            <a:r>
              <a:rPr lang="en-US" altLang="ko-KR" sz="800" kern="0" dirty="0">
                <a:solidFill>
                  <a:prstClr val="black">
                    <a:lumMod val="95000"/>
                    <a:lumOff val="5000"/>
                  </a:prstClr>
                </a:solidFill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80" name="Rounded Rectangle 554"/>
          <p:cNvSpPr/>
          <p:nvPr/>
        </p:nvSpPr>
        <p:spPr bwMode="auto">
          <a:xfrm>
            <a:off x="3907296" y="4402217"/>
            <a:ext cx="681058" cy="227019"/>
          </a:xfrm>
          <a:prstGeom prst="roundRect">
            <a:avLst>
              <a:gd name="adj" fmla="val 6222"/>
            </a:avLst>
          </a:prstGeom>
          <a:solidFill>
            <a:srgbClr val="FFFFFF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rPr>
              <a:t>Instance</a:t>
            </a:r>
          </a:p>
        </p:txBody>
      </p:sp>
      <p:sp>
        <p:nvSpPr>
          <p:cNvPr id="181" name="Rounded Rectangle 555"/>
          <p:cNvSpPr/>
          <p:nvPr/>
        </p:nvSpPr>
        <p:spPr bwMode="auto">
          <a:xfrm>
            <a:off x="5788084" y="4347710"/>
            <a:ext cx="794567" cy="330348"/>
          </a:xfrm>
          <a:prstGeom prst="roundRect">
            <a:avLst>
              <a:gd name="adj" fmla="val 2718"/>
            </a:avLst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err="1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82" name="Rounded Rectangle 556"/>
          <p:cNvSpPr/>
          <p:nvPr/>
        </p:nvSpPr>
        <p:spPr bwMode="auto">
          <a:xfrm>
            <a:off x="8526816" y="2620150"/>
            <a:ext cx="794567" cy="718894"/>
          </a:xfrm>
          <a:prstGeom prst="roundRect">
            <a:avLst>
              <a:gd name="adj" fmla="val 2718"/>
            </a:avLst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err="1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cxnSp>
        <p:nvCxnSpPr>
          <p:cNvPr id="183" name="Elbow Connector 557"/>
          <p:cNvCxnSpPr>
            <a:stCxn id="181" idx="3"/>
          </p:cNvCxnSpPr>
          <p:nvPr/>
        </p:nvCxnSpPr>
        <p:spPr>
          <a:xfrm>
            <a:off x="6582651" y="4512884"/>
            <a:ext cx="228122" cy="318594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</a:ln>
          <a:effectLst/>
        </p:spPr>
      </p:cxnSp>
      <p:cxnSp>
        <p:nvCxnSpPr>
          <p:cNvPr id="184" name="Elbow Connector 558"/>
          <p:cNvCxnSpPr>
            <a:stCxn id="179" idx="3"/>
            <a:endCxn id="182" idx="2"/>
          </p:cNvCxnSpPr>
          <p:nvPr/>
        </p:nvCxnSpPr>
        <p:spPr>
          <a:xfrm flipV="1">
            <a:off x="8032699" y="3339044"/>
            <a:ext cx="891401" cy="1609290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</a:ln>
          <a:effectLst/>
        </p:spPr>
      </p:cxnSp>
      <p:cxnSp>
        <p:nvCxnSpPr>
          <p:cNvPr id="185" name="Elbow Connector 559"/>
          <p:cNvCxnSpPr>
            <a:stCxn id="178" idx="0"/>
          </p:cNvCxnSpPr>
          <p:nvPr/>
        </p:nvCxnSpPr>
        <p:spPr>
          <a:xfrm rot="5400000" flipH="1" flipV="1">
            <a:off x="5038046" y="4077563"/>
            <a:ext cx="486218" cy="147500"/>
          </a:xfrm>
          <a:prstGeom prst="bentConnector3">
            <a:avLst>
              <a:gd name="adj1" fmla="val 64591"/>
            </a:avLst>
          </a:prstGeom>
          <a:noFill/>
          <a:ln w="12700" cap="flat" cmpd="sng" algn="ctr">
            <a:solidFill>
              <a:srgbClr val="000000"/>
            </a:solidFill>
            <a:prstDash val="sysDot"/>
            <a:miter lim="800000"/>
            <a:tailEnd type="stealth"/>
          </a:ln>
          <a:effectLst/>
        </p:spPr>
      </p:cxnSp>
      <p:cxnSp>
        <p:nvCxnSpPr>
          <p:cNvPr id="186" name="Elbow Connector 560"/>
          <p:cNvCxnSpPr>
            <a:stCxn id="175" idx="0"/>
            <a:endCxn id="114" idx="2"/>
          </p:cNvCxnSpPr>
          <p:nvPr/>
        </p:nvCxnSpPr>
        <p:spPr>
          <a:xfrm rot="16200000" flipV="1">
            <a:off x="5805460" y="4017913"/>
            <a:ext cx="271014" cy="482004"/>
          </a:xfrm>
          <a:prstGeom prst="bentConnector3">
            <a:avLst/>
          </a:prstGeom>
          <a:noFill/>
          <a:ln w="12700" cap="flat" cmpd="sng" algn="ctr">
            <a:solidFill>
              <a:srgbClr val="000000"/>
            </a:solidFill>
            <a:prstDash val="sysDot"/>
            <a:miter lim="800000"/>
            <a:tailEnd type="stealth"/>
          </a:ln>
          <a:effectLst/>
        </p:spPr>
      </p:cxnSp>
      <p:cxnSp>
        <p:nvCxnSpPr>
          <p:cNvPr id="187" name="Elbow Connector 561"/>
          <p:cNvCxnSpPr>
            <a:stCxn id="177" idx="0"/>
            <a:endCxn id="155" idx="2"/>
          </p:cNvCxnSpPr>
          <p:nvPr/>
        </p:nvCxnSpPr>
        <p:spPr>
          <a:xfrm rot="16200000" flipV="1">
            <a:off x="7672026" y="4133191"/>
            <a:ext cx="374682" cy="72107"/>
          </a:xfrm>
          <a:prstGeom prst="bentConnector3">
            <a:avLst>
              <a:gd name="adj1" fmla="val 73142"/>
            </a:avLst>
          </a:prstGeom>
          <a:noFill/>
          <a:ln w="12700" cap="flat" cmpd="sng" algn="ctr">
            <a:solidFill>
              <a:srgbClr val="000000"/>
            </a:solidFill>
            <a:prstDash val="sysDot"/>
            <a:miter lim="800000"/>
            <a:tailEnd type="stealth"/>
          </a:ln>
          <a:effectLst/>
        </p:spPr>
      </p:cxnSp>
      <p:cxnSp>
        <p:nvCxnSpPr>
          <p:cNvPr id="188" name="Elbow Connector 562"/>
          <p:cNvCxnSpPr>
            <a:stCxn id="174" idx="1"/>
            <a:endCxn id="147" idx="3"/>
          </p:cNvCxnSpPr>
          <p:nvPr/>
        </p:nvCxnSpPr>
        <p:spPr>
          <a:xfrm rot="10800000" flipV="1">
            <a:off x="8169870" y="2788518"/>
            <a:ext cx="406433" cy="90936"/>
          </a:xfrm>
          <a:prstGeom prst="bentConnector3">
            <a:avLst>
              <a:gd name="adj1" fmla="val 66486"/>
            </a:avLst>
          </a:prstGeom>
          <a:noFill/>
          <a:ln w="12700" cap="flat" cmpd="sng" algn="ctr">
            <a:solidFill>
              <a:srgbClr val="000000"/>
            </a:solidFill>
            <a:prstDash val="sysDot"/>
            <a:miter lim="800000"/>
            <a:tailEnd type="stealth"/>
          </a:ln>
          <a:effectLst/>
        </p:spPr>
      </p:cxnSp>
      <p:cxnSp>
        <p:nvCxnSpPr>
          <p:cNvPr id="189" name="Elbow Connector 563"/>
          <p:cNvCxnSpPr>
            <a:stCxn id="176" idx="1"/>
          </p:cNvCxnSpPr>
          <p:nvPr/>
        </p:nvCxnSpPr>
        <p:spPr>
          <a:xfrm rot="10800000" flipV="1">
            <a:off x="8056360" y="3167296"/>
            <a:ext cx="519943" cy="32864"/>
          </a:xfrm>
          <a:prstGeom prst="bentConnector3">
            <a:avLst>
              <a:gd name="adj1" fmla="val 52274"/>
            </a:avLst>
          </a:prstGeom>
          <a:noFill/>
          <a:ln w="12700" cap="flat" cmpd="sng" algn="ctr">
            <a:solidFill>
              <a:srgbClr val="000000"/>
            </a:solidFill>
            <a:prstDash val="sysDot"/>
            <a:miter lim="800000"/>
            <a:tailEnd type="stealth"/>
          </a:ln>
          <a:effectLst/>
        </p:spPr>
      </p:cxnSp>
      <p:cxnSp>
        <p:nvCxnSpPr>
          <p:cNvPr id="190" name="Elbow Connector 564"/>
          <p:cNvCxnSpPr>
            <a:stCxn id="180" idx="0"/>
          </p:cNvCxnSpPr>
          <p:nvPr/>
        </p:nvCxnSpPr>
        <p:spPr>
          <a:xfrm rot="5400000" flipH="1" flipV="1">
            <a:off x="4173356" y="4033886"/>
            <a:ext cx="442800" cy="293862"/>
          </a:xfrm>
          <a:prstGeom prst="bentConnector3">
            <a:avLst>
              <a:gd name="adj1" fmla="val 99905"/>
            </a:avLst>
          </a:prstGeom>
          <a:noFill/>
          <a:ln w="12700" cap="flat" cmpd="sng" algn="ctr">
            <a:solidFill>
              <a:srgbClr val="000000"/>
            </a:solidFill>
            <a:prstDash val="sysDot"/>
            <a:miter lim="800000"/>
            <a:tailEnd type="stealth"/>
          </a:ln>
          <a:effectLst/>
        </p:spPr>
      </p:cxnSp>
      <p:sp>
        <p:nvSpPr>
          <p:cNvPr id="223" name="Right Arrow 42"/>
          <p:cNvSpPr/>
          <p:nvPr/>
        </p:nvSpPr>
        <p:spPr>
          <a:xfrm flipH="1">
            <a:off x="2113051" y="2722783"/>
            <a:ext cx="1212268" cy="866639"/>
          </a:xfrm>
          <a:prstGeom prst="rightArrow">
            <a:avLst>
              <a:gd name="adj1" fmla="val 70916"/>
              <a:gd name="adj2" fmla="val 43814"/>
            </a:avLst>
          </a:prstGeom>
          <a:gradFill>
            <a:gsLst>
              <a:gs pos="0">
                <a:schemeClr val="accent3">
                  <a:alpha val="0"/>
                </a:schemeClr>
              </a:gs>
              <a:gs pos="24000">
                <a:schemeClr val="accent3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altLang="ko-KR" sz="900" b="1" i="1" dirty="0">
                <a:solidFill>
                  <a:schemeClr val="bg1"/>
                </a:solidFill>
              </a:rPr>
              <a:t>Backup Stream </a:t>
            </a:r>
            <a:br>
              <a:rPr lang="en-US" altLang="ko-KR" sz="900" b="1" i="1" dirty="0">
                <a:solidFill>
                  <a:schemeClr val="bg1"/>
                </a:solidFill>
              </a:rPr>
            </a:br>
            <a:r>
              <a:rPr lang="en-US" altLang="ko-KR" sz="700" b="1" i="1" dirty="0">
                <a:solidFill>
                  <a:schemeClr val="bg1"/>
                </a:solidFill>
              </a:rPr>
              <a:t>(Full)</a:t>
            </a:r>
          </a:p>
        </p:txBody>
      </p:sp>
      <p:sp>
        <p:nvSpPr>
          <p:cNvPr id="224" name="Right Arrow 145"/>
          <p:cNvSpPr>
            <a:spLocks noChangeAspect="1"/>
          </p:cNvSpPr>
          <p:nvPr/>
        </p:nvSpPr>
        <p:spPr>
          <a:xfrm rot="5400000">
            <a:off x="1539157" y="3998763"/>
            <a:ext cx="357831" cy="318195"/>
          </a:xfrm>
          <a:prstGeom prst="rightArrow">
            <a:avLst>
              <a:gd name="adj1" fmla="val 68898"/>
              <a:gd name="adj2" fmla="val 31331"/>
            </a:avLst>
          </a:prstGeom>
          <a:gradFill>
            <a:gsLst>
              <a:gs pos="15000">
                <a:schemeClr val="bg1">
                  <a:alpha val="0"/>
                </a:schemeClr>
              </a:gs>
              <a:gs pos="74000">
                <a:schemeClr val="tx1">
                  <a:alpha val="76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225" name="그룹 224"/>
          <p:cNvGrpSpPr/>
          <p:nvPr/>
        </p:nvGrpSpPr>
        <p:grpSpPr>
          <a:xfrm>
            <a:off x="1312277" y="4369092"/>
            <a:ext cx="819150" cy="509454"/>
            <a:chOff x="4311137" y="3359823"/>
            <a:chExt cx="819150" cy="509454"/>
          </a:xfrm>
        </p:grpSpPr>
        <p:sp>
          <p:nvSpPr>
            <p:cNvPr id="226" name="Rectangle 151"/>
            <p:cNvSpPr/>
            <p:nvPr/>
          </p:nvSpPr>
          <p:spPr>
            <a:xfrm>
              <a:off x="4311137" y="3359823"/>
              <a:ext cx="819150" cy="507707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27" name="Group 113"/>
            <p:cNvGrpSpPr/>
            <p:nvPr/>
          </p:nvGrpSpPr>
          <p:grpSpPr>
            <a:xfrm>
              <a:off x="4352159" y="3397522"/>
              <a:ext cx="729552" cy="191803"/>
              <a:chOff x="3163304" y="3932371"/>
              <a:chExt cx="800100" cy="210351"/>
            </a:xfrm>
          </p:grpSpPr>
          <p:grpSp>
            <p:nvGrpSpPr>
              <p:cNvPr id="230" name="Group 93"/>
              <p:cNvGrpSpPr/>
              <p:nvPr/>
            </p:nvGrpSpPr>
            <p:grpSpPr>
              <a:xfrm>
                <a:off x="3735816" y="3932371"/>
                <a:ext cx="227588" cy="210351"/>
                <a:chOff x="4192507" y="3868310"/>
                <a:chExt cx="244678" cy="226147"/>
              </a:xfrm>
            </p:grpSpPr>
            <p:sp>
              <p:nvSpPr>
                <p:cNvPr id="235" name="Rounded Rectangle 106"/>
                <p:cNvSpPr/>
                <p:nvPr/>
              </p:nvSpPr>
              <p:spPr>
                <a:xfrm>
                  <a:off x="4192507" y="3868310"/>
                  <a:ext cx="244678" cy="226147"/>
                </a:xfrm>
                <a:prstGeom prst="roundRect">
                  <a:avLst>
                    <a:gd name="adj" fmla="val 9928"/>
                  </a:avLst>
                </a:prstGeom>
                <a:solidFill>
                  <a:schemeClr val="tx1">
                    <a:alpha val="52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  <a:effectLst>
                  <a:glow rad="38100">
                    <a:schemeClr val="bg1">
                      <a:lumMod val="85000"/>
                      <a:alpha val="25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grpSp>
              <p:nvGrpSpPr>
                <p:cNvPr id="236" name="Group 107"/>
                <p:cNvGrpSpPr>
                  <a:grpSpLocks noChangeAspect="1"/>
                </p:cNvGrpSpPr>
                <p:nvPr/>
              </p:nvGrpSpPr>
              <p:grpSpPr>
                <a:xfrm>
                  <a:off x="4235090" y="3929873"/>
                  <a:ext cx="164592" cy="99340"/>
                  <a:chOff x="552737" y="8114059"/>
                  <a:chExt cx="2903807" cy="1752600"/>
                </a:xfrm>
                <a:solidFill>
                  <a:sysClr val="window" lastClr="FFFFFF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237" name="Rounded Rectangle 108"/>
                  <p:cNvSpPr/>
                  <p:nvPr/>
                </p:nvSpPr>
                <p:spPr>
                  <a:xfrm>
                    <a:off x="552737" y="8952259"/>
                    <a:ext cx="2743200" cy="91440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8" name="Oval 109"/>
                  <p:cNvSpPr>
                    <a:spLocks noChangeAspect="1"/>
                  </p:cNvSpPr>
                  <p:nvPr/>
                </p:nvSpPr>
                <p:spPr>
                  <a:xfrm>
                    <a:off x="948977" y="8473953"/>
                    <a:ext cx="1097279" cy="1097276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9" name="Oval 110"/>
                  <p:cNvSpPr>
                    <a:spLocks noChangeAspect="1"/>
                  </p:cNvSpPr>
                  <p:nvPr/>
                </p:nvSpPr>
                <p:spPr>
                  <a:xfrm>
                    <a:off x="1665259" y="8114059"/>
                    <a:ext cx="1097279" cy="1097276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0" name="Oval 111"/>
                  <p:cNvSpPr>
                    <a:spLocks noChangeAspect="1"/>
                  </p:cNvSpPr>
                  <p:nvPr/>
                </p:nvSpPr>
                <p:spPr>
                  <a:xfrm>
                    <a:off x="2229135" y="8639253"/>
                    <a:ext cx="1227409" cy="1227406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231" name="Rounded Rectangle 104"/>
              <p:cNvSpPr/>
              <p:nvPr/>
            </p:nvSpPr>
            <p:spPr>
              <a:xfrm>
                <a:off x="3163304" y="3932371"/>
                <a:ext cx="227588" cy="210351"/>
              </a:xfrm>
              <a:prstGeom prst="roundRect">
                <a:avLst>
                  <a:gd name="adj" fmla="val 9928"/>
                </a:avLst>
              </a:prstGeom>
              <a:solidFill>
                <a:schemeClr val="tx1">
                  <a:alpha val="52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  <a:effectLst>
                <a:glow rad="38100">
                  <a:schemeClr val="bg1">
                    <a:lumMod val="85000"/>
                    <a:alpha val="2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/>
                  </a:solidFill>
                </a:endParaRPr>
              </a:p>
            </p:txBody>
          </p:sp>
          <p:grpSp>
            <p:nvGrpSpPr>
              <p:cNvPr id="232" name="Group 95"/>
              <p:cNvGrpSpPr/>
              <p:nvPr/>
            </p:nvGrpSpPr>
            <p:grpSpPr>
              <a:xfrm>
                <a:off x="3449560" y="3932371"/>
                <a:ext cx="227588" cy="210351"/>
                <a:chOff x="4192507" y="3582880"/>
                <a:chExt cx="244678" cy="226147"/>
              </a:xfrm>
            </p:grpSpPr>
            <p:sp>
              <p:nvSpPr>
                <p:cNvPr id="233" name="Rounded Rectangle 102"/>
                <p:cNvSpPr/>
                <p:nvPr/>
              </p:nvSpPr>
              <p:spPr>
                <a:xfrm>
                  <a:off x="4192507" y="3582880"/>
                  <a:ext cx="244678" cy="226147"/>
                </a:xfrm>
                <a:prstGeom prst="roundRect">
                  <a:avLst>
                    <a:gd name="adj" fmla="val 9928"/>
                  </a:avLst>
                </a:prstGeom>
                <a:solidFill>
                  <a:schemeClr val="tx1">
                    <a:alpha val="52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  <a:effectLst>
                  <a:glow rad="38100">
                    <a:schemeClr val="bg1">
                      <a:lumMod val="85000"/>
                      <a:alpha val="25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pic>
              <p:nvPicPr>
                <p:cNvPr id="234" name="Picture 103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206045" y="3618604"/>
                  <a:ext cx="228600" cy="163287"/>
                </a:xfrm>
                <a:prstGeom prst="rect">
                  <a:avLst/>
                </a:prstGeom>
              </p:spPr>
            </p:pic>
          </p:grpSp>
        </p:grpSp>
        <p:sp>
          <p:nvSpPr>
            <p:cNvPr id="228" name="TextBox 227"/>
            <p:cNvSpPr txBox="1"/>
            <p:nvPr/>
          </p:nvSpPr>
          <p:spPr>
            <a:xfrm>
              <a:off x="4358379" y="3581130"/>
              <a:ext cx="717110" cy="288147"/>
            </a:xfrm>
            <a:prstGeom prst="rect">
              <a:avLst/>
            </a:prstGeom>
            <a:noFill/>
          </p:spPr>
          <p:txBody>
            <a:bodyPr wrap="none" lIns="36000" tIns="36000" rIns="36000" bIns="36000" rtlCol="0" anchor="ctr">
              <a:spAutoFit/>
            </a:bodyPr>
            <a:lstStyle/>
            <a:p>
              <a:pPr algn="ctr"/>
              <a:r>
                <a:rPr lang="ko-KR" altLang="en-US" sz="8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추가</a:t>
              </a:r>
              <a:r>
                <a:rPr lang="en-US" sz="8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 </a:t>
              </a:r>
              <a:r>
                <a:rPr lang="ko-KR" altLang="en-US" sz="8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스토리지</a:t>
              </a:r>
              <a:r>
                <a:rPr lang="en-US" sz="8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/>
              </a:r>
              <a:br>
                <a:rPr lang="en-US" sz="800" dirty="0" smtClean="0">
                  <a:solidFill>
                    <a:schemeClr val="tx2"/>
                  </a:solidFill>
                  <a:cs typeface="Arial" panose="020B0604020202020204" pitchFamily="34" charset="0"/>
                </a:rPr>
              </a:br>
              <a:r>
                <a:rPr lang="en-US" sz="6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(disk, tape, cloud)</a:t>
              </a:r>
              <a:endParaRPr lang="en-US" sz="1000" dirty="0">
                <a:solidFill>
                  <a:schemeClr val="tx2"/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229" name="Picture 1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89377" y="3430449"/>
              <a:ext cx="137160" cy="129354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0" name="그룹 9"/>
          <p:cNvGrpSpPr/>
          <p:nvPr/>
        </p:nvGrpSpPr>
        <p:grpSpPr>
          <a:xfrm>
            <a:off x="3090181" y="2493203"/>
            <a:ext cx="1353039" cy="1275029"/>
            <a:chOff x="3090181" y="2493203"/>
            <a:chExt cx="1353039" cy="1275029"/>
          </a:xfrm>
        </p:grpSpPr>
        <p:cxnSp>
          <p:nvCxnSpPr>
            <p:cNvPr id="157" name="Straight Connector 531"/>
            <p:cNvCxnSpPr/>
            <p:nvPr/>
          </p:nvCxnSpPr>
          <p:spPr bwMode="auto">
            <a:xfrm>
              <a:off x="3811991" y="2694989"/>
              <a:ext cx="0" cy="302692"/>
            </a:xfrm>
            <a:prstGeom prst="line">
              <a:avLst/>
            </a:prstGeom>
            <a:solidFill>
              <a:srgbClr val="5482AB"/>
            </a:solidFill>
            <a:ln w="25400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58" name="Group 532"/>
            <p:cNvGrpSpPr/>
            <p:nvPr/>
          </p:nvGrpSpPr>
          <p:grpSpPr>
            <a:xfrm>
              <a:off x="3090181" y="2493203"/>
              <a:ext cx="1353039" cy="262294"/>
              <a:chOff x="676273" y="2251946"/>
              <a:chExt cx="1634953" cy="316944"/>
            </a:xfrm>
          </p:grpSpPr>
          <p:grpSp>
            <p:nvGrpSpPr>
              <p:cNvPr id="165" name="Group 539"/>
              <p:cNvGrpSpPr/>
              <p:nvPr/>
            </p:nvGrpSpPr>
            <p:grpSpPr>
              <a:xfrm>
                <a:off x="676273" y="2251946"/>
                <a:ext cx="1634953" cy="316944"/>
                <a:chOff x="1059692" y="1524011"/>
                <a:chExt cx="1634953" cy="316944"/>
              </a:xfrm>
            </p:grpSpPr>
            <p:grpSp>
              <p:nvGrpSpPr>
                <p:cNvPr id="167" name="Group 541"/>
                <p:cNvGrpSpPr/>
                <p:nvPr/>
              </p:nvGrpSpPr>
              <p:grpSpPr>
                <a:xfrm>
                  <a:off x="1291212" y="1524011"/>
                  <a:ext cx="1403433" cy="316944"/>
                  <a:chOff x="514554" y="1294354"/>
                  <a:chExt cx="3648926" cy="530352"/>
                </a:xfrm>
              </p:grpSpPr>
              <p:grpSp>
                <p:nvGrpSpPr>
                  <p:cNvPr id="169" name="Group 543"/>
                  <p:cNvGrpSpPr/>
                  <p:nvPr/>
                </p:nvGrpSpPr>
                <p:grpSpPr>
                  <a:xfrm>
                    <a:off x="514554" y="1294354"/>
                    <a:ext cx="3566160" cy="530352"/>
                    <a:chOff x="5948755" y="2743200"/>
                    <a:chExt cx="1147929" cy="914400"/>
                  </a:xfrm>
                </p:grpSpPr>
                <p:sp>
                  <p:nvSpPr>
                    <p:cNvPr id="171" name="Rounded Rectangle 545"/>
                    <p:cNvSpPr/>
                    <p:nvPr/>
                  </p:nvSpPr>
                  <p:spPr>
                    <a:xfrm>
                      <a:off x="5948755" y="2743200"/>
                      <a:ext cx="1147929" cy="914400"/>
                    </a:xfrm>
                    <a:prstGeom prst="roundRect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75000"/>
                          </a:sysClr>
                        </a:gs>
                        <a:gs pos="50000">
                          <a:sysClr val="window" lastClr="FFFFFF">
                            <a:lumMod val="50000"/>
                          </a:sysClr>
                        </a:gs>
                        <a:gs pos="100000">
                          <a:sysClr val="window" lastClr="FFFFFF">
                            <a:lumMod val="65000"/>
                          </a:sysClr>
                        </a:gs>
                      </a:gsLst>
                      <a:lin ang="2700000" scaled="1"/>
                    </a:gradFill>
                    <a:ln w="25400" cap="flat" cmpd="sng" algn="ctr">
                      <a:noFill/>
                      <a:prstDash val="solid"/>
                    </a:ln>
                    <a:effectLst/>
                    <a:scene3d>
                      <a:camera prst="orthographicFront"/>
                      <a:lightRig rig="threePt" dir="t"/>
                    </a:scene3d>
                    <a:sp3d>
                      <a:bevelT w="317500" prst="relaxedInset"/>
                    </a:sp3d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72" name="Rounded Rectangle 546"/>
                    <p:cNvSpPr>
                      <a:spLocks/>
                    </p:cNvSpPr>
                    <p:nvPr/>
                  </p:nvSpPr>
                  <p:spPr>
                    <a:xfrm>
                      <a:off x="5960424" y="2783728"/>
                      <a:ext cx="1124382" cy="822960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0">
                          <a:srgbClr val="5482AB">
                            <a:lumMod val="75000"/>
                          </a:srgbClr>
                        </a:gs>
                        <a:gs pos="70000">
                          <a:srgbClr val="5482AB">
                            <a:lumMod val="7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25400" cap="flat" cmpd="sng" algn="ctr">
                      <a:noFill/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73" name="Round Same Side Corner Rectangle 547"/>
                    <p:cNvSpPr>
                      <a:spLocks noChangeAspect="1"/>
                    </p:cNvSpPr>
                    <p:nvPr/>
                  </p:nvSpPr>
                  <p:spPr>
                    <a:xfrm>
                      <a:off x="5982230" y="2815641"/>
                      <a:ext cx="1083751" cy="391143"/>
                    </a:xfrm>
                    <a:prstGeom prst="round2SameRect">
                      <a:avLst>
                        <a:gd name="adj1" fmla="val 29911"/>
                        <a:gd name="adj2" fmla="val 30291"/>
                      </a:avLst>
                    </a:prstGeom>
                    <a:gradFill flip="none" rotWithShape="1"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80000">
                          <a:srgbClr val="2C1E06">
                            <a:alpha val="0"/>
                          </a:srgbClr>
                        </a:gs>
                      </a:gsLst>
                      <a:lin ang="5400000" scaled="1"/>
                      <a:tileRect/>
                    </a:gradFill>
                    <a:ln w="25400" cap="flat" cmpd="sng" algn="ctr">
                      <a:noFill/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70" name="TextBox 169"/>
                  <p:cNvSpPr txBox="1"/>
                  <p:nvPr/>
                </p:nvSpPr>
                <p:spPr>
                  <a:xfrm>
                    <a:off x="787749" y="1328729"/>
                    <a:ext cx="3375731" cy="466737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9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a:t>SAP on MaxDB</a:t>
                    </a:r>
                  </a:p>
                </p:txBody>
              </p:sp>
            </p:grpSp>
            <p:sp>
              <p:nvSpPr>
                <p:cNvPr id="168" name="Rounded Rectangle 542"/>
                <p:cNvSpPr>
                  <a:spLocks/>
                </p:cNvSpPr>
                <p:nvPr/>
              </p:nvSpPr>
              <p:spPr bwMode="auto">
                <a:xfrm>
                  <a:off x="1059692" y="1578068"/>
                  <a:ext cx="365760" cy="211016"/>
                </a:xfrm>
                <a:prstGeom prst="roundRect">
                  <a:avLst>
                    <a:gd name="adj" fmla="val 4762"/>
                  </a:avLst>
                </a:prstGeom>
                <a:solidFill>
                  <a:sysClr val="window" lastClr="FFFFFF"/>
                </a:solidFill>
                <a:ln w="19050" cap="flat" cmpd="sng" algn="ctr">
                  <a:solidFill>
                    <a:srgbClr val="5482AB">
                      <a:lumMod val="5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2700000" sx="90000" sy="9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9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맑은 고딕" panose="020B0503020000020004" pitchFamily="50" charset="-127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66" name="Picture 4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1993" y="2339949"/>
                <a:ext cx="274320" cy="1431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59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0128" y="2841862"/>
              <a:ext cx="503559" cy="9080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1" name="Picture 5"/>
            <p:cNvPicPr>
              <a:picLocks noChangeAspect="1" noChangeArrowheads="1"/>
            </p:cNvPicPr>
            <p:nvPr/>
          </p:nvPicPr>
          <p:blipFill>
            <a:blip r:embed="rId10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6975" y="2884147"/>
              <a:ext cx="452515" cy="189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2" name="Picture 6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6975" y="3094872"/>
              <a:ext cx="452515" cy="189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3" name="Rounded Rectangle 537"/>
            <p:cNvSpPr/>
            <p:nvPr/>
          </p:nvSpPr>
          <p:spPr bwMode="auto">
            <a:xfrm>
              <a:off x="3657728" y="3072547"/>
              <a:ext cx="514577" cy="330348"/>
            </a:xfrm>
            <a:prstGeom prst="roundRect">
              <a:avLst>
                <a:gd name="adj" fmla="val 2718"/>
              </a:avLst>
            </a:prstGeom>
            <a:noFill/>
            <a:ln w="19050" cap="flat" cmpd="sng" algn="ctr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pic>
          <p:nvPicPr>
            <p:cNvPr id="164" name="Picture 8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4050" y="3260235"/>
              <a:ext cx="378365" cy="133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1" name="그림 24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9144" y="3436099"/>
              <a:ext cx="304891" cy="332133"/>
            </a:xfrm>
            <a:prstGeom prst="rect">
              <a:avLst/>
            </a:prstGeom>
          </p:spPr>
        </p:pic>
      </p:grpSp>
      <p:grpSp>
        <p:nvGrpSpPr>
          <p:cNvPr id="242" name="그룹 241"/>
          <p:cNvGrpSpPr/>
          <p:nvPr/>
        </p:nvGrpSpPr>
        <p:grpSpPr>
          <a:xfrm>
            <a:off x="488954" y="5348833"/>
            <a:ext cx="8883381" cy="959892"/>
            <a:chOff x="488954" y="5348833"/>
            <a:chExt cx="8883381" cy="959892"/>
          </a:xfrm>
        </p:grpSpPr>
        <p:grpSp>
          <p:nvGrpSpPr>
            <p:cNvPr id="243" name="그룹 242"/>
            <p:cNvGrpSpPr/>
            <p:nvPr/>
          </p:nvGrpSpPr>
          <p:grpSpPr>
            <a:xfrm>
              <a:off x="488954" y="5348833"/>
              <a:ext cx="7876212" cy="959892"/>
              <a:chOff x="488954" y="5348833"/>
              <a:chExt cx="7876212" cy="959892"/>
            </a:xfrm>
          </p:grpSpPr>
          <p:sp>
            <p:nvSpPr>
              <p:cNvPr id="247" name="양쪽 모서리가 둥근 사각형 18"/>
              <p:cNvSpPr/>
              <p:nvPr/>
            </p:nvSpPr>
            <p:spPr bwMode="auto">
              <a:xfrm rot="5400000">
                <a:off x="4198917" y="2142476"/>
                <a:ext cx="959892" cy="7372606"/>
              </a:xfrm>
              <a:custGeom>
                <a:avLst/>
                <a:gdLst>
                  <a:gd name="connsiteX0" fmla="*/ 159603 w 957600"/>
                  <a:gd name="connsiteY0" fmla="*/ 0 h 7920000"/>
                  <a:gd name="connsiteX1" fmla="*/ 797997 w 957600"/>
                  <a:gd name="connsiteY1" fmla="*/ 0 h 7920000"/>
                  <a:gd name="connsiteX2" fmla="*/ 957600 w 957600"/>
                  <a:gd name="connsiteY2" fmla="*/ 159603 h 7920000"/>
                  <a:gd name="connsiteX3" fmla="*/ 957600 w 957600"/>
                  <a:gd name="connsiteY3" fmla="*/ 7920000 h 7920000"/>
                  <a:gd name="connsiteX4" fmla="*/ 957600 w 957600"/>
                  <a:gd name="connsiteY4" fmla="*/ 7920000 h 7920000"/>
                  <a:gd name="connsiteX5" fmla="*/ 0 w 957600"/>
                  <a:gd name="connsiteY5" fmla="*/ 7920000 h 7920000"/>
                  <a:gd name="connsiteX6" fmla="*/ 0 w 957600"/>
                  <a:gd name="connsiteY6" fmla="*/ 7920000 h 7920000"/>
                  <a:gd name="connsiteX7" fmla="*/ 0 w 957600"/>
                  <a:gd name="connsiteY7" fmla="*/ 159603 h 7920000"/>
                  <a:gd name="connsiteX8" fmla="*/ 159603 w 957600"/>
                  <a:gd name="connsiteY8" fmla="*/ 0 h 7920000"/>
                  <a:gd name="connsiteX0" fmla="*/ 159603 w 957600"/>
                  <a:gd name="connsiteY0" fmla="*/ 0 h 7920090"/>
                  <a:gd name="connsiteX1" fmla="*/ 797997 w 957600"/>
                  <a:gd name="connsiteY1" fmla="*/ 0 h 7920090"/>
                  <a:gd name="connsiteX2" fmla="*/ 957600 w 957600"/>
                  <a:gd name="connsiteY2" fmla="*/ 159603 h 7920090"/>
                  <a:gd name="connsiteX3" fmla="*/ 957600 w 957600"/>
                  <a:gd name="connsiteY3" fmla="*/ 7920000 h 7920090"/>
                  <a:gd name="connsiteX4" fmla="*/ 957600 w 957600"/>
                  <a:gd name="connsiteY4" fmla="*/ 7920000 h 7920090"/>
                  <a:gd name="connsiteX5" fmla="*/ 469037 w 957600"/>
                  <a:gd name="connsiteY5" fmla="*/ 7920090 h 7920090"/>
                  <a:gd name="connsiteX6" fmla="*/ 0 w 957600"/>
                  <a:gd name="connsiteY6" fmla="*/ 7920000 h 7920090"/>
                  <a:gd name="connsiteX7" fmla="*/ 0 w 957600"/>
                  <a:gd name="connsiteY7" fmla="*/ 7920000 h 7920090"/>
                  <a:gd name="connsiteX8" fmla="*/ 0 w 957600"/>
                  <a:gd name="connsiteY8" fmla="*/ 159603 h 7920090"/>
                  <a:gd name="connsiteX9" fmla="*/ 159603 w 957600"/>
                  <a:gd name="connsiteY9" fmla="*/ 0 h 7920090"/>
                  <a:gd name="connsiteX0" fmla="*/ 469037 w 957600"/>
                  <a:gd name="connsiteY0" fmla="*/ 7920090 h 8011530"/>
                  <a:gd name="connsiteX1" fmla="*/ 0 w 957600"/>
                  <a:gd name="connsiteY1" fmla="*/ 7920000 h 8011530"/>
                  <a:gd name="connsiteX2" fmla="*/ 0 w 957600"/>
                  <a:gd name="connsiteY2" fmla="*/ 7920000 h 8011530"/>
                  <a:gd name="connsiteX3" fmla="*/ 0 w 957600"/>
                  <a:gd name="connsiteY3" fmla="*/ 159603 h 8011530"/>
                  <a:gd name="connsiteX4" fmla="*/ 159603 w 957600"/>
                  <a:gd name="connsiteY4" fmla="*/ 0 h 8011530"/>
                  <a:gd name="connsiteX5" fmla="*/ 797997 w 957600"/>
                  <a:gd name="connsiteY5" fmla="*/ 0 h 8011530"/>
                  <a:gd name="connsiteX6" fmla="*/ 957600 w 957600"/>
                  <a:gd name="connsiteY6" fmla="*/ 159603 h 8011530"/>
                  <a:gd name="connsiteX7" fmla="*/ 957600 w 957600"/>
                  <a:gd name="connsiteY7" fmla="*/ 7920000 h 8011530"/>
                  <a:gd name="connsiteX8" fmla="*/ 957600 w 957600"/>
                  <a:gd name="connsiteY8" fmla="*/ 7920000 h 8011530"/>
                  <a:gd name="connsiteX9" fmla="*/ 560477 w 957600"/>
                  <a:gd name="connsiteY9" fmla="*/ 8011530 h 8011530"/>
                  <a:gd name="connsiteX0" fmla="*/ 0 w 957600"/>
                  <a:gd name="connsiteY0" fmla="*/ 7920000 h 8011530"/>
                  <a:gd name="connsiteX1" fmla="*/ 0 w 957600"/>
                  <a:gd name="connsiteY1" fmla="*/ 7920000 h 8011530"/>
                  <a:gd name="connsiteX2" fmla="*/ 0 w 957600"/>
                  <a:gd name="connsiteY2" fmla="*/ 159603 h 8011530"/>
                  <a:gd name="connsiteX3" fmla="*/ 159603 w 957600"/>
                  <a:gd name="connsiteY3" fmla="*/ 0 h 8011530"/>
                  <a:gd name="connsiteX4" fmla="*/ 797997 w 957600"/>
                  <a:gd name="connsiteY4" fmla="*/ 0 h 8011530"/>
                  <a:gd name="connsiteX5" fmla="*/ 957600 w 957600"/>
                  <a:gd name="connsiteY5" fmla="*/ 159603 h 8011530"/>
                  <a:gd name="connsiteX6" fmla="*/ 957600 w 957600"/>
                  <a:gd name="connsiteY6" fmla="*/ 7920000 h 8011530"/>
                  <a:gd name="connsiteX7" fmla="*/ 957600 w 957600"/>
                  <a:gd name="connsiteY7" fmla="*/ 7920000 h 8011530"/>
                  <a:gd name="connsiteX8" fmla="*/ 560477 w 957600"/>
                  <a:gd name="connsiteY8" fmla="*/ 8011530 h 8011530"/>
                  <a:gd name="connsiteX0" fmla="*/ 0 w 957600"/>
                  <a:gd name="connsiteY0" fmla="*/ 7920000 h 7920000"/>
                  <a:gd name="connsiteX1" fmla="*/ 0 w 957600"/>
                  <a:gd name="connsiteY1" fmla="*/ 7920000 h 7920000"/>
                  <a:gd name="connsiteX2" fmla="*/ 0 w 957600"/>
                  <a:gd name="connsiteY2" fmla="*/ 159603 h 7920000"/>
                  <a:gd name="connsiteX3" fmla="*/ 159603 w 957600"/>
                  <a:gd name="connsiteY3" fmla="*/ 0 h 7920000"/>
                  <a:gd name="connsiteX4" fmla="*/ 797997 w 957600"/>
                  <a:gd name="connsiteY4" fmla="*/ 0 h 7920000"/>
                  <a:gd name="connsiteX5" fmla="*/ 957600 w 957600"/>
                  <a:gd name="connsiteY5" fmla="*/ 159603 h 7920000"/>
                  <a:gd name="connsiteX6" fmla="*/ 957600 w 957600"/>
                  <a:gd name="connsiteY6" fmla="*/ 7920000 h 7920000"/>
                  <a:gd name="connsiteX7" fmla="*/ 957600 w 957600"/>
                  <a:gd name="connsiteY7" fmla="*/ 7920000 h 79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7600" h="7920000">
                    <a:moveTo>
                      <a:pt x="0" y="7920000"/>
                    </a:moveTo>
                    <a:lnTo>
                      <a:pt x="0" y="7920000"/>
                    </a:lnTo>
                    <a:lnTo>
                      <a:pt x="0" y="159603"/>
                    </a:lnTo>
                    <a:cubicBezTo>
                      <a:pt x="0" y="71457"/>
                      <a:pt x="71457" y="0"/>
                      <a:pt x="159603" y="0"/>
                    </a:cubicBezTo>
                    <a:lnTo>
                      <a:pt x="797997" y="0"/>
                    </a:lnTo>
                    <a:cubicBezTo>
                      <a:pt x="886143" y="0"/>
                      <a:pt x="957600" y="71457"/>
                      <a:pt x="957600" y="159603"/>
                    </a:cubicBezTo>
                    <a:lnTo>
                      <a:pt x="957600" y="7920000"/>
                    </a:lnTo>
                    <a:lnTo>
                      <a:pt x="957600" y="7920000"/>
                    </a:lnTo>
                  </a:path>
                </a:pathLst>
              </a:cu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248" name="자유형 247"/>
              <p:cNvSpPr/>
              <p:nvPr/>
            </p:nvSpPr>
            <p:spPr bwMode="auto">
              <a:xfrm rot="16200000">
                <a:off x="488953" y="5349874"/>
                <a:ext cx="958851" cy="958850"/>
              </a:xfrm>
              <a:custGeom>
                <a:avLst/>
                <a:gdLst>
                  <a:gd name="connsiteX0" fmla="*/ 523027 w 1046054"/>
                  <a:gd name="connsiteY0" fmla="*/ 27131 h 1046053"/>
                  <a:gd name="connsiteX1" fmla="*/ 27131 w 1046054"/>
                  <a:gd name="connsiteY1" fmla="*/ 523027 h 1046053"/>
                  <a:gd name="connsiteX2" fmla="*/ 472325 w 1046054"/>
                  <a:gd name="connsiteY2" fmla="*/ 1016362 h 1046053"/>
                  <a:gd name="connsiteX3" fmla="*/ 523027 w 1046054"/>
                  <a:gd name="connsiteY3" fmla="*/ 1018922 h 1046053"/>
                  <a:gd name="connsiteX4" fmla="*/ 523027 w 1046054"/>
                  <a:gd name="connsiteY4" fmla="*/ 1019241 h 1046053"/>
                  <a:gd name="connsiteX5" fmla="*/ 1019242 w 1046054"/>
                  <a:gd name="connsiteY5" fmla="*/ 1019241 h 1046053"/>
                  <a:gd name="connsiteX6" fmla="*/ 1019242 w 1046054"/>
                  <a:gd name="connsiteY6" fmla="*/ 523027 h 1046053"/>
                  <a:gd name="connsiteX7" fmla="*/ 1018923 w 1046054"/>
                  <a:gd name="connsiteY7" fmla="*/ 523027 h 1046053"/>
                  <a:gd name="connsiteX8" fmla="*/ 523027 w 1046054"/>
                  <a:gd name="connsiteY8" fmla="*/ 27131 h 1046053"/>
                  <a:gd name="connsiteX9" fmla="*/ 523027 w 1046054"/>
                  <a:gd name="connsiteY9" fmla="*/ 0 h 1046053"/>
                  <a:gd name="connsiteX10" fmla="*/ 1035428 w 1046054"/>
                  <a:gd name="connsiteY10" fmla="*/ 417619 h 1046053"/>
                  <a:gd name="connsiteX11" fmla="*/ 1045440 w 1046054"/>
                  <a:gd name="connsiteY11" fmla="*/ 516931 h 1046053"/>
                  <a:gd name="connsiteX12" fmla="*/ 1046054 w 1046054"/>
                  <a:gd name="connsiteY12" fmla="*/ 516931 h 1046053"/>
                  <a:gd name="connsiteX13" fmla="*/ 1046054 w 1046054"/>
                  <a:gd name="connsiteY13" fmla="*/ 523027 h 1046053"/>
                  <a:gd name="connsiteX14" fmla="*/ 1046054 w 1046054"/>
                  <a:gd name="connsiteY14" fmla="*/ 1042531 h 1046053"/>
                  <a:gd name="connsiteX15" fmla="*/ 1045027 w 1046054"/>
                  <a:gd name="connsiteY15" fmla="*/ 1042531 h 1046053"/>
                  <a:gd name="connsiteX16" fmla="*/ 1045027 w 1046054"/>
                  <a:gd name="connsiteY16" fmla="*/ 1046053 h 1046053"/>
                  <a:gd name="connsiteX17" fmla="*/ 523027 w 1046054"/>
                  <a:gd name="connsiteY17" fmla="*/ 1046053 h 1046053"/>
                  <a:gd name="connsiteX18" fmla="*/ 496112 w 1046054"/>
                  <a:gd name="connsiteY18" fmla="*/ 1045373 h 1046053"/>
                  <a:gd name="connsiteX19" fmla="*/ 0 w 1046054"/>
                  <a:gd name="connsiteY19" fmla="*/ 523027 h 1046053"/>
                  <a:gd name="connsiteX20" fmla="*/ 523027 w 1046054"/>
                  <a:gd name="connsiteY20" fmla="*/ 0 h 104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46054" h="1046053">
                    <a:moveTo>
                      <a:pt x="523027" y="27131"/>
                    </a:moveTo>
                    <a:cubicBezTo>
                      <a:pt x="249151" y="27131"/>
                      <a:pt x="27131" y="249151"/>
                      <a:pt x="27131" y="523027"/>
                    </a:cubicBezTo>
                    <a:cubicBezTo>
                      <a:pt x="27131" y="779785"/>
                      <a:pt x="222266" y="990967"/>
                      <a:pt x="472325" y="1016362"/>
                    </a:cubicBezTo>
                    <a:lnTo>
                      <a:pt x="523027" y="1018922"/>
                    </a:lnTo>
                    <a:lnTo>
                      <a:pt x="523027" y="1019241"/>
                    </a:lnTo>
                    <a:lnTo>
                      <a:pt x="1019242" y="1019241"/>
                    </a:lnTo>
                    <a:lnTo>
                      <a:pt x="1019242" y="523027"/>
                    </a:lnTo>
                    <a:lnTo>
                      <a:pt x="1018923" y="523027"/>
                    </a:lnTo>
                    <a:cubicBezTo>
                      <a:pt x="1018923" y="249151"/>
                      <a:pt x="796903" y="27131"/>
                      <a:pt x="523027" y="27131"/>
                    </a:cubicBezTo>
                    <a:close/>
                    <a:moveTo>
                      <a:pt x="523027" y="0"/>
                    </a:moveTo>
                    <a:cubicBezTo>
                      <a:pt x="775779" y="0"/>
                      <a:pt x="986658" y="179285"/>
                      <a:pt x="1035428" y="417619"/>
                    </a:cubicBezTo>
                    <a:lnTo>
                      <a:pt x="1045440" y="516931"/>
                    </a:lnTo>
                    <a:lnTo>
                      <a:pt x="1046054" y="516931"/>
                    </a:lnTo>
                    <a:lnTo>
                      <a:pt x="1046054" y="523027"/>
                    </a:lnTo>
                    <a:lnTo>
                      <a:pt x="1046054" y="1042531"/>
                    </a:lnTo>
                    <a:lnTo>
                      <a:pt x="1045027" y="1042531"/>
                    </a:lnTo>
                    <a:lnTo>
                      <a:pt x="1045027" y="1046053"/>
                    </a:lnTo>
                    <a:lnTo>
                      <a:pt x="523027" y="1046053"/>
                    </a:lnTo>
                    <a:lnTo>
                      <a:pt x="496112" y="1045373"/>
                    </a:lnTo>
                    <a:cubicBezTo>
                      <a:pt x="219761" y="1031364"/>
                      <a:pt x="0" y="802859"/>
                      <a:pt x="0" y="523027"/>
                    </a:cubicBezTo>
                    <a:cubicBezTo>
                      <a:pt x="0" y="234168"/>
                      <a:pt x="234168" y="0"/>
                      <a:pt x="52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sp>
          <p:nvSpPr>
            <p:cNvPr id="244" name="AutoShape 455"/>
            <p:cNvSpPr>
              <a:spLocks noChangeArrowheads="1"/>
            </p:cNvSpPr>
            <p:nvPr/>
          </p:nvSpPr>
          <p:spPr bwMode="auto">
            <a:xfrm>
              <a:off x="1655461" y="5623618"/>
              <a:ext cx="6516432" cy="411360"/>
            </a:xfrm>
            <a:prstGeom prst="roundRect">
              <a:avLst>
                <a:gd name="adj" fmla="val 2199"/>
              </a:avLst>
            </a:prstGeom>
            <a:noFill/>
            <a:ln w="9525" algn="ctr">
              <a:noFill/>
              <a:round/>
              <a:headEnd/>
              <a:tailEnd type="none" w="med" len="sm"/>
            </a:ln>
            <a:effectLst/>
            <a:extLst/>
          </p:spPr>
          <p:txBody>
            <a:bodyPr wrap="square" lIns="54000" tIns="46800" rIns="54000" bIns="46800" anchor="ctr">
              <a:spAutoFit/>
            </a:bodyPr>
            <a:lstStyle/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안정적인 </a:t>
              </a:r>
              <a:r>
                <a:rPr kumimoji="1" lang="en-US" altLang="ko-KR" sz="1000" dirty="0">
                  <a:cs typeface="Arial" charset="0"/>
                </a:rPr>
                <a:t>Agent</a:t>
              </a:r>
              <a:r>
                <a:rPr kumimoji="1" lang="ko-KR" altLang="en-US" sz="1000" dirty="0">
                  <a:cs typeface="Arial" charset="0"/>
                </a:rPr>
                <a:t>를 통한 </a:t>
              </a:r>
              <a:r>
                <a:rPr kumimoji="1" lang="en-US" altLang="ko-KR" sz="1000" dirty="0">
                  <a:cs typeface="Arial" charset="0"/>
                </a:rPr>
                <a:t>SAP MaxDB </a:t>
              </a:r>
              <a:r>
                <a:rPr kumimoji="1" lang="ko-KR" altLang="en-US" sz="1000" dirty="0">
                  <a:cs typeface="Arial" charset="0"/>
                </a:rPr>
                <a:t>온라인 보호 또는 </a:t>
              </a:r>
              <a:r>
                <a:rPr kumimoji="1" lang="en-US" altLang="ko-KR" sz="1000" dirty="0">
                  <a:cs typeface="Arial" charset="0"/>
                </a:rPr>
                <a:t>Script</a:t>
              </a:r>
              <a:r>
                <a:rPr kumimoji="1" lang="ko-KR" altLang="en-US" sz="1000" dirty="0">
                  <a:cs typeface="Arial" charset="0"/>
                </a:rPr>
                <a:t>를 통한 보호 가능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모든 관계 데이터는 포인터를 통해 서로 연결되어 여러 페이지로 이루어진 </a:t>
              </a:r>
              <a:r>
                <a:rPr kumimoji="1" lang="en-US" altLang="ko-KR" sz="1000" b="1" dirty="0">
                  <a:cs typeface="Arial" charset="0"/>
                </a:rPr>
                <a:t>B*Tree</a:t>
              </a:r>
              <a:r>
                <a:rPr kumimoji="1" lang="en-US" altLang="ko-KR" sz="1000" dirty="0">
                  <a:cs typeface="Arial" charset="0"/>
                </a:rPr>
                <a:t> </a:t>
              </a:r>
              <a:r>
                <a:rPr kumimoji="1" lang="ko-KR" altLang="en-US" sz="1000" dirty="0">
                  <a:cs typeface="Arial" charset="0"/>
                </a:rPr>
                <a:t>구조로 유지</a:t>
              </a:r>
            </a:p>
          </p:txBody>
        </p:sp>
        <p:pic>
          <p:nvPicPr>
            <p:cNvPr id="245" name="Picture 19" descr="D:\dot_이찬주\140926\비즈니스맨아이콘png\26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29"/>
            <a:stretch/>
          </p:blipFill>
          <p:spPr bwMode="auto">
            <a:xfrm>
              <a:off x="8481423" y="5547626"/>
              <a:ext cx="890912" cy="742581"/>
            </a:xfrm>
            <a:prstGeom prst="rect">
              <a:avLst/>
            </a:prstGeom>
            <a:noFill/>
            <a:effectLst>
              <a:outerShdw dist="44450" algn="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6" name="직사각형 245"/>
            <p:cNvSpPr/>
            <p:nvPr/>
          </p:nvSpPr>
          <p:spPr>
            <a:xfrm>
              <a:off x="545021" y="5681247"/>
              <a:ext cx="864114" cy="24622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kumimoji="1" lang="ko-KR" altLang="en-US" sz="1000" b="1" dirty="0" smtClean="0">
                  <a:cs typeface="Arial" charset="0"/>
                </a:rPr>
                <a:t>특장점</a:t>
              </a:r>
              <a:endParaRPr lang="ko-KR" altLang="en-US" sz="1000" dirty="0"/>
            </a:p>
          </p:txBody>
        </p:sp>
      </p:grpSp>
      <p:grpSp>
        <p:nvGrpSpPr>
          <p:cNvPr id="156" name="그룹 155"/>
          <p:cNvGrpSpPr/>
          <p:nvPr/>
        </p:nvGrpSpPr>
        <p:grpSpPr>
          <a:xfrm>
            <a:off x="1353349" y="2597599"/>
            <a:ext cx="937541" cy="1343904"/>
            <a:chOff x="4579281" y="3440446"/>
            <a:chExt cx="937541" cy="1343904"/>
          </a:xfrm>
        </p:grpSpPr>
        <p:grpSp>
          <p:nvGrpSpPr>
            <p:cNvPr id="160" name="그룹 159"/>
            <p:cNvGrpSpPr/>
            <p:nvPr/>
          </p:nvGrpSpPr>
          <p:grpSpPr>
            <a:xfrm>
              <a:off x="4586326" y="3440446"/>
              <a:ext cx="722203" cy="1302326"/>
              <a:chOff x="5933089" y="2703443"/>
              <a:chExt cx="539336" cy="972571"/>
            </a:xfrm>
          </p:grpSpPr>
          <p:grpSp>
            <p:nvGrpSpPr>
              <p:cNvPr id="254" name="그룹 253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256" name="Picture 3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57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258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59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0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1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2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3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4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5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255" name="Picture 378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191" name="그룹 190"/>
            <p:cNvGrpSpPr/>
            <p:nvPr/>
          </p:nvGrpSpPr>
          <p:grpSpPr>
            <a:xfrm>
              <a:off x="4579281" y="4338262"/>
              <a:ext cx="409500" cy="446088"/>
              <a:chOff x="9207637" y="4094546"/>
              <a:chExt cx="421195" cy="458829"/>
            </a:xfrm>
          </p:grpSpPr>
          <p:pic>
            <p:nvPicPr>
              <p:cNvPr id="195" name="그림 194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196" name="그룹 195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197" name="모서리가 둥근 직사각형 196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222" name="그룹 221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249" name="자유형 248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50" name="자유형 249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51" name="자유형 250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52" name="타원 251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53" name="타원 252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  <p:grpSp>
          <p:nvGrpSpPr>
            <p:cNvPr id="192" name="Group 27"/>
            <p:cNvGrpSpPr/>
            <p:nvPr/>
          </p:nvGrpSpPr>
          <p:grpSpPr>
            <a:xfrm>
              <a:off x="5012093" y="4373218"/>
              <a:ext cx="504729" cy="411132"/>
              <a:chOff x="4287614" y="3651387"/>
              <a:chExt cx="681078" cy="554777"/>
            </a:xfrm>
          </p:grpSpPr>
          <p:pic>
            <p:nvPicPr>
              <p:cNvPr id="193" name="Picture 2"/>
              <p:cNvPicPr>
                <a:picLocks noChangeAspect="1" noChangeArrowheads="1"/>
              </p:cNvPicPr>
              <p:nvPr/>
            </p:nvPicPr>
            <p:blipFill rotWithShape="1">
              <a:blip r:embed="rId18" cstate="print"/>
              <a:srcRect b="5115"/>
              <a:stretch/>
            </p:blipFill>
            <p:spPr bwMode="auto">
              <a:xfrm>
                <a:off x="4287614" y="3651387"/>
                <a:ext cx="564335" cy="391975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  <p:pic>
            <p:nvPicPr>
              <p:cNvPr id="194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4436448" y="3797661"/>
                <a:ext cx="532244" cy="408503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</p:grpSp>
      </p:grpSp>
      <p:sp>
        <p:nvSpPr>
          <p:cNvPr id="200" name="TextBox 199"/>
          <p:cNvSpPr txBox="1"/>
          <p:nvPr/>
        </p:nvSpPr>
        <p:spPr bwMode="ltGray">
          <a:xfrm>
            <a:off x="3162340" y="3798707"/>
            <a:ext cx="508152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smtClean="0">
                <a:solidFill>
                  <a:schemeClr val="tx2"/>
                </a:solidFill>
              </a:rPr>
              <a:t>NBU Client</a:t>
            </a:r>
          </a:p>
        </p:txBody>
      </p:sp>
      <p:grpSp>
        <p:nvGrpSpPr>
          <p:cNvPr id="201" name="그룹 200"/>
          <p:cNvGrpSpPr/>
          <p:nvPr/>
        </p:nvGrpSpPr>
        <p:grpSpPr>
          <a:xfrm>
            <a:off x="3648035" y="3529901"/>
            <a:ext cx="180988" cy="169713"/>
            <a:chOff x="5641463" y="3094879"/>
            <a:chExt cx="182881" cy="182880"/>
          </a:xfrm>
        </p:grpSpPr>
        <p:sp>
          <p:nvSpPr>
            <p:cNvPr id="202" name="Rounded Rectangle 289"/>
            <p:cNvSpPr/>
            <p:nvPr/>
          </p:nvSpPr>
          <p:spPr bwMode="auto">
            <a:xfrm>
              <a:off x="5641463" y="3094879"/>
              <a:ext cx="182881" cy="18288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203" name="Freeform 7"/>
            <p:cNvSpPr>
              <a:spLocks/>
            </p:cNvSpPr>
            <p:nvPr/>
          </p:nvSpPr>
          <p:spPr bwMode="auto">
            <a:xfrm>
              <a:off x="5681584" y="3133230"/>
              <a:ext cx="102638" cy="106178"/>
            </a:xfrm>
            <a:custGeom>
              <a:avLst/>
              <a:gdLst>
                <a:gd name="T0" fmla="*/ 214 w 259"/>
                <a:gd name="T1" fmla="*/ 0 h 288"/>
                <a:gd name="T2" fmla="*/ 137 w 259"/>
                <a:gd name="T3" fmla="*/ 240 h 288"/>
                <a:gd name="T4" fmla="*/ 130 w 259"/>
                <a:gd name="T5" fmla="*/ 245 h 288"/>
                <a:gd name="T6" fmla="*/ 123 w 259"/>
                <a:gd name="T7" fmla="*/ 240 h 288"/>
                <a:gd name="T8" fmla="*/ 45 w 259"/>
                <a:gd name="T9" fmla="*/ 0 h 288"/>
                <a:gd name="T10" fmla="*/ 0 w 259"/>
                <a:gd name="T11" fmla="*/ 0 h 288"/>
                <a:gd name="T12" fmla="*/ 82 w 259"/>
                <a:gd name="T13" fmla="*/ 254 h 288"/>
                <a:gd name="T14" fmla="*/ 130 w 259"/>
                <a:gd name="T15" fmla="*/ 288 h 288"/>
                <a:gd name="T16" fmla="*/ 178 w 259"/>
                <a:gd name="T17" fmla="*/ 254 h 288"/>
                <a:gd name="T18" fmla="*/ 259 w 259"/>
                <a:gd name="T19" fmla="*/ 0 h 288"/>
                <a:gd name="T20" fmla="*/ 214 w 259"/>
                <a:gd name="T2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214" y="0"/>
                  </a:moveTo>
                  <a:cubicBezTo>
                    <a:pt x="137" y="240"/>
                    <a:pt x="137" y="240"/>
                    <a:pt x="137" y="240"/>
                  </a:cubicBezTo>
                  <a:cubicBezTo>
                    <a:pt x="136" y="243"/>
                    <a:pt x="133" y="245"/>
                    <a:pt x="130" y="245"/>
                  </a:cubicBezTo>
                  <a:cubicBezTo>
                    <a:pt x="127" y="245"/>
                    <a:pt x="124" y="243"/>
                    <a:pt x="123" y="2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9" y="275"/>
                    <a:pt x="108" y="288"/>
                    <a:pt x="130" y="288"/>
                  </a:cubicBezTo>
                  <a:cubicBezTo>
                    <a:pt x="151" y="288"/>
                    <a:pt x="171" y="275"/>
                    <a:pt x="178" y="254"/>
                  </a:cubicBezTo>
                  <a:cubicBezTo>
                    <a:pt x="259" y="0"/>
                    <a:pt x="259" y="0"/>
                    <a:pt x="259" y="0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 smtClean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</a:endParaRPr>
            </a:p>
          </p:txBody>
        </p:sp>
      </p:grpSp>
      <p:cxnSp>
        <p:nvCxnSpPr>
          <p:cNvPr id="7" name="꺾인 연결선 6"/>
          <p:cNvCxnSpPr>
            <a:stCxn id="200" idx="0"/>
            <a:endCxn id="202" idx="1"/>
          </p:cNvCxnSpPr>
          <p:nvPr/>
        </p:nvCxnSpPr>
        <p:spPr bwMode="auto">
          <a:xfrm rot="5400000" flipH="1" flipV="1">
            <a:off x="3440251" y="3590924"/>
            <a:ext cx="183949" cy="23161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04254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25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en-US" altLang="ko-KR" dirty="0"/>
              <a:t>SAP </a:t>
            </a:r>
            <a:r>
              <a:rPr lang="en-US" altLang="ko-KR" dirty="0" smtClean="0"/>
              <a:t>HANA Appliance</a:t>
            </a:r>
            <a:r>
              <a:rPr lang="ko-KR" altLang="en-US" dirty="0" smtClean="0"/>
              <a:t>에 대한 </a:t>
            </a:r>
            <a:r>
              <a:rPr lang="en-US" altLang="ko-KR" dirty="0" smtClean="0"/>
              <a:t>Certification</a:t>
            </a:r>
            <a:r>
              <a:rPr lang="ko-KR" altLang="en-US" dirty="0" smtClean="0"/>
              <a:t> 획득 제품으로써</a:t>
            </a:r>
            <a:r>
              <a:rPr lang="en-US" altLang="ko-KR" dirty="0" smtClean="0"/>
              <a:t>, SAP BACKINT API</a:t>
            </a:r>
            <a:r>
              <a:rPr lang="ko-KR" altLang="en-US" dirty="0" smtClean="0"/>
              <a:t>와 연동한 방법을 통해 </a:t>
            </a:r>
            <a:r>
              <a:rPr lang="en-US" altLang="ko-KR" dirty="0" smtClean="0"/>
              <a:t>Stream </a:t>
            </a:r>
            <a:r>
              <a:rPr lang="ko-KR" altLang="en-US" dirty="0" smtClean="0"/>
              <a:t>기반의 백업을 제공합니다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/>
              <a:t>SAP </a:t>
            </a:r>
            <a:r>
              <a:rPr lang="en-US" altLang="ko-KR" dirty="0" smtClean="0"/>
              <a:t>HANA </a:t>
            </a:r>
            <a:r>
              <a:rPr lang="ko-KR" altLang="en-US" dirty="0" smtClean="0"/>
              <a:t>지원</a:t>
            </a:r>
            <a:endParaRPr lang="ko-KR" altLang="en-US" dirty="0"/>
          </a:p>
        </p:txBody>
      </p: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222" name="Right Arrow 23"/>
          <p:cNvSpPr/>
          <p:nvPr/>
        </p:nvSpPr>
        <p:spPr>
          <a:xfrm>
            <a:off x="3469091" y="3325963"/>
            <a:ext cx="1432693" cy="480692"/>
          </a:xfrm>
          <a:prstGeom prst="rightArrow">
            <a:avLst>
              <a:gd name="adj1" fmla="val 69549"/>
              <a:gd name="adj2" fmla="val 50000"/>
            </a:avLst>
          </a:prstGeom>
          <a:gradFill flip="none" rotWithShape="1">
            <a:gsLst>
              <a:gs pos="51000">
                <a:srgbClr val="3DA1B9"/>
              </a:gs>
              <a:gs pos="0">
                <a:schemeClr val="accent3">
                  <a:alpha val="0"/>
                </a:schemeClr>
              </a:gs>
              <a:gs pos="8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228600" algn="ctr"/>
            <a:r>
              <a:rPr lang="en-US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Backup Stream </a:t>
            </a:r>
            <a:r>
              <a:rPr 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en-US" sz="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(Full)</a:t>
            </a:r>
            <a:endParaRPr lang="en-US" sz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49" name="Left-Right Arrow 24"/>
          <p:cNvSpPr/>
          <p:nvPr/>
        </p:nvSpPr>
        <p:spPr>
          <a:xfrm>
            <a:off x="5666665" y="3588562"/>
            <a:ext cx="1986188" cy="281712"/>
          </a:xfrm>
          <a:prstGeom prst="leftRightArrow">
            <a:avLst>
              <a:gd name="adj1" fmla="val 68868"/>
              <a:gd name="adj2" fmla="val 52096"/>
            </a:avLst>
          </a:prstGeom>
          <a:gradFill>
            <a:gsLst>
              <a:gs pos="15000">
                <a:srgbClr val="8A141A"/>
              </a:gs>
              <a:gs pos="80000">
                <a:srgbClr val="B1181E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Policy and Control Data</a:t>
            </a:r>
            <a:endParaRPr 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50" name="Left-Right Arrow 141"/>
          <p:cNvSpPr/>
          <p:nvPr/>
        </p:nvSpPr>
        <p:spPr>
          <a:xfrm>
            <a:off x="5666665" y="3268522"/>
            <a:ext cx="1986188" cy="281712"/>
          </a:xfrm>
          <a:prstGeom prst="leftRightArrow">
            <a:avLst>
              <a:gd name="adj1" fmla="val 68868"/>
              <a:gd name="adj2" fmla="val 52096"/>
            </a:avLst>
          </a:prstGeom>
          <a:gradFill>
            <a:gsLst>
              <a:gs pos="15000">
                <a:srgbClr val="8A141A"/>
              </a:gs>
              <a:gs pos="80000">
                <a:srgbClr val="B1181E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Backup Metadata</a:t>
            </a:r>
            <a:endParaRPr 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51" name="Trapezoid 320"/>
          <p:cNvSpPr/>
          <p:nvPr/>
        </p:nvSpPr>
        <p:spPr>
          <a:xfrm rot="5400000">
            <a:off x="2435640" y="3300851"/>
            <a:ext cx="1050572" cy="494106"/>
          </a:xfrm>
          <a:prstGeom prst="trapezoid">
            <a:avLst>
              <a:gd name="adj" fmla="val 58686"/>
            </a:avLst>
          </a:prstGeom>
          <a:gradFill flip="none" rotWithShape="1">
            <a:gsLst>
              <a:gs pos="5200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4" name="Group 31"/>
          <p:cNvGrpSpPr/>
          <p:nvPr/>
        </p:nvGrpSpPr>
        <p:grpSpPr>
          <a:xfrm>
            <a:off x="3564579" y="3398333"/>
            <a:ext cx="91444" cy="338328"/>
            <a:chOff x="4297674" y="4221685"/>
            <a:chExt cx="305812" cy="1015290"/>
          </a:xfrm>
        </p:grpSpPr>
        <p:sp>
          <p:nvSpPr>
            <p:cNvPr id="272" name="Rounded Rectangle 321"/>
            <p:cNvSpPr/>
            <p:nvPr/>
          </p:nvSpPr>
          <p:spPr bwMode="auto">
            <a:xfrm>
              <a:off x="4297687" y="4982897"/>
              <a:ext cx="305799" cy="254078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50000"/>
                <a:alpha val="8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 err="1" smtClean="0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3" name="Rounded Rectangle 322"/>
            <p:cNvSpPr/>
            <p:nvPr/>
          </p:nvSpPr>
          <p:spPr bwMode="auto">
            <a:xfrm>
              <a:off x="4297687" y="4729330"/>
              <a:ext cx="305799" cy="254078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  <a:alpha val="8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 err="1" smtClean="0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4" name="Rounded Rectangle 323"/>
            <p:cNvSpPr/>
            <p:nvPr/>
          </p:nvSpPr>
          <p:spPr bwMode="auto">
            <a:xfrm>
              <a:off x="4297674" y="4221685"/>
              <a:ext cx="305798" cy="254078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  <a:alpha val="8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 err="1" smtClean="0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5" name="Rounded Rectangle 324"/>
            <p:cNvSpPr/>
            <p:nvPr/>
          </p:nvSpPr>
          <p:spPr bwMode="auto">
            <a:xfrm>
              <a:off x="4297681" y="4475252"/>
              <a:ext cx="305799" cy="25407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  <a:alpha val="8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 err="1" smtClean="0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25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442" y="2964730"/>
            <a:ext cx="593341" cy="118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7" name="Rectangle 138"/>
          <p:cNvSpPr/>
          <p:nvPr/>
        </p:nvSpPr>
        <p:spPr>
          <a:xfrm>
            <a:off x="2640132" y="2492648"/>
            <a:ext cx="130195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sz="1100" b="1" kern="0" dirty="0" smtClean="0">
                <a:solidFill>
                  <a:srgbClr val="000000"/>
                </a:solidFill>
                <a:cs typeface="Arial" panose="020B0604020202020204" pitchFamily="34" charset="0"/>
              </a:rPr>
              <a:t>SAP HANA node</a:t>
            </a:r>
            <a:endParaRPr lang="en-US" sz="1000" b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58" name="Rectangle 138"/>
          <p:cNvSpPr/>
          <p:nvPr/>
        </p:nvSpPr>
        <p:spPr>
          <a:xfrm>
            <a:off x="4738130" y="2408010"/>
            <a:ext cx="1072730" cy="43088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sz="1100" b="1" kern="0" dirty="0" smtClean="0">
                <a:solidFill>
                  <a:srgbClr val="000000"/>
                </a:solidFill>
                <a:cs typeface="Arial" panose="020B0604020202020204" pitchFamily="34" charset="0"/>
              </a:rPr>
              <a:t>NetBackup</a:t>
            </a:r>
            <a:br>
              <a:rPr lang="en-US" sz="1100" b="1" kern="0" dirty="0" smtClean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US" sz="1100" b="1" kern="0" dirty="0" smtClean="0">
                <a:solidFill>
                  <a:srgbClr val="000000"/>
                </a:solidFill>
                <a:cs typeface="Arial" panose="020B0604020202020204" pitchFamily="34" charset="0"/>
              </a:rPr>
              <a:t>Media Server</a:t>
            </a:r>
            <a:endParaRPr lang="en-US" sz="1000" b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59" name="Rectangle 138"/>
          <p:cNvSpPr/>
          <p:nvPr/>
        </p:nvSpPr>
        <p:spPr>
          <a:xfrm>
            <a:off x="7482081" y="2408010"/>
            <a:ext cx="1116011" cy="43088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sz="1100" b="1" kern="0" dirty="0" smtClean="0">
                <a:solidFill>
                  <a:srgbClr val="000000"/>
                </a:solidFill>
                <a:cs typeface="Arial" panose="020B0604020202020204" pitchFamily="34" charset="0"/>
              </a:rPr>
              <a:t>NetBackup</a:t>
            </a:r>
            <a:br>
              <a:rPr lang="en-US" sz="1100" b="1" kern="0" dirty="0" smtClean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US" sz="1100" b="1" kern="0" dirty="0" smtClean="0">
                <a:solidFill>
                  <a:srgbClr val="000000"/>
                </a:solidFill>
                <a:cs typeface="Arial" panose="020B0604020202020204" pitchFamily="34" charset="0"/>
              </a:rPr>
              <a:t>Master Server</a:t>
            </a:r>
            <a:endParaRPr lang="en-US" sz="1000" b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grpSp>
        <p:nvGrpSpPr>
          <p:cNvPr id="355" name="그룹 354"/>
          <p:cNvGrpSpPr/>
          <p:nvPr/>
        </p:nvGrpSpPr>
        <p:grpSpPr>
          <a:xfrm>
            <a:off x="7678986" y="2889604"/>
            <a:ext cx="722203" cy="1302326"/>
            <a:chOff x="5933089" y="2703443"/>
            <a:chExt cx="539336" cy="972571"/>
          </a:xfrm>
        </p:grpSpPr>
        <p:grpSp>
          <p:nvGrpSpPr>
            <p:cNvPr id="366" name="그룹 365"/>
            <p:cNvGrpSpPr/>
            <p:nvPr/>
          </p:nvGrpSpPr>
          <p:grpSpPr>
            <a:xfrm>
              <a:off x="5933089" y="2703443"/>
              <a:ext cx="539336" cy="972571"/>
              <a:chOff x="1975588" y="2550782"/>
              <a:chExt cx="318599" cy="574522"/>
            </a:xfrm>
          </p:grpSpPr>
          <p:pic>
            <p:nvPicPr>
              <p:cNvPr id="368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5588" y="2550782"/>
                <a:ext cx="318599" cy="5745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69" name="Group 23"/>
              <p:cNvGrpSpPr/>
              <p:nvPr/>
            </p:nvGrpSpPr>
            <p:grpSpPr>
              <a:xfrm rot="16200000">
                <a:off x="1923485" y="2731388"/>
                <a:ext cx="306427" cy="60641"/>
                <a:chOff x="7692139" y="6415777"/>
                <a:chExt cx="1019173" cy="201695"/>
              </a:xfrm>
            </p:grpSpPr>
            <p:sp>
              <p:nvSpPr>
                <p:cNvPr id="370" name="Freeform 5"/>
                <p:cNvSpPr>
                  <a:spLocks/>
                </p:cNvSpPr>
                <p:nvPr/>
              </p:nvSpPr>
              <p:spPr bwMode="auto">
                <a:xfrm>
                  <a:off x="8027048" y="6429152"/>
                  <a:ext cx="157022" cy="188320"/>
                </a:xfrm>
                <a:custGeom>
                  <a:avLst/>
                  <a:gdLst>
                    <a:gd name="T0" fmla="*/ 43 w 248"/>
                    <a:gd name="T1" fmla="*/ 65 h 295"/>
                    <a:gd name="T2" fmla="*/ 64 w 248"/>
                    <a:gd name="T3" fmla="*/ 44 h 295"/>
                    <a:gd name="T4" fmla="*/ 158 w 248"/>
                    <a:gd name="T5" fmla="*/ 44 h 295"/>
                    <a:gd name="T6" fmla="*/ 192 w 248"/>
                    <a:gd name="T7" fmla="*/ 67 h 295"/>
                    <a:gd name="T8" fmla="*/ 171 w 248"/>
                    <a:gd name="T9" fmla="*/ 113 h 295"/>
                    <a:gd name="T10" fmla="*/ 98 w 248"/>
                    <a:gd name="T11" fmla="*/ 140 h 295"/>
                    <a:gd name="T12" fmla="*/ 67 w 248"/>
                    <a:gd name="T13" fmla="*/ 204 h 295"/>
                    <a:gd name="T14" fmla="*/ 94 w 248"/>
                    <a:gd name="T15" fmla="*/ 234 h 295"/>
                    <a:gd name="T16" fmla="*/ 230 w 248"/>
                    <a:gd name="T17" fmla="*/ 295 h 295"/>
                    <a:gd name="T18" fmla="*/ 230 w 248"/>
                    <a:gd name="T19" fmla="*/ 248 h 295"/>
                    <a:gd name="T20" fmla="*/ 111 w 248"/>
                    <a:gd name="T21" fmla="*/ 195 h 295"/>
                    <a:gd name="T22" fmla="*/ 107 w 248"/>
                    <a:gd name="T23" fmla="*/ 190 h 295"/>
                    <a:gd name="T24" fmla="*/ 112 w 248"/>
                    <a:gd name="T25" fmla="*/ 179 h 295"/>
                    <a:gd name="T26" fmla="*/ 186 w 248"/>
                    <a:gd name="T27" fmla="*/ 154 h 295"/>
                    <a:gd name="T28" fmla="*/ 232 w 248"/>
                    <a:gd name="T29" fmla="*/ 51 h 295"/>
                    <a:gd name="T30" fmla="*/ 158 w 248"/>
                    <a:gd name="T31" fmla="*/ 0 h 295"/>
                    <a:gd name="T32" fmla="*/ 64 w 248"/>
                    <a:gd name="T33" fmla="*/ 0 h 295"/>
                    <a:gd name="T34" fmla="*/ 0 w 248"/>
                    <a:gd name="T35" fmla="*/ 65 h 295"/>
                    <a:gd name="T36" fmla="*/ 0 w 248"/>
                    <a:gd name="T37" fmla="*/ 288 h 295"/>
                    <a:gd name="T38" fmla="*/ 43 w 248"/>
                    <a:gd name="T39" fmla="*/ 288 h 295"/>
                    <a:gd name="T40" fmla="*/ 43 w 248"/>
                    <a:gd name="T41" fmla="*/ 6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95">
                      <a:moveTo>
                        <a:pt x="43" y="65"/>
                      </a:moveTo>
                      <a:cubicBezTo>
                        <a:pt x="43" y="53"/>
                        <a:pt x="52" y="44"/>
                        <a:pt x="64" y="44"/>
                      </a:cubicBezTo>
                      <a:cubicBezTo>
                        <a:pt x="158" y="44"/>
                        <a:pt x="158" y="44"/>
                        <a:pt x="158" y="44"/>
                      </a:cubicBezTo>
                      <a:cubicBezTo>
                        <a:pt x="172" y="44"/>
                        <a:pt x="186" y="52"/>
                        <a:pt x="192" y="67"/>
                      </a:cubicBezTo>
                      <a:cubicBezTo>
                        <a:pt x="199" y="85"/>
                        <a:pt x="189" y="106"/>
                        <a:pt x="171" y="113"/>
                      </a:cubicBezTo>
                      <a:cubicBezTo>
                        <a:pt x="98" y="140"/>
                        <a:pt x="98" y="140"/>
                        <a:pt x="98" y="140"/>
                      </a:cubicBezTo>
                      <a:cubicBezTo>
                        <a:pt x="72" y="149"/>
                        <a:pt x="58" y="178"/>
                        <a:pt x="67" y="204"/>
                      </a:cubicBezTo>
                      <a:cubicBezTo>
                        <a:pt x="72" y="218"/>
                        <a:pt x="82" y="228"/>
                        <a:pt x="94" y="234"/>
                      </a:cubicBezTo>
                      <a:cubicBezTo>
                        <a:pt x="230" y="295"/>
                        <a:pt x="230" y="295"/>
                        <a:pt x="230" y="295"/>
                      </a:cubicBezTo>
                      <a:cubicBezTo>
                        <a:pt x="230" y="248"/>
                        <a:pt x="230" y="248"/>
                        <a:pt x="230" y="248"/>
                      </a:cubicBezTo>
                      <a:cubicBezTo>
                        <a:pt x="111" y="195"/>
                        <a:pt x="111" y="195"/>
                        <a:pt x="111" y="195"/>
                      </a:cubicBezTo>
                      <a:cubicBezTo>
                        <a:pt x="109" y="195"/>
                        <a:pt x="107" y="193"/>
                        <a:pt x="107" y="190"/>
                      </a:cubicBezTo>
                      <a:cubicBezTo>
                        <a:pt x="105" y="186"/>
                        <a:pt x="107" y="181"/>
                        <a:pt x="112" y="179"/>
                      </a:cubicBezTo>
                      <a:cubicBezTo>
                        <a:pt x="186" y="154"/>
                        <a:pt x="186" y="154"/>
                        <a:pt x="186" y="154"/>
                      </a:cubicBezTo>
                      <a:cubicBezTo>
                        <a:pt x="227" y="138"/>
                        <a:pt x="248" y="92"/>
                        <a:pt x="232" y="51"/>
                      </a:cubicBezTo>
                      <a:cubicBezTo>
                        <a:pt x="220" y="20"/>
                        <a:pt x="190" y="0"/>
                        <a:pt x="15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29" y="0"/>
                        <a:pt x="0" y="29"/>
                        <a:pt x="0" y="6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43" y="288"/>
                        <a:pt x="43" y="288"/>
                        <a:pt x="43" y="288"/>
                      </a:cubicBezTo>
                      <a:lnTo>
                        <a:pt x="43" y="65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71" name="Rectangle 6"/>
                <p:cNvSpPr>
                  <a:spLocks noChangeArrowheads="1"/>
                </p:cNvSpPr>
                <p:nvPr/>
              </p:nvSpPr>
              <p:spPr bwMode="auto">
                <a:xfrm>
                  <a:off x="8204935" y="6429152"/>
                  <a:ext cx="27018" cy="183773"/>
                </a:xfrm>
                <a:prstGeom prst="rect">
                  <a:avLst/>
                </a:pr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72" name="Freeform 7"/>
                <p:cNvSpPr>
                  <a:spLocks/>
                </p:cNvSpPr>
                <p:nvPr/>
              </p:nvSpPr>
              <p:spPr bwMode="auto">
                <a:xfrm>
                  <a:off x="7692139" y="6429152"/>
                  <a:ext cx="163977" cy="183773"/>
                </a:xfrm>
                <a:custGeom>
                  <a:avLst/>
                  <a:gdLst>
                    <a:gd name="T0" fmla="*/ 214 w 259"/>
                    <a:gd name="T1" fmla="*/ 0 h 288"/>
                    <a:gd name="T2" fmla="*/ 137 w 259"/>
                    <a:gd name="T3" fmla="*/ 240 h 288"/>
                    <a:gd name="T4" fmla="*/ 130 w 259"/>
                    <a:gd name="T5" fmla="*/ 245 h 288"/>
                    <a:gd name="T6" fmla="*/ 123 w 259"/>
                    <a:gd name="T7" fmla="*/ 240 h 288"/>
                    <a:gd name="T8" fmla="*/ 45 w 259"/>
                    <a:gd name="T9" fmla="*/ 0 h 288"/>
                    <a:gd name="T10" fmla="*/ 0 w 259"/>
                    <a:gd name="T11" fmla="*/ 0 h 288"/>
                    <a:gd name="T12" fmla="*/ 82 w 259"/>
                    <a:gd name="T13" fmla="*/ 254 h 288"/>
                    <a:gd name="T14" fmla="*/ 130 w 259"/>
                    <a:gd name="T15" fmla="*/ 288 h 288"/>
                    <a:gd name="T16" fmla="*/ 178 w 259"/>
                    <a:gd name="T17" fmla="*/ 254 h 288"/>
                    <a:gd name="T18" fmla="*/ 259 w 259"/>
                    <a:gd name="T19" fmla="*/ 0 h 288"/>
                    <a:gd name="T20" fmla="*/ 214 w 259"/>
                    <a:gd name="T21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214" y="0"/>
                      </a:moveTo>
                      <a:cubicBezTo>
                        <a:pt x="137" y="240"/>
                        <a:pt x="137" y="240"/>
                        <a:pt x="137" y="240"/>
                      </a:cubicBezTo>
                      <a:cubicBezTo>
                        <a:pt x="136" y="243"/>
                        <a:pt x="133" y="245"/>
                        <a:pt x="130" y="245"/>
                      </a:cubicBezTo>
                      <a:cubicBezTo>
                        <a:pt x="127" y="245"/>
                        <a:pt x="124" y="243"/>
                        <a:pt x="123" y="240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2" y="254"/>
                        <a:pt x="82" y="254"/>
                        <a:pt x="82" y="254"/>
                      </a:cubicBezTo>
                      <a:cubicBezTo>
                        <a:pt x="89" y="275"/>
                        <a:pt x="108" y="288"/>
                        <a:pt x="130" y="288"/>
                      </a:cubicBezTo>
                      <a:cubicBezTo>
                        <a:pt x="151" y="288"/>
                        <a:pt x="171" y="275"/>
                        <a:pt x="178" y="254"/>
                      </a:cubicBezTo>
                      <a:cubicBezTo>
                        <a:pt x="259" y="0"/>
                        <a:pt x="259" y="0"/>
                        <a:pt x="259" y="0"/>
                      </a:cubicBez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73" name="Freeform 8"/>
                <p:cNvSpPr>
                  <a:spLocks/>
                </p:cNvSpPr>
                <p:nvPr/>
              </p:nvSpPr>
              <p:spPr bwMode="auto">
                <a:xfrm>
                  <a:off x="8367575" y="6429152"/>
                  <a:ext cx="163977" cy="183773"/>
                </a:xfrm>
                <a:custGeom>
                  <a:avLst/>
                  <a:gdLst>
                    <a:gd name="T0" fmla="*/ 46 w 259"/>
                    <a:gd name="T1" fmla="*/ 288 h 288"/>
                    <a:gd name="T2" fmla="*/ 123 w 259"/>
                    <a:gd name="T3" fmla="*/ 49 h 288"/>
                    <a:gd name="T4" fmla="*/ 130 w 259"/>
                    <a:gd name="T5" fmla="*/ 44 h 288"/>
                    <a:gd name="T6" fmla="*/ 137 w 259"/>
                    <a:gd name="T7" fmla="*/ 49 h 288"/>
                    <a:gd name="T8" fmla="*/ 214 w 259"/>
                    <a:gd name="T9" fmla="*/ 288 h 288"/>
                    <a:gd name="T10" fmla="*/ 259 w 259"/>
                    <a:gd name="T11" fmla="*/ 288 h 288"/>
                    <a:gd name="T12" fmla="*/ 178 w 259"/>
                    <a:gd name="T13" fmla="*/ 35 h 288"/>
                    <a:gd name="T14" fmla="*/ 130 w 259"/>
                    <a:gd name="T15" fmla="*/ 0 h 288"/>
                    <a:gd name="T16" fmla="*/ 82 w 259"/>
                    <a:gd name="T17" fmla="*/ 35 h 288"/>
                    <a:gd name="T18" fmla="*/ 0 w 259"/>
                    <a:gd name="T19" fmla="*/ 288 h 288"/>
                    <a:gd name="T20" fmla="*/ 46 w 259"/>
                    <a:gd name="T21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46" y="288"/>
                      </a:moveTo>
                      <a:cubicBezTo>
                        <a:pt x="123" y="49"/>
                        <a:pt x="123" y="49"/>
                        <a:pt x="123" y="49"/>
                      </a:cubicBezTo>
                      <a:cubicBezTo>
                        <a:pt x="124" y="46"/>
                        <a:pt x="127" y="44"/>
                        <a:pt x="130" y="44"/>
                      </a:cubicBezTo>
                      <a:cubicBezTo>
                        <a:pt x="133" y="44"/>
                        <a:pt x="136" y="45"/>
                        <a:pt x="137" y="49"/>
                      </a:cubicBezTo>
                      <a:cubicBezTo>
                        <a:pt x="214" y="288"/>
                        <a:pt x="214" y="288"/>
                        <a:pt x="214" y="288"/>
                      </a:cubicBezTo>
                      <a:cubicBezTo>
                        <a:pt x="259" y="288"/>
                        <a:pt x="259" y="288"/>
                        <a:pt x="259" y="288"/>
                      </a:cubicBezTo>
                      <a:cubicBezTo>
                        <a:pt x="178" y="35"/>
                        <a:pt x="178" y="35"/>
                        <a:pt x="178" y="35"/>
                      </a:cubicBezTo>
                      <a:cubicBezTo>
                        <a:pt x="171" y="14"/>
                        <a:pt x="151" y="0"/>
                        <a:pt x="130" y="0"/>
                      </a:cubicBezTo>
                      <a:cubicBezTo>
                        <a:pt x="108" y="0"/>
                        <a:pt x="89" y="14"/>
                        <a:pt x="82" y="3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lnTo>
                        <a:pt x="46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74" name="Freeform 9"/>
                <p:cNvSpPr>
                  <a:spLocks/>
                </p:cNvSpPr>
                <p:nvPr/>
              </p:nvSpPr>
              <p:spPr bwMode="auto">
                <a:xfrm>
                  <a:off x="7866816" y="6429152"/>
                  <a:ext cx="131610" cy="183773"/>
                </a:xfrm>
                <a:custGeom>
                  <a:avLst/>
                  <a:gdLst>
                    <a:gd name="T0" fmla="*/ 72 w 208"/>
                    <a:gd name="T1" fmla="*/ 44 h 288"/>
                    <a:gd name="T2" fmla="*/ 208 w 208"/>
                    <a:gd name="T3" fmla="*/ 44 h 288"/>
                    <a:gd name="T4" fmla="*/ 208 w 208"/>
                    <a:gd name="T5" fmla="*/ 0 h 288"/>
                    <a:gd name="T6" fmla="*/ 72 w 208"/>
                    <a:gd name="T7" fmla="*/ 0 h 288"/>
                    <a:gd name="T8" fmla="*/ 0 w 208"/>
                    <a:gd name="T9" fmla="*/ 72 h 288"/>
                    <a:gd name="T10" fmla="*/ 0 w 208"/>
                    <a:gd name="T11" fmla="*/ 216 h 288"/>
                    <a:gd name="T12" fmla="*/ 72 w 208"/>
                    <a:gd name="T13" fmla="*/ 288 h 288"/>
                    <a:gd name="T14" fmla="*/ 208 w 208"/>
                    <a:gd name="T15" fmla="*/ 288 h 288"/>
                    <a:gd name="T16" fmla="*/ 208 w 208"/>
                    <a:gd name="T17" fmla="*/ 245 h 288"/>
                    <a:gd name="T18" fmla="*/ 72 w 208"/>
                    <a:gd name="T19" fmla="*/ 245 h 288"/>
                    <a:gd name="T20" fmla="*/ 43 w 208"/>
                    <a:gd name="T21" fmla="*/ 216 h 288"/>
                    <a:gd name="T22" fmla="*/ 43 w 208"/>
                    <a:gd name="T23" fmla="*/ 166 h 288"/>
                    <a:gd name="T24" fmla="*/ 180 w 208"/>
                    <a:gd name="T25" fmla="*/ 166 h 288"/>
                    <a:gd name="T26" fmla="*/ 180 w 208"/>
                    <a:gd name="T27" fmla="*/ 123 h 288"/>
                    <a:gd name="T28" fmla="*/ 43 w 208"/>
                    <a:gd name="T29" fmla="*/ 123 h 288"/>
                    <a:gd name="T30" fmla="*/ 43 w 208"/>
                    <a:gd name="T31" fmla="*/ 72 h 288"/>
                    <a:gd name="T32" fmla="*/ 72 w 208"/>
                    <a:gd name="T33" fmla="*/ 44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8" h="288">
                      <a:moveTo>
                        <a:pt x="72" y="44"/>
                      </a:moveTo>
                      <a:cubicBezTo>
                        <a:pt x="208" y="44"/>
                        <a:pt x="208" y="44"/>
                        <a:pt x="208" y="44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32" y="0"/>
                        <a:pt x="0" y="33"/>
                        <a:pt x="0" y="72"/>
                      </a:cubicBez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56"/>
                        <a:pt x="32" y="288"/>
                        <a:pt x="72" y="288"/>
                      </a:cubicBezTo>
                      <a:cubicBezTo>
                        <a:pt x="208" y="288"/>
                        <a:pt x="208" y="288"/>
                        <a:pt x="208" y="288"/>
                      </a:cubicBezTo>
                      <a:cubicBezTo>
                        <a:pt x="208" y="245"/>
                        <a:pt x="208" y="245"/>
                        <a:pt x="208" y="245"/>
                      </a:cubicBezTo>
                      <a:cubicBezTo>
                        <a:pt x="72" y="245"/>
                        <a:pt x="72" y="245"/>
                        <a:pt x="72" y="245"/>
                      </a:cubicBezTo>
                      <a:cubicBezTo>
                        <a:pt x="56" y="245"/>
                        <a:pt x="43" y="232"/>
                        <a:pt x="43" y="216"/>
                      </a:cubicBezTo>
                      <a:cubicBezTo>
                        <a:pt x="43" y="166"/>
                        <a:pt x="43" y="166"/>
                        <a:pt x="43" y="166"/>
                      </a:cubicBezTo>
                      <a:cubicBezTo>
                        <a:pt x="180" y="166"/>
                        <a:pt x="180" y="166"/>
                        <a:pt x="180" y="166"/>
                      </a:cubicBezTo>
                      <a:cubicBezTo>
                        <a:pt x="180" y="123"/>
                        <a:pt x="180" y="123"/>
                        <a:pt x="180" y="123"/>
                      </a:cubicBezTo>
                      <a:cubicBezTo>
                        <a:pt x="43" y="123"/>
                        <a:pt x="43" y="123"/>
                        <a:pt x="43" y="123"/>
                      </a:cubicBezTo>
                      <a:cubicBezTo>
                        <a:pt x="43" y="72"/>
                        <a:pt x="43" y="72"/>
                        <a:pt x="43" y="72"/>
                      </a:cubicBezTo>
                      <a:cubicBezTo>
                        <a:pt x="43" y="56"/>
                        <a:pt x="56" y="44"/>
                        <a:pt x="72" y="44"/>
                      </a:cubicBez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75" name="Freeform 10"/>
                <p:cNvSpPr>
                  <a:spLocks/>
                </p:cNvSpPr>
                <p:nvPr/>
              </p:nvSpPr>
              <p:spPr bwMode="auto">
                <a:xfrm>
                  <a:off x="8254958" y="6429152"/>
                  <a:ext cx="132947" cy="183773"/>
                </a:xfrm>
                <a:custGeom>
                  <a:avLst/>
                  <a:gdLst>
                    <a:gd name="T0" fmla="*/ 497 w 497"/>
                    <a:gd name="T1" fmla="*/ 0 h 687"/>
                    <a:gd name="T2" fmla="*/ 0 w 497"/>
                    <a:gd name="T3" fmla="*/ 0 h 687"/>
                    <a:gd name="T4" fmla="*/ 0 w 497"/>
                    <a:gd name="T5" fmla="*/ 105 h 687"/>
                    <a:gd name="T6" fmla="*/ 198 w 497"/>
                    <a:gd name="T7" fmla="*/ 105 h 687"/>
                    <a:gd name="T8" fmla="*/ 198 w 497"/>
                    <a:gd name="T9" fmla="*/ 687 h 687"/>
                    <a:gd name="T10" fmla="*/ 300 w 497"/>
                    <a:gd name="T11" fmla="*/ 687 h 687"/>
                    <a:gd name="T12" fmla="*/ 300 w 497"/>
                    <a:gd name="T13" fmla="*/ 105 h 687"/>
                    <a:gd name="T14" fmla="*/ 497 w 497"/>
                    <a:gd name="T15" fmla="*/ 105 h 687"/>
                    <a:gd name="T16" fmla="*/ 497 w 497"/>
                    <a:gd name="T17" fmla="*/ 0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7" h="687">
                      <a:moveTo>
                        <a:pt x="497" y="0"/>
                      </a:move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98" y="105"/>
                      </a:lnTo>
                      <a:lnTo>
                        <a:pt x="198" y="687"/>
                      </a:lnTo>
                      <a:lnTo>
                        <a:pt x="300" y="687"/>
                      </a:lnTo>
                      <a:lnTo>
                        <a:pt x="300" y="105"/>
                      </a:lnTo>
                      <a:lnTo>
                        <a:pt x="497" y="105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76" name="Freeform 11"/>
                <p:cNvSpPr>
                  <a:spLocks/>
                </p:cNvSpPr>
                <p:nvPr/>
              </p:nvSpPr>
              <p:spPr bwMode="auto">
                <a:xfrm>
                  <a:off x="8535297" y="6429152"/>
                  <a:ext cx="150602" cy="183773"/>
                </a:xfrm>
                <a:custGeom>
                  <a:avLst/>
                  <a:gdLst>
                    <a:gd name="T0" fmla="*/ 155 w 238"/>
                    <a:gd name="T1" fmla="*/ 288 h 288"/>
                    <a:gd name="T2" fmla="*/ 238 w 238"/>
                    <a:gd name="T3" fmla="*/ 206 h 288"/>
                    <a:gd name="T4" fmla="*/ 155 w 238"/>
                    <a:gd name="T5" fmla="*/ 123 h 288"/>
                    <a:gd name="T6" fmla="*/ 83 w 238"/>
                    <a:gd name="T7" fmla="*/ 123 h 288"/>
                    <a:gd name="T8" fmla="*/ 43 w 238"/>
                    <a:gd name="T9" fmla="*/ 83 h 288"/>
                    <a:gd name="T10" fmla="*/ 83 w 238"/>
                    <a:gd name="T11" fmla="*/ 44 h 288"/>
                    <a:gd name="T12" fmla="*/ 223 w 238"/>
                    <a:gd name="T13" fmla="*/ 44 h 288"/>
                    <a:gd name="T14" fmla="*/ 223 w 238"/>
                    <a:gd name="T15" fmla="*/ 0 h 288"/>
                    <a:gd name="T16" fmla="*/ 83 w 238"/>
                    <a:gd name="T17" fmla="*/ 0 h 288"/>
                    <a:gd name="T18" fmla="*/ 0 w 238"/>
                    <a:gd name="T19" fmla="*/ 83 h 288"/>
                    <a:gd name="T20" fmla="*/ 83 w 238"/>
                    <a:gd name="T21" fmla="*/ 166 h 288"/>
                    <a:gd name="T22" fmla="*/ 155 w 238"/>
                    <a:gd name="T23" fmla="*/ 166 h 288"/>
                    <a:gd name="T24" fmla="*/ 194 w 238"/>
                    <a:gd name="T25" fmla="*/ 206 h 288"/>
                    <a:gd name="T26" fmla="*/ 155 w 238"/>
                    <a:gd name="T27" fmla="*/ 245 h 288"/>
                    <a:gd name="T28" fmla="*/ 14 w 238"/>
                    <a:gd name="T29" fmla="*/ 245 h 288"/>
                    <a:gd name="T30" fmla="*/ 14 w 238"/>
                    <a:gd name="T31" fmla="*/ 288 h 288"/>
                    <a:gd name="T32" fmla="*/ 155 w 238"/>
                    <a:gd name="T33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8" h="288">
                      <a:moveTo>
                        <a:pt x="155" y="288"/>
                      </a:moveTo>
                      <a:cubicBezTo>
                        <a:pt x="201" y="288"/>
                        <a:pt x="238" y="251"/>
                        <a:pt x="238" y="206"/>
                      </a:cubicBezTo>
                      <a:cubicBezTo>
                        <a:pt x="238" y="160"/>
                        <a:pt x="201" y="123"/>
                        <a:pt x="155" y="123"/>
                      </a:cubicBezTo>
                      <a:cubicBezTo>
                        <a:pt x="83" y="123"/>
                        <a:pt x="83" y="123"/>
                        <a:pt x="83" y="123"/>
                      </a:cubicBezTo>
                      <a:cubicBezTo>
                        <a:pt x="61" y="123"/>
                        <a:pt x="43" y="105"/>
                        <a:pt x="43" y="83"/>
                      </a:cubicBezTo>
                      <a:cubicBezTo>
                        <a:pt x="43" y="61"/>
                        <a:pt x="61" y="44"/>
                        <a:pt x="83" y="44"/>
                      </a:cubicBezTo>
                      <a:cubicBezTo>
                        <a:pt x="223" y="44"/>
                        <a:pt x="223" y="44"/>
                        <a:pt x="223" y="44"/>
                      </a:cubicBezTo>
                      <a:cubicBezTo>
                        <a:pt x="223" y="0"/>
                        <a:pt x="223" y="0"/>
                        <a:pt x="223" y="0"/>
                      </a:cubicBez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37" y="0"/>
                        <a:pt x="0" y="37"/>
                        <a:pt x="0" y="83"/>
                      </a:cubicBezTo>
                      <a:cubicBezTo>
                        <a:pt x="0" y="129"/>
                        <a:pt x="37" y="166"/>
                        <a:pt x="83" y="166"/>
                      </a:cubicBezTo>
                      <a:cubicBezTo>
                        <a:pt x="155" y="166"/>
                        <a:pt x="155" y="166"/>
                        <a:pt x="155" y="166"/>
                      </a:cubicBezTo>
                      <a:cubicBezTo>
                        <a:pt x="177" y="166"/>
                        <a:pt x="194" y="184"/>
                        <a:pt x="194" y="206"/>
                      </a:cubicBezTo>
                      <a:cubicBezTo>
                        <a:pt x="194" y="227"/>
                        <a:pt x="177" y="245"/>
                        <a:pt x="155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88"/>
                        <a:pt x="14" y="288"/>
                        <a:pt x="14" y="288"/>
                      </a:cubicBezTo>
                      <a:lnTo>
                        <a:pt x="155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77" name="Freeform 12"/>
                <p:cNvSpPr>
                  <a:spLocks noEditPoints="1"/>
                </p:cNvSpPr>
                <p:nvPr/>
              </p:nvSpPr>
              <p:spPr bwMode="auto">
                <a:xfrm>
                  <a:off x="8685899" y="6415777"/>
                  <a:ext cx="25413" cy="13375"/>
                </a:xfrm>
                <a:custGeom>
                  <a:avLst/>
                  <a:gdLst>
                    <a:gd name="T0" fmla="*/ 24 w 95"/>
                    <a:gd name="T1" fmla="*/ 50 h 50"/>
                    <a:gd name="T2" fmla="*/ 14 w 95"/>
                    <a:gd name="T3" fmla="*/ 50 h 50"/>
                    <a:gd name="T4" fmla="*/ 14 w 95"/>
                    <a:gd name="T5" fmla="*/ 9 h 50"/>
                    <a:gd name="T6" fmla="*/ 0 w 95"/>
                    <a:gd name="T7" fmla="*/ 9 h 50"/>
                    <a:gd name="T8" fmla="*/ 0 w 95"/>
                    <a:gd name="T9" fmla="*/ 0 h 50"/>
                    <a:gd name="T10" fmla="*/ 38 w 95"/>
                    <a:gd name="T11" fmla="*/ 0 h 50"/>
                    <a:gd name="T12" fmla="*/ 38 w 95"/>
                    <a:gd name="T13" fmla="*/ 9 h 50"/>
                    <a:gd name="T14" fmla="*/ 24 w 95"/>
                    <a:gd name="T15" fmla="*/ 9 h 50"/>
                    <a:gd name="T16" fmla="*/ 24 w 95"/>
                    <a:gd name="T17" fmla="*/ 50 h 50"/>
                    <a:gd name="T18" fmla="*/ 69 w 95"/>
                    <a:gd name="T19" fmla="*/ 38 h 50"/>
                    <a:gd name="T20" fmla="*/ 73 w 95"/>
                    <a:gd name="T21" fmla="*/ 28 h 50"/>
                    <a:gd name="T22" fmla="*/ 85 w 95"/>
                    <a:gd name="T23" fmla="*/ 0 h 50"/>
                    <a:gd name="T24" fmla="*/ 95 w 95"/>
                    <a:gd name="T25" fmla="*/ 0 h 50"/>
                    <a:gd name="T26" fmla="*/ 95 w 95"/>
                    <a:gd name="T27" fmla="*/ 50 h 50"/>
                    <a:gd name="T28" fmla="*/ 85 w 95"/>
                    <a:gd name="T29" fmla="*/ 50 h 50"/>
                    <a:gd name="T30" fmla="*/ 85 w 95"/>
                    <a:gd name="T31" fmla="*/ 26 h 50"/>
                    <a:gd name="T32" fmla="*/ 85 w 95"/>
                    <a:gd name="T33" fmla="*/ 16 h 50"/>
                    <a:gd name="T34" fmla="*/ 83 w 95"/>
                    <a:gd name="T35" fmla="*/ 23 h 50"/>
                    <a:gd name="T36" fmla="*/ 73 w 95"/>
                    <a:gd name="T37" fmla="*/ 50 h 50"/>
                    <a:gd name="T38" fmla="*/ 66 w 95"/>
                    <a:gd name="T39" fmla="*/ 50 h 50"/>
                    <a:gd name="T40" fmla="*/ 57 w 95"/>
                    <a:gd name="T41" fmla="*/ 23 h 50"/>
                    <a:gd name="T42" fmla="*/ 54 w 95"/>
                    <a:gd name="T43" fmla="*/ 16 h 50"/>
                    <a:gd name="T44" fmla="*/ 54 w 95"/>
                    <a:gd name="T45" fmla="*/ 26 h 50"/>
                    <a:gd name="T46" fmla="*/ 54 w 95"/>
                    <a:gd name="T47" fmla="*/ 50 h 50"/>
                    <a:gd name="T48" fmla="*/ 45 w 95"/>
                    <a:gd name="T49" fmla="*/ 50 h 50"/>
                    <a:gd name="T50" fmla="*/ 45 w 95"/>
                    <a:gd name="T51" fmla="*/ 0 h 50"/>
                    <a:gd name="T52" fmla="*/ 54 w 95"/>
                    <a:gd name="T53" fmla="*/ 0 h 50"/>
                    <a:gd name="T54" fmla="*/ 66 w 95"/>
                    <a:gd name="T55" fmla="*/ 28 h 50"/>
                    <a:gd name="T56" fmla="*/ 69 w 95"/>
                    <a:gd name="T57" fmla="*/ 3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5" h="50">
                      <a:moveTo>
                        <a:pt x="24" y="50"/>
                      </a:moveTo>
                      <a:lnTo>
                        <a:pt x="14" y="50"/>
                      </a:lnTo>
                      <a:lnTo>
                        <a:pt x="14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8" y="0"/>
                      </a:lnTo>
                      <a:lnTo>
                        <a:pt x="38" y="9"/>
                      </a:lnTo>
                      <a:lnTo>
                        <a:pt x="24" y="9"/>
                      </a:lnTo>
                      <a:lnTo>
                        <a:pt x="24" y="50"/>
                      </a:lnTo>
                      <a:close/>
                      <a:moveTo>
                        <a:pt x="69" y="38"/>
                      </a:moveTo>
                      <a:lnTo>
                        <a:pt x="73" y="28"/>
                      </a:lnTo>
                      <a:lnTo>
                        <a:pt x="85" y="0"/>
                      </a:lnTo>
                      <a:lnTo>
                        <a:pt x="95" y="0"/>
                      </a:lnTo>
                      <a:lnTo>
                        <a:pt x="95" y="50"/>
                      </a:lnTo>
                      <a:lnTo>
                        <a:pt x="85" y="50"/>
                      </a:lnTo>
                      <a:lnTo>
                        <a:pt x="85" y="26"/>
                      </a:lnTo>
                      <a:lnTo>
                        <a:pt x="85" y="16"/>
                      </a:lnTo>
                      <a:lnTo>
                        <a:pt x="83" y="23"/>
                      </a:lnTo>
                      <a:lnTo>
                        <a:pt x="73" y="50"/>
                      </a:lnTo>
                      <a:lnTo>
                        <a:pt x="66" y="50"/>
                      </a:lnTo>
                      <a:lnTo>
                        <a:pt x="57" y="23"/>
                      </a:lnTo>
                      <a:lnTo>
                        <a:pt x="54" y="16"/>
                      </a:lnTo>
                      <a:lnTo>
                        <a:pt x="54" y="26"/>
                      </a:lnTo>
                      <a:lnTo>
                        <a:pt x="54" y="50"/>
                      </a:lnTo>
                      <a:lnTo>
                        <a:pt x="45" y="5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6" y="2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pic>
          <p:nvPicPr>
            <p:cNvPr id="367" name="Picture 37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928" y="2763248"/>
              <a:ext cx="247061" cy="251619"/>
            </a:xfrm>
            <a:prstGeom prst="rect">
              <a:avLst/>
            </a:prstGeom>
          </p:spPr>
        </p:pic>
      </p:grpSp>
      <p:grpSp>
        <p:nvGrpSpPr>
          <p:cNvPr id="2" name="그룹 1"/>
          <p:cNvGrpSpPr/>
          <p:nvPr/>
        </p:nvGrpSpPr>
        <p:grpSpPr>
          <a:xfrm>
            <a:off x="4906349" y="2889605"/>
            <a:ext cx="937541" cy="1343904"/>
            <a:chOff x="4579281" y="3440446"/>
            <a:chExt cx="937541" cy="1343904"/>
          </a:xfrm>
        </p:grpSpPr>
        <p:grpSp>
          <p:nvGrpSpPr>
            <p:cNvPr id="331" name="그룹 330"/>
            <p:cNvGrpSpPr/>
            <p:nvPr/>
          </p:nvGrpSpPr>
          <p:grpSpPr>
            <a:xfrm>
              <a:off x="4586326" y="3440446"/>
              <a:ext cx="722203" cy="1302326"/>
              <a:chOff x="5933089" y="2703443"/>
              <a:chExt cx="539336" cy="972571"/>
            </a:xfrm>
          </p:grpSpPr>
          <p:grpSp>
            <p:nvGrpSpPr>
              <p:cNvPr id="342" name="그룹 341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344" name="Picture 3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345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346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47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48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49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50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51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52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53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343" name="Picture 37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332" name="그룹 331"/>
            <p:cNvGrpSpPr/>
            <p:nvPr/>
          </p:nvGrpSpPr>
          <p:grpSpPr>
            <a:xfrm>
              <a:off x="4579281" y="4338262"/>
              <a:ext cx="409500" cy="446088"/>
              <a:chOff x="9207637" y="4094546"/>
              <a:chExt cx="421195" cy="458829"/>
            </a:xfrm>
          </p:grpSpPr>
          <p:pic>
            <p:nvPicPr>
              <p:cNvPr id="333" name="그림 33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334" name="그룹 333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335" name="모서리가 둥근 직사각형 334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</a:endParaRPr>
                </a:p>
              </p:txBody>
            </p:sp>
            <p:grpSp>
              <p:nvGrpSpPr>
                <p:cNvPr id="336" name="그룹 335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337" name="자유형 336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</a:endParaRPr>
                  </a:p>
                </p:txBody>
              </p:sp>
              <p:sp>
                <p:nvSpPr>
                  <p:cNvPr id="338" name="자유형 337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</a:endParaRPr>
                  </a:p>
                </p:txBody>
              </p:sp>
              <p:sp>
                <p:nvSpPr>
                  <p:cNvPr id="339" name="자유형 338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</a:endParaRPr>
                  </a:p>
                </p:txBody>
              </p:sp>
              <p:sp>
                <p:nvSpPr>
                  <p:cNvPr id="340" name="타원 339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</a:endParaRPr>
                  </a:p>
                </p:txBody>
              </p:sp>
              <p:sp>
                <p:nvSpPr>
                  <p:cNvPr id="341" name="타원 340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</a:endParaRPr>
                  </a:p>
                </p:txBody>
              </p:sp>
            </p:grpSp>
          </p:grpSp>
        </p:grpSp>
        <p:grpSp>
          <p:nvGrpSpPr>
            <p:cNvPr id="378" name="Group 27"/>
            <p:cNvGrpSpPr/>
            <p:nvPr/>
          </p:nvGrpSpPr>
          <p:grpSpPr>
            <a:xfrm>
              <a:off x="5012093" y="4373218"/>
              <a:ext cx="504729" cy="411132"/>
              <a:chOff x="4287614" y="3651387"/>
              <a:chExt cx="681078" cy="554777"/>
            </a:xfrm>
          </p:grpSpPr>
          <p:pic>
            <p:nvPicPr>
              <p:cNvPr id="379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print"/>
              <a:srcRect b="5115"/>
              <a:stretch/>
            </p:blipFill>
            <p:spPr bwMode="auto">
              <a:xfrm>
                <a:off x="4287614" y="3651387"/>
                <a:ext cx="564335" cy="391975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  <p:pic>
            <p:nvPicPr>
              <p:cNvPr id="380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436448" y="3797661"/>
                <a:ext cx="532244" cy="408503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</p:grpSp>
      </p:grpSp>
      <p:grpSp>
        <p:nvGrpSpPr>
          <p:cNvPr id="384" name="Group 133"/>
          <p:cNvGrpSpPr>
            <a:grpSpLocks noChangeAspect="1"/>
          </p:cNvGrpSpPr>
          <p:nvPr/>
        </p:nvGrpSpPr>
        <p:grpSpPr>
          <a:xfrm>
            <a:off x="8111849" y="3385558"/>
            <a:ext cx="578679" cy="420857"/>
            <a:chOff x="6338331" y="2417581"/>
            <a:chExt cx="2305050" cy="1676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8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331" y="2417581"/>
              <a:ext cx="2305050" cy="1676400"/>
            </a:xfrm>
            <a:prstGeom prst="rect">
              <a:avLst/>
            </a:prstGeom>
            <a:noFill/>
            <a:ln w="3175">
              <a:solidFill>
                <a:srgbClr val="40404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86" name="Picture 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320" y="2925618"/>
              <a:ext cx="1424334" cy="1031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그룹 6"/>
          <p:cNvGrpSpPr/>
          <p:nvPr/>
        </p:nvGrpSpPr>
        <p:grpSpPr>
          <a:xfrm>
            <a:off x="1158362" y="2964730"/>
            <a:ext cx="1499198" cy="1188720"/>
            <a:chOff x="831294" y="3515571"/>
            <a:chExt cx="1499198" cy="1188720"/>
          </a:xfrm>
        </p:grpSpPr>
        <p:grpSp>
          <p:nvGrpSpPr>
            <p:cNvPr id="276" name="Group 62"/>
            <p:cNvGrpSpPr/>
            <p:nvPr/>
          </p:nvGrpSpPr>
          <p:grpSpPr>
            <a:xfrm>
              <a:off x="831294" y="4216447"/>
              <a:ext cx="1499198" cy="487844"/>
              <a:chOff x="5157327" y="3541669"/>
              <a:chExt cx="2613348" cy="1340494"/>
            </a:xfrm>
          </p:grpSpPr>
          <p:sp>
            <p:nvSpPr>
              <p:cNvPr id="303" name="Rounded Rectangle 63"/>
              <p:cNvSpPr/>
              <p:nvPr/>
            </p:nvSpPr>
            <p:spPr bwMode="auto">
              <a:xfrm>
                <a:off x="5157327" y="3541669"/>
                <a:ext cx="2319839" cy="1336654"/>
              </a:xfrm>
              <a:prstGeom prst="roundRect">
                <a:avLst>
                  <a:gd name="adj" fmla="val 0"/>
                </a:avLst>
              </a:prstGeom>
              <a:solidFill>
                <a:schemeClr val="tx1">
                  <a:lumMod val="50000"/>
                  <a:lumOff val="50000"/>
                  <a:alpha val="80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rgbClr val="FF00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04" name="Rounded Rectangle 64"/>
              <p:cNvSpPr/>
              <p:nvPr/>
            </p:nvSpPr>
            <p:spPr bwMode="auto">
              <a:xfrm>
                <a:off x="7477167" y="3545509"/>
                <a:ext cx="293508" cy="1336654"/>
              </a:xfrm>
              <a:prstGeom prst="roundRect">
                <a:avLst>
                  <a:gd name="adj" fmla="val 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b="1" kern="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rial" panose="020B0604020202020204" pitchFamily="34" charset="0"/>
                  </a:rPr>
                  <a:t>Storage</a:t>
                </a:r>
              </a:p>
            </p:txBody>
          </p:sp>
        </p:grpSp>
        <p:sp>
          <p:nvSpPr>
            <p:cNvPr id="277" name="Rounded Rectangle 66"/>
            <p:cNvSpPr/>
            <p:nvPr/>
          </p:nvSpPr>
          <p:spPr bwMode="auto">
            <a:xfrm>
              <a:off x="831294" y="3515571"/>
              <a:ext cx="1330820" cy="627674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50000"/>
                <a:lumOff val="50000"/>
                <a:alpha val="8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 err="1" smtClean="0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8" name="Rounded Rectangle 67"/>
            <p:cNvSpPr/>
            <p:nvPr/>
          </p:nvSpPr>
          <p:spPr bwMode="auto">
            <a:xfrm>
              <a:off x="2162115" y="3517374"/>
              <a:ext cx="168377" cy="627674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Memory</a:t>
              </a:r>
            </a:p>
          </p:txBody>
        </p:sp>
        <p:sp>
          <p:nvSpPr>
            <p:cNvPr id="279" name="Rounded Rectangle 290"/>
            <p:cNvSpPr/>
            <p:nvPr/>
          </p:nvSpPr>
          <p:spPr bwMode="auto">
            <a:xfrm>
              <a:off x="1800429" y="3845469"/>
              <a:ext cx="305799" cy="254077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50000"/>
                <a:alpha val="8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 err="1" smtClean="0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0" name="Rounded Rectangle 291"/>
            <p:cNvSpPr/>
            <p:nvPr/>
          </p:nvSpPr>
          <p:spPr bwMode="auto">
            <a:xfrm>
              <a:off x="1800429" y="3565702"/>
              <a:ext cx="305799" cy="254077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  <a:alpha val="8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 err="1" smtClean="0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1" name="Rounded Rectangle 293"/>
            <p:cNvSpPr/>
            <p:nvPr/>
          </p:nvSpPr>
          <p:spPr bwMode="auto">
            <a:xfrm>
              <a:off x="1466748" y="3565702"/>
              <a:ext cx="305799" cy="254077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  <a:alpha val="8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 err="1" smtClean="0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284" name="Group 29"/>
            <p:cNvGrpSpPr>
              <a:grpSpLocks/>
            </p:cNvGrpSpPr>
            <p:nvPr/>
          </p:nvGrpSpPr>
          <p:grpSpPr>
            <a:xfrm>
              <a:off x="1742915" y="4271267"/>
              <a:ext cx="367194" cy="374054"/>
              <a:chOff x="-982115" y="3674568"/>
              <a:chExt cx="674906" cy="740397"/>
            </a:xfrm>
          </p:grpSpPr>
          <p:sp>
            <p:nvSpPr>
              <p:cNvPr id="297" name="Rounded Rectangle 292"/>
              <p:cNvSpPr/>
              <p:nvPr/>
            </p:nvSpPr>
            <p:spPr bwMode="auto">
              <a:xfrm>
                <a:off x="-982115" y="3674568"/>
                <a:ext cx="674906" cy="740397"/>
              </a:xfrm>
              <a:prstGeom prst="roundRect">
                <a:avLst>
                  <a:gd name="adj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rgbClr val="FF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298" name="Group 298"/>
              <p:cNvGrpSpPr>
                <a:grpSpLocks noChangeAspect="1"/>
              </p:cNvGrpSpPr>
              <p:nvPr/>
            </p:nvGrpSpPr>
            <p:grpSpPr>
              <a:xfrm>
                <a:off x="-971796" y="3792155"/>
                <a:ext cx="658368" cy="543562"/>
                <a:chOff x="8046720" y="4045566"/>
                <a:chExt cx="475488" cy="417203"/>
              </a:xfrm>
            </p:grpSpPr>
            <p:pic>
              <p:nvPicPr>
                <p:cNvPr id="299" name="Picture 299" descr="IMG_disk_sm_silver.png"/>
                <p:cNvPicPr>
                  <a:picLocks noChangeAspect="1"/>
                </p:cNvPicPr>
                <p:nvPr/>
              </p:nvPicPr>
              <p:blipFill>
                <a:blip r:embed="rId10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</a:blip>
                <a:stretch>
                  <a:fillRect/>
                </a:stretch>
              </p:blipFill>
              <p:spPr>
                <a:xfrm>
                  <a:off x="8046720" y="4216554"/>
                  <a:ext cx="475488" cy="246215"/>
                </a:xfrm>
                <a:prstGeom prst="rect">
                  <a:avLst/>
                </a:prstGeom>
              </p:spPr>
            </p:pic>
            <p:pic>
              <p:nvPicPr>
                <p:cNvPr id="300" name="Picture 300" descr="IMG_disk_sm_silver.png"/>
                <p:cNvPicPr>
                  <a:picLocks noChangeAspect="1"/>
                </p:cNvPicPr>
                <p:nvPr/>
              </p:nvPicPr>
              <p:blipFill>
                <a:blip r:embed="rId10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</a:blip>
                <a:stretch>
                  <a:fillRect/>
                </a:stretch>
              </p:blipFill>
              <p:spPr>
                <a:xfrm>
                  <a:off x="8046720" y="4160679"/>
                  <a:ext cx="475488" cy="246215"/>
                </a:xfrm>
                <a:prstGeom prst="rect">
                  <a:avLst/>
                </a:prstGeom>
              </p:spPr>
            </p:pic>
            <p:pic>
              <p:nvPicPr>
                <p:cNvPr id="301" name="Picture 301" descr="IMG_disk_sm_silver.png"/>
                <p:cNvPicPr>
                  <a:picLocks noChangeAspect="1"/>
                </p:cNvPicPr>
                <p:nvPr/>
              </p:nvPicPr>
              <p:blipFill>
                <a:blip r:embed="rId10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</a:blip>
                <a:stretch>
                  <a:fillRect/>
                </a:stretch>
              </p:blipFill>
              <p:spPr>
                <a:xfrm>
                  <a:off x="8046720" y="4103112"/>
                  <a:ext cx="475488" cy="246215"/>
                </a:xfrm>
                <a:prstGeom prst="rect">
                  <a:avLst/>
                </a:prstGeom>
              </p:spPr>
            </p:pic>
            <p:pic>
              <p:nvPicPr>
                <p:cNvPr id="302" name="Picture 302" descr="IMG_disk_sm_silver.png"/>
                <p:cNvPicPr>
                  <a:picLocks noChangeAspect="1"/>
                </p:cNvPicPr>
                <p:nvPr/>
              </p:nvPicPr>
              <p:blipFill>
                <a:blip r:embed="rId10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</a:blip>
                <a:stretch>
                  <a:fillRect/>
                </a:stretch>
              </p:blipFill>
              <p:spPr>
                <a:xfrm>
                  <a:off x="8046720" y="4045566"/>
                  <a:ext cx="475488" cy="246215"/>
                </a:xfrm>
                <a:prstGeom prst="rect">
                  <a:avLst/>
                </a:prstGeom>
              </p:spPr>
            </p:pic>
          </p:grpSp>
        </p:grpSp>
        <p:sp>
          <p:nvSpPr>
            <p:cNvPr id="285" name="Rounded Rectangle 303"/>
            <p:cNvSpPr/>
            <p:nvPr/>
          </p:nvSpPr>
          <p:spPr bwMode="auto">
            <a:xfrm>
              <a:off x="1466748" y="3845469"/>
              <a:ext cx="305799" cy="254077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  <a:alpha val="8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 err="1" smtClean="0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288" name="Group 28"/>
            <p:cNvGrpSpPr>
              <a:grpSpLocks/>
            </p:cNvGrpSpPr>
            <p:nvPr/>
          </p:nvGrpSpPr>
          <p:grpSpPr>
            <a:xfrm>
              <a:off x="1313939" y="4271267"/>
              <a:ext cx="367194" cy="374054"/>
              <a:chOff x="-1742083" y="3674568"/>
              <a:chExt cx="674906" cy="740397"/>
            </a:xfrm>
          </p:grpSpPr>
          <p:sp>
            <p:nvSpPr>
              <p:cNvPr id="291" name="Rounded Rectangle 308"/>
              <p:cNvSpPr/>
              <p:nvPr/>
            </p:nvSpPr>
            <p:spPr bwMode="auto">
              <a:xfrm>
                <a:off x="-1742083" y="3674568"/>
                <a:ext cx="674906" cy="740397"/>
              </a:xfrm>
              <a:prstGeom prst="roundRect">
                <a:avLst>
                  <a:gd name="adj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rgbClr val="FF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292" name="Group 309"/>
              <p:cNvGrpSpPr>
                <a:grpSpLocks noChangeAspect="1"/>
              </p:cNvGrpSpPr>
              <p:nvPr/>
            </p:nvGrpSpPr>
            <p:grpSpPr>
              <a:xfrm>
                <a:off x="-1733036" y="3792155"/>
                <a:ext cx="658368" cy="543562"/>
                <a:chOff x="8046720" y="4045566"/>
                <a:chExt cx="475488" cy="417203"/>
              </a:xfrm>
            </p:grpSpPr>
            <p:pic>
              <p:nvPicPr>
                <p:cNvPr id="293" name="Picture 310" descr="IMG_disk_sm_silver.png"/>
                <p:cNvPicPr>
                  <a:picLocks noChangeAspect="1"/>
                </p:cNvPicPr>
                <p:nvPr/>
              </p:nvPicPr>
              <p:blipFill>
                <a:blip r:embed="rId10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</a:blip>
                <a:stretch>
                  <a:fillRect/>
                </a:stretch>
              </p:blipFill>
              <p:spPr>
                <a:xfrm>
                  <a:off x="8046720" y="4216554"/>
                  <a:ext cx="475488" cy="246215"/>
                </a:xfrm>
                <a:prstGeom prst="rect">
                  <a:avLst/>
                </a:prstGeom>
              </p:spPr>
            </p:pic>
            <p:pic>
              <p:nvPicPr>
                <p:cNvPr id="294" name="Picture 311" descr="IMG_disk_sm_silver.png"/>
                <p:cNvPicPr>
                  <a:picLocks noChangeAspect="1"/>
                </p:cNvPicPr>
                <p:nvPr/>
              </p:nvPicPr>
              <p:blipFill>
                <a:blip r:embed="rId10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</a:blip>
                <a:stretch>
                  <a:fillRect/>
                </a:stretch>
              </p:blipFill>
              <p:spPr>
                <a:xfrm>
                  <a:off x="8046720" y="4160679"/>
                  <a:ext cx="475488" cy="246215"/>
                </a:xfrm>
                <a:prstGeom prst="rect">
                  <a:avLst/>
                </a:prstGeom>
              </p:spPr>
            </p:pic>
            <p:pic>
              <p:nvPicPr>
                <p:cNvPr id="295" name="Picture 312" descr="IMG_disk_sm_silver.png"/>
                <p:cNvPicPr>
                  <a:picLocks noChangeAspect="1"/>
                </p:cNvPicPr>
                <p:nvPr/>
              </p:nvPicPr>
              <p:blipFill>
                <a:blip r:embed="rId10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</a:blip>
                <a:stretch>
                  <a:fillRect/>
                </a:stretch>
              </p:blipFill>
              <p:spPr>
                <a:xfrm>
                  <a:off x="8046720" y="4103112"/>
                  <a:ext cx="475488" cy="246215"/>
                </a:xfrm>
                <a:prstGeom prst="rect">
                  <a:avLst/>
                </a:prstGeom>
              </p:spPr>
            </p:pic>
            <p:pic>
              <p:nvPicPr>
                <p:cNvPr id="296" name="Picture 313" descr="IMG_disk_sm_silver.png"/>
                <p:cNvPicPr>
                  <a:picLocks noChangeAspect="1"/>
                </p:cNvPicPr>
                <p:nvPr/>
              </p:nvPicPr>
              <p:blipFill>
                <a:blip r:embed="rId10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</a:blip>
                <a:stretch>
                  <a:fillRect/>
                </a:stretch>
              </p:blipFill>
              <p:spPr>
                <a:xfrm>
                  <a:off x="8046720" y="4045566"/>
                  <a:ext cx="475488" cy="246215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9" name="Picture 2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82217" y="3593921"/>
              <a:ext cx="524609" cy="479143"/>
            </a:xfrm>
            <a:prstGeom prst="rect">
              <a:avLst/>
            </a:prstGeom>
          </p:spPr>
        </p:pic>
        <p:pic>
          <p:nvPicPr>
            <p:cNvPr id="290" name="Picture 2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82537" y="4278126"/>
              <a:ext cx="367194" cy="367195"/>
            </a:xfrm>
            <a:prstGeom prst="rect">
              <a:avLst/>
            </a:prstGeom>
          </p:spPr>
        </p:pic>
        <p:pic>
          <p:nvPicPr>
            <p:cNvPr id="387" name="그림 38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3115" y="3593709"/>
              <a:ext cx="183454" cy="199846"/>
            </a:xfrm>
            <a:prstGeom prst="rect">
              <a:avLst/>
            </a:prstGeom>
          </p:spPr>
        </p:pic>
        <p:pic>
          <p:nvPicPr>
            <p:cNvPr id="388" name="그림 38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1601" y="3593709"/>
              <a:ext cx="183454" cy="199846"/>
            </a:xfrm>
            <a:prstGeom prst="rect">
              <a:avLst/>
            </a:prstGeom>
          </p:spPr>
        </p:pic>
        <p:pic>
          <p:nvPicPr>
            <p:cNvPr id="389" name="그림 38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3115" y="3882294"/>
              <a:ext cx="183454" cy="199846"/>
            </a:xfrm>
            <a:prstGeom prst="rect">
              <a:avLst/>
            </a:prstGeom>
          </p:spPr>
        </p:pic>
        <p:pic>
          <p:nvPicPr>
            <p:cNvPr id="390" name="그림 38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1601" y="3882294"/>
              <a:ext cx="183454" cy="199846"/>
            </a:xfrm>
            <a:prstGeom prst="rect">
              <a:avLst/>
            </a:prstGeom>
          </p:spPr>
        </p:pic>
      </p:grpSp>
      <p:sp>
        <p:nvSpPr>
          <p:cNvPr id="391" name="Content Placeholder 6"/>
          <p:cNvSpPr txBox="1">
            <a:spLocks/>
          </p:cNvSpPr>
          <p:nvPr/>
        </p:nvSpPr>
        <p:spPr bwMode="auto">
          <a:xfrm>
            <a:off x="1263556" y="4465583"/>
            <a:ext cx="4284712" cy="172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  <a:spAutoFit/>
          </a:bodyPr>
          <a:lstStyle>
            <a:lvl1pPr marL="233310" indent="-23331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chemeClr val="bg2">
                  <a:lumMod val="50000"/>
                </a:schemeClr>
              </a:buClr>
              <a:buChar char="•"/>
              <a:defRPr sz="24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7525" indent="-233363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chemeClr val="bg2">
                  <a:lumMod val="50000"/>
                </a:schemeClr>
              </a:buClr>
              <a:buFont typeface="Arial" charset="0"/>
              <a:buChar char="–"/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88975" indent="-17145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>
                <a:schemeClr val="bg2">
                  <a:lumMod val="50000"/>
                </a:schemeClr>
              </a:buClr>
              <a:buChar char="•"/>
              <a:tabLst/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54075" indent="-1651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bg2">
                  <a:lumMod val="50000"/>
                </a:schemeClr>
              </a:buClr>
              <a:buChar char="–"/>
              <a:defRPr sz="14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74725" indent="-12065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  <a:lvl6pPr marL="2118832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6pPr>
            <a:lvl7pPr marL="2575927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7pPr>
            <a:lvl8pPr marL="3033024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8pPr>
            <a:lvl9pPr marL="3490120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lnSpc>
                <a:spcPct val="100000"/>
              </a:lnSpc>
              <a:spcAft>
                <a:spcPts val="0"/>
              </a:spcAft>
              <a:buClrTx/>
              <a:buNone/>
              <a:defRPr/>
            </a:pPr>
            <a:r>
              <a:rPr lang="en-US" altLang="ko-KR" sz="1100" b="1" kern="0" dirty="0">
                <a:solidFill>
                  <a:schemeClr val="tx2"/>
                </a:solidFill>
              </a:rPr>
              <a:t>SAP HANA </a:t>
            </a:r>
            <a:r>
              <a:rPr lang="ko-KR" altLang="en-US" sz="1100" b="1" kern="0" dirty="0">
                <a:solidFill>
                  <a:schemeClr val="tx2"/>
                </a:solidFill>
              </a:rPr>
              <a:t>에 대한 완벽한 보호 기능</a:t>
            </a:r>
            <a:endParaRPr lang="en-US" altLang="ko-KR" sz="1100" b="1" kern="0" dirty="0">
              <a:solidFill>
                <a:schemeClr val="tx2"/>
              </a:solidFill>
            </a:endParaRPr>
          </a:p>
          <a:p>
            <a:pPr marL="269875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ko-KR" sz="1050" kern="0" dirty="0">
                <a:solidFill>
                  <a:schemeClr val="tx2"/>
                </a:solidFill>
              </a:rPr>
              <a:t>Replication </a:t>
            </a:r>
            <a:r>
              <a:rPr lang="ko-KR" altLang="en-US" sz="1050" kern="0" dirty="0">
                <a:solidFill>
                  <a:schemeClr val="tx2"/>
                </a:solidFill>
              </a:rPr>
              <a:t>만으로는 </a:t>
            </a:r>
            <a:r>
              <a:rPr lang="en-US" altLang="ko-KR" sz="1050" kern="0" dirty="0">
                <a:solidFill>
                  <a:schemeClr val="tx2"/>
                </a:solidFill>
              </a:rPr>
              <a:t>Data corruption </a:t>
            </a:r>
            <a:r>
              <a:rPr lang="ko-KR" altLang="en-US" sz="1050" kern="0" dirty="0">
                <a:solidFill>
                  <a:schemeClr val="tx2"/>
                </a:solidFill>
              </a:rPr>
              <a:t>및 </a:t>
            </a:r>
            <a:r>
              <a:rPr lang="en-US" altLang="ko-KR" sz="1050" kern="0" dirty="0">
                <a:solidFill>
                  <a:schemeClr val="tx2"/>
                </a:solidFill>
              </a:rPr>
              <a:t>deletion </a:t>
            </a:r>
            <a:r>
              <a:rPr lang="ko-KR" altLang="en-US" sz="1050" kern="0" dirty="0">
                <a:solidFill>
                  <a:schemeClr val="tx2"/>
                </a:solidFill>
              </a:rPr>
              <a:t>보호 불가능</a:t>
            </a:r>
          </a:p>
          <a:p>
            <a:pPr marL="269875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050" kern="0" dirty="0">
                <a:solidFill>
                  <a:schemeClr val="tx2"/>
                </a:solidFill>
              </a:rPr>
              <a:t>완벽한 보호 방안 </a:t>
            </a:r>
            <a:r>
              <a:rPr lang="en-US" altLang="ko-KR" sz="1050" kern="0" dirty="0">
                <a:solidFill>
                  <a:schemeClr val="tx2"/>
                </a:solidFill>
              </a:rPr>
              <a:t>: Replication + </a:t>
            </a:r>
            <a:r>
              <a:rPr lang="en-US" altLang="ko-KR" sz="1050" kern="0" dirty="0" smtClean="0">
                <a:solidFill>
                  <a:schemeClr val="tx2"/>
                </a:solidFill>
              </a:rPr>
              <a:t>Backup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100" b="1" kern="0" dirty="0">
                <a:solidFill>
                  <a:schemeClr val="tx2"/>
                </a:solidFill>
              </a:rPr>
              <a:t>SAN HANA </a:t>
            </a:r>
            <a:r>
              <a:rPr lang="ko-KR" altLang="en-US" sz="1100" b="1" kern="0" dirty="0">
                <a:solidFill>
                  <a:schemeClr val="tx2"/>
                </a:solidFill>
              </a:rPr>
              <a:t>백업 지원 기능</a:t>
            </a:r>
            <a:endParaRPr lang="en-US" altLang="ko-KR" sz="1100" b="1" kern="0" dirty="0">
              <a:solidFill>
                <a:schemeClr val="tx2"/>
              </a:solidFill>
            </a:endParaRPr>
          </a:p>
          <a:p>
            <a:pPr marL="269875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050" kern="0" dirty="0">
                <a:solidFill>
                  <a:schemeClr val="tx2"/>
                </a:solidFill>
              </a:rPr>
              <a:t>다양한 </a:t>
            </a:r>
            <a:r>
              <a:rPr lang="en-US" altLang="ko-KR" sz="1050" kern="0" dirty="0">
                <a:solidFill>
                  <a:schemeClr val="tx2"/>
                </a:solidFill>
              </a:rPr>
              <a:t>Backup Storage (Disk, Tape, Appliance)</a:t>
            </a:r>
          </a:p>
          <a:p>
            <a:pPr marL="269875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ko-KR" sz="1050" kern="0" dirty="0">
                <a:solidFill>
                  <a:schemeClr val="tx2"/>
                </a:solidFill>
              </a:rPr>
              <a:t>DR </a:t>
            </a:r>
            <a:r>
              <a:rPr lang="ko-KR" altLang="en-US" sz="1050" kern="0" dirty="0">
                <a:solidFill>
                  <a:schemeClr val="tx2"/>
                </a:solidFill>
              </a:rPr>
              <a:t>기능 </a:t>
            </a:r>
            <a:r>
              <a:rPr lang="en-US" altLang="ko-KR" sz="1050" kern="0" dirty="0">
                <a:solidFill>
                  <a:schemeClr val="tx2"/>
                </a:solidFill>
              </a:rPr>
              <a:t>(AIR)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100" b="1" kern="0" dirty="0">
                <a:solidFill>
                  <a:schemeClr val="tx2"/>
                </a:solidFill>
              </a:rPr>
              <a:t>SAP HAHA Appliance </a:t>
            </a:r>
            <a:r>
              <a:rPr lang="ko-KR" altLang="en-US" sz="1100" b="1" kern="0" dirty="0">
                <a:solidFill>
                  <a:schemeClr val="tx2"/>
                </a:solidFill>
              </a:rPr>
              <a:t>에 대한 </a:t>
            </a:r>
            <a:r>
              <a:rPr lang="en-US" altLang="ko-KR" sz="1100" b="1" kern="0" dirty="0">
                <a:solidFill>
                  <a:schemeClr val="tx2"/>
                </a:solidFill>
              </a:rPr>
              <a:t>Certification </a:t>
            </a:r>
            <a:r>
              <a:rPr lang="ko-KR" altLang="en-US" sz="1100" b="1" kern="0" dirty="0">
                <a:solidFill>
                  <a:schemeClr val="tx2"/>
                </a:solidFill>
              </a:rPr>
              <a:t>획득</a:t>
            </a:r>
          </a:p>
          <a:p>
            <a:pPr marL="269875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ko-KR" sz="1050" kern="0" dirty="0">
                <a:solidFill>
                  <a:schemeClr val="tx2"/>
                </a:solidFill>
              </a:rPr>
              <a:t>Stream </a:t>
            </a:r>
            <a:r>
              <a:rPr lang="ko-KR" altLang="en-US" sz="1050" kern="0" dirty="0">
                <a:solidFill>
                  <a:schemeClr val="tx2"/>
                </a:solidFill>
              </a:rPr>
              <a:t>기반 백업을 위한 </a:t>
            </a:r>
            <a:r>
              <a:rPr lang="en-US" altLang="ko-KR" sz="1050" kern="0" dirty="0">
                <a:solidFill>
                  <a:schemeClr val="tx2"/>
                </a:solidFill>
              </a:rPr>
              <a:t>BACKINT API </a:t>
            </a:r>
            <a:r>
              <a:rPr lang="ko-KR" altLang="en-US" sz="1050" kern="0" dirty="0">
                <a:solidFill>
                  <a:schemeClr val="tx2"/>
                </a:solidFill>
              </a:rPr>
              <a:t>활용 지원</a:t>
            </a:r>
          </a:p>
          <a:p>
            <a:pPr marL="269875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050" kern="0" dirty="0">
                <a:solidFill>
                  <a:schemeClr val="tx2"/>
                </a:solidFill>
              </a:rPr>
              <a:t>단순 “</a:t>
            </a:r>
            <a:r>
              <a:rPr lang="en-US" altLang="ko-KR" sz="1050" kern="0" dirty="0">
                <a:solidFill>
                  <a:schemeClr val="tx2"/>
                </a:solidFill>
              </a:rPr>
              <a:t>Supported” solution</a:t>
            </a:r>
            <a:r>
              <a:rPr lang="ko-KR" altLang="en-US" sz="1050" kern="0" dirty="0">
                <a:solidFill>
                  <a:schemeClr val="tx2"/>
                </a:solidFill>
              </a:rPr>
              <a:t>은 “</a:t>
            </a:r>
            <a:r>
              <a:rPr lang="en-US" altLang="ko-KR" sz="1050" kern="0" dirty="0">
                <a:solidFill>
                  <a:schemeClr val="tx2"/>
                </a:solidFill>
              </a:rPr>
              <a:t>Dump to disk” </a:t>
            </a:r>
            <a:r>
              <a:rPr lang="ko-KR" altLang="en-US" sz="1050" kern="0" dirty="0">
                <a:solidFill>
                  <a:schemeClr val="tx2"/>
                </a:solidFill>
              </a:rPr>
              <a:t>만 지원</a:t>
            </a:r>
          </a:p>
        </p:txBody>
      </p:sp>
      <p:sp>
        <p:nvSpPr>
          <p:cNvPr id="392" name="Rectangle 20"/>
          <p:cNvSpPr/>
          <p:nvPr/>
        </p:nvSpPr>
        <p:spPr bwMode="auto">
          <a:xfrm>
            <a:off x="7061829" y="5491263"/>
            <a:ext cx="1402731" cy="6181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  <a:latin typeface="+mn-lt"/>
            </a:endParaRPr>
          </a:p>
        </p:txBody>
      </p:sp>
      <p:grpSp>
        <p:nvGrpSpPr>
          <p:cNvPr id="393" name="Group 5"/>
          <p:cNvGrpSpPr/>
          <p:nvPr/>
        </p:nvGrpSpPr>
        <p:grpSpPr>
          <a:xfrm>
            <a:off x="7061829" y="4666533"/>
            <a:ext cx="1402730" cy="660815"/>
            <a:chOff x="6412217" y="2184475"/>
            <a:chExt cx="2057400" cy="1058952"/>
          </a:xfrm>
          <a:solidFill>
            <a:schemeClr val="bg1"/>
          </a:solidFill>
        </p:grpSpPr>
        <p:sp>
          <p:nvSpPr>
            <p:cNvPr id="394" name="Rounded Rectangle 63"/>
            <p:cNvSpPr/>
            <p:nvPr/>
          </p:nvSpPr>
          <p:spPr bwMode="auto">
            <a:xfrm>
              <a:off x="6412217" y="2184475"/>
              <a:ext cx="2057400" cy="1058952"/>
            </a:xfrm>
            <a:prstGeom prst="roundRect">
              <a:avLst>
                <a:gd name="adj" fmla="val 7901"/>
              </a:avLst>
            </a:prstGeom>
            <a:grpFill/>
            <a:ln w="19050" cap="flat" cmpd="sng" algn="ctr">
              <a:solidFill>
                <a:schemeClr val="tx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+mn-lt"/>
              </a:endParaRPr>
            </a:p>
          </p:txBody>
        </p:sp>
        <p:grpSp>
          <p:nvGrpSpPr>
            <p:cNvPr id="395" name="Group 1"/>
            <p:cNvGrpSpPr>
              <a:grpSpLocks noChangeAspect="1"/>
            </p:cNvGrpSpPr>
            <p:nvPr/>
          </p:nvGrpSpPr>
          <p:grpSpPr>
            <a:xfrm>
              <a:off x="6739405" y="2263590"/>
              <a:ext cx="1400751" cy="914400"/>
              <a:chOff x="6088367" y="2286000"/>
              <a:chExt cx="2705101" cy="1850618"/>
            </a:xfrm>
            <a:grpFill/>
          </p:grpSpPr>
          <p:pic>
            <p:nvPicPr>
              <p:cNvPr id="396" name="Picture 2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8367" y="2286000"/>
                <a:ext cx="2705100" cy="13430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7" name="Picture 3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8368" y="3629025"/>
                <a:ext cx="2705100" cy="50759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98" name="Rectangle 19"/>
          <p:cNvSpPr>
            <a:spLocks noChangeAspect="1"/>
          </p:cNvSpPr>
          <p:nvPr/>
        </p:nvSpPr>
        <p:spPr bwMode="auto">
          <a:xfrm>
            <a:off x="7136705" y="5546785"/>
            <a:ext cx="610583" cy="171183"/>
          </a:xfrm>
          <a:prstGeom prst="rect">
            <a:avLst/>
          </a:prstGeom>
          <a:solidFill>
            <a:srgbClr val="0066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i="1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99" name="Rectangle 65"/>
          <p:cNvSpPr>
            <a:spLocks noChangeAspect="1"/>
          </p:cNvSpPr>
          <p:nvPr/>
        </p:nvSpPr>
        <p:spPr bwMode="auto">
          <a:xfrm>
            <a:off x="7780938" y="5546785"/>
            <a:ext cx="610583" cy="17118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Replication</a:t>
            </a:r>
          </a:p>
        </p:txBody>
      </p:sp>
      <p:sp>
        <p:nvSpPr>
          <p:cNvPr id="400" name="Rectangle 66"/>
          <p:cNvSpPr>
            <a:spLocks noChangeAspect="1"/>
          </p:cNvSpPr>
          <p:nvPr/>
        </p:nvSpPr>
        <p:spPr bwMode="auto">
          <a:xfrm>
            <a:off x="7136705" y="5750415"/>
            <a:ext cx="610583" cy="171183"/>
          </a:xfrm>
          <a:prstGeom prst="rect">
            <a:avLst/>
          </a:prstGeom>
          <a:solidFill>
            <a:srgbClr val="80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i="1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01" name="Rectangle 67"/>
          <p:cNvSpPr>
            <a:spLocks noChangeAspect="1"/>
          </p:cNvSpPr>
          <p:nvPr/>
        </p:nvSpPr>
        <p:spPr bwMode="auto">
          <a:xfrm>
            <a:off x="7780938" y="5750415"/>
            <a:ext cx="610583" cy="171183"/>
          </a:xfrm>
          <a:prstGeom prst="rect">
            <a:avLst/>
          </a:prstGeom>
          <a:solidFill>
            <a:srgbClr val="660066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i="1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02" name="Rectangle 68"/>
          <p:cNvSpPr>
            <a:spLocks noChangeAspect="1"/>
          </p:cNvSpPr>
          <p:nvPr/>
        </p:nvSpPr>
        <p:spPr bwMode="auto">
          <a:xfrm>
            <a:off x="7141611" y="5546785"/>
            <a:ext cx="610583" cy="171183"/>
          </a:xfrm>
          <a:prstGeom prst="rect">
            <a:avLst/>
          </a:prstGeom>
          <a:solidFill>
            <a:srgbClr val="006600">
              <a:alpha val="50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Deduplication</a:t>
            </a:r>
          </a:p>
        </p:txBody>
      </p:sp>
      <p:sp>
        <p:nvSpPr>
          <p:cNvPr id="403" name="Rectangle 69"/>
          <p:cNvSpPr>
            <a:spLocks noChangeAspect="1"/>
          </p:cNvSpPr>
          <p:nvPr/>
        </p:nvSpPr>
        <p:spPr bwMode="auto">
          <a:xfrm>
            <a:off x="7141611" y="5750415"/>
            <a:ext cx="610583" cy="171183"/>
          </a:xfrm>
          <a:prstGeom prst="rect">
            <a:avLst/>
          </a:prstGeom>
          <a:solidFill>
            <a:srgbClr val="800000">
              <a:alpha val="50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Storage Target</a:t>
            </a:r>
          </a:p>
        </p:txBody>
      </p:sp>
      <p:sp>
        <p:nvSpPr>
          <p:cNvPr id="404" name="Rectangle 70"/>
          <p:cNvSpPr>
            <a:spLocks noChangeAspect="1"/>
          </p:cNvSpPr>
          <p:nvPr/>
        </p:nvSpPr>
        <p:spPr bwMode="auto">
          <a:xfrm>
            <a:off x="7785844" y="5750415"/>
            <a:ext cx="610583" cy="171183"/>
          </a:xfrm>
          <a:prstGeom prst="rect">
            <a:avLst/>
          </a:prstGeom>
          <a:solidFill>
            <a:srgbClr val="660066">
              <a:alpha val="50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Retention</a:t>
            </a:r>
          </a:p>
        </p:txBody>
      </p:sp>
      <p:sp>
        <p:nvSpPr>
          <p:cNvPr id="405" name="TextBox 404"/>
          <p:cNvSpPr txBox="1"/>
          <p:nvPr/>
        </p:nvSpPr>
        <p:spPr bwMode="ltGray">
          <a:xfrm>
            <a:off x="7080991" y="5947751"/>
            <a:ext cx="1332594" cy="142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ctr" anchorCtr="0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 dirty="0" smtClean="0">
                <a:latin typeface="Calibri" pitchFamily="34" charset="0"/>
              </a:rPr>
              <a:t>NetBackup SAP Policies</a:t>
            </a:r>
          </a:p>
        </p:txBody>
      </p:sp>
      <p:sp>
        <p:nvSpPr>
          <p:cNvPr id="115" name="TextBox 114"/>
          <p:cNvSpPr txBox="1"/>
          <p:nvPr/>
        </p:nvSpPr>
        <p:spPr bwMode="ltGray">
          <a:xfrm>
            <a:off x="3794133" y="3984475"/>
            <a:ext cx="508152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smtClean="0">
                <a:solidFill>
                  <a:schemeClr val="tx2"/>
                </a:solidFill>
              </a:rPr>
              <a:t>NBU Client</a:t>
            </a:r>
          </a:p>
        </p:txBody>
      </p:sp>
      <p:grpSp>
        <p:nvGrpSpPr>
          <p:cNvPr id="116" name="그룹 115"/>
          <p:cNvGrpSpPr/>
          <p:nvPr/>
        </p:nvGrpSpPr>
        <p:grpSpPr>
          <a:xfrm>
            <a:off x="3428849" y="3955019"/>
            <a:ext cx="180988" cy="169713"/>
            <a:chOff x="5641463" y="3094879"/>
            <a:chExt cx="182881" cy="182880"/>
          </a:xfrm>
        </p:grpSpPr>
        <p:sp>
          <p:nvSpPr>
            <p:cNvPr id="117" name="Rounded Rectangle 289"/>
            <p:cNvSpPr/>
            <p:nvPr/>
          </p:nvSpPr>
          <p:spPr bwMode="auto">
            <a:xfrm>
              <a:off x="5641463" y="3094879"/>
              <a:ext cx="182881" cy="18288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Freeform 7"/>
            <p:cNvSpPr>
              <a:spLocks/>
            </p:cNvSpPr>
            <p:nvPr/>
          </p:nvSpPr>
          <p:spPr bwMode="auto">
            <a:xfrm>
              <a:off x="5681584" y="3133230"/>
              <a:ext cx="102638" cy="106178"/>
            </a:xfrm>
            <a:custGeom>
              <a:avLst/>
              <a:gdLst>
                <a:gd name="T0" fmla="*/ 214 w 259"/>
                <a:gd name="T1" fmla="*/ 0 h 288"/>
                <a:gd name="T2" fmla="*/ 137 w 259"/>
                <a:gd name="T3" fmla="*/ 240 h 288"/>
                <a:gd name="T4" fmla="*/ 130 w 259"/>
                <a:gd name="T5" fmla="*/ 245 h 288"/>
                <a:gd name="T6" fmla="*/ 123 w 259"/>
                <a:gd name="T7" fmla="*/ 240 h 288"/>
                <a:gd name="T8" fmla="*/ 45 w 259"/>
                <a:gd name="T9" fmla="*/ 0 h 288"/>
                <a:gd name="T10" fmla="*/ 0 w 259"/>
                <a:gd name="T11" fmla="*/ 0 h 288"/>
                <a:gd name="T12" fmla="*/ 82 w 259"/>
                <a:gd name="T13" fmla="*/ 254 h 288"/>
                <a:gd name="T14" fmla="*/ 130 w 259"/>
                <a:gd name="T15" fmla="*/ 288 h 288"/>
                <a:gd name="T16" fmla="*/ 178 w 259"/>
                <a:gd name="T17" fmla="*/ 254 h 288"/>
                <a:gd name="T18" fmla="*/ 259 w 259"/>
                <a:gd name="T19" fmla="*/ 0 h 288"/>
                <a:gd name="T20" fmla="*/ 214 w 259"/>
                <a:gd name="T2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214" y="0"/>
                  </a:moveTo>
                  <a:cubicBezTo>
                    <a:pt x="137" y="240"/>
                    <a:pt x="137" y="240"/>
                    <a:pt x="137" y="240"/>
                  </a:cubicBezTo>
                  <a:cubicBezTo>
                    <a:pt x="136" y="243"/>
                    <a:pt x="133" y="245"/>
                    <a:pt x="130" y="245"/>
                  </a:cubicBezTo>
                  <a:cubicBezTo>
                    <a:pt x="127" y="245"/>
                    <a:pt x="124" y="243"/>
                    <a:pt x="123" y="2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9" y="275"/>
                    <a:pt x="108" y="288"/>
                    <a:pt x="130" y="288"/>
                  </a:cubicBezTo>
                  <a:cubicBezTo>
                    <a:pt x="151" y="288"/>
                    <a:pt x="171" y="275"/>
                    <a:pt x="178" y="254"/>
                  </a:cubicBezTo>
                  <a:cubicBezTo>
                    <a:pt x="259" y="0"/>
                    <a:pt x="259" y="0"/>
                    <a:pt x="259" y="0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 smtClean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</a:endParaRPr>
            </a:p>
          </p:txBody>
        </p:sp>
      </p:grpSp>
      <p:cxnSp>
        <p:nvCxnSpPr>
          <p:cNvPr id="119" name="꺾인 연결선 118"/>
          <p:cNvCxnSpPr>
            <a:stCxn id="115" idx="1"/>
            <a:endCxn id="117" idx="3"/>
          </p:cNvCxnSpPr>
          <p:nvPr/>
        </p:nvCxnSpPr>
        <p:spPr bwMode="auto">
          <a:xfrm rot="10800000" flipV="1">
            <a:off x="3609837" y="4039874"/>
            <a:ext cx="184296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1619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26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VERITAS </a:t>
            </a:r>
            <a:r>
              <a:rPr lang="ko-KR" altLang="en-US" dirty="0" err="1"/>
              <a:t>아카이빙</a:t>
            </a:r>
            <a:r>
              <a:rPr lang="ko-KR" altLang="en-US" dirty="0"/>
              <a:t> 솔루션인 </a:t>
            </a:r>
            <a:r>
              <a:rPr lang="en-US" altLang="ko-KR" dirty="0"/>
              <a:t>VERITAS Enterprise Vault </a:t>
            </a:r>
            <a:r>
              <a:rPr lang="ko-KR" altLang="en-US" dirty="0"/>
              <a:t>전용 에이전트를 제공함으로써</a:t>
            </a:r>
            <a:r>
              <a:rPr lang="en-US" altLang="ko-KR" dirty="0"/>
              <a:t>, Microsoft Exchange </a:t>
            </a:r>
            <a:r>
              <a:rPr lang="ko-KR" altLang="en-US" dirty="0"/>
              <a:t>또는 </a:t>
            </a:r>
            <a:r>
              <a:rPr lang="en-US" altLang="ko-KR" dirty="0"/>
              <a:t>Lotus Domino</a:t>
            </a:r>
            <a:r>
              <a:rPr lang="ko-KR" altLang="en-US" dirty="0"/>
              <a:t>와</a:t>
            </a:r>
            <a:r>
              <a:rPr lang="en-US" altLang="ko-KR" dirty="0"/>
              <a:t> </a:t>
            </a:r>
            <a:r>
              <a:rPr lang="ko-KR" altLang="en-US" dirty="0"/>
              <a:t>같은 메일서버 환경과</a:t>
            </a:r>
            <a:r>
              <a:rPr lang="en-US" altLang="ko-KR" dirty="0"/>
              <a:t>, Microsoft SharePoint Portal Server </a:t>
            </a:r>
            <a:r>
              <a:rPr lang="ko-KR" altLang="en-US" dirty="0"/>
              <a:t>또는</a:t>
            </a:r>
            <a:r>
              <a:rPr lang="en-US" altLang="ko-KR" dirty="0"/>
              <a:t> </a:t>
            </a:r>
            <a:r>
              <a:rPr lang="ko-KR" altLang="en-US" dirty="0"/>
              <a:t>파일 서버 환경에서 </a:t>
            </a:r>
            <a:r>
              <a:rPr lang="ko-KR" altLang="en-US" dirty="0" err="1"/>
              <a:t>아카이빙된</a:t>
            </a:r>
            <a:r>
              <a:rPr lang="ko-KR" altLang="en-US" dirty="0"/>
              <a:t> 데이터 뿐만 아니라</a:t>
            </a:r>
            <a:r>
              <a:rPr lang="en-US" altLang="ko-KR" dirty="0"/>
              <a:t>, </a:t>
            </a:r>
            <a:r>
              <a:rPr lang="ko-KR" altLang="en-US" dirty="0" err="1"/>
              <a:t>아카이빙</a:t>
            </a:r>
            <a:r>
              <a:rPr lang="ko-KR" altLang="en-US" dirty="0"/>
              <a:t> 솔루션에 의해 관리되는 모든 데이터를 효과적으로 보호할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 smtClean="0"/>
              <a:t>Veritas Enterprise </a:t>
            </a:r>
            <a:r>
              <a:rPr lang="en-US" altLang="ko-KR" dirty="0"/>
              <a:t>Vault </a:t>
            </a:r>
            <a:r>
              <a:rPr lang="ko-KR" altLang="en-US" dirty="0" smtClean="0"/>
              <a:t>에이전트 지원</a:t>
            </a:r>
            <a:endParaRPr lang="ko-KR" altLang="en-US" dirty="0"/>
          </a:p>
        </p:txBody>
      </p: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97" name="Freeform 145"/>
          <p:cNvSpPr/>
          <p:nvPr/>
        </p:nvSpPr>
        <p:spPr bwMode="auto">
          <a:xfrm flipH="1">
            <a:off x="2935469" y="2363054"/>
            <a:ext cx="628650" cy="2520287"/>
          </a:xfrm>
          <a:custGeom>
            <a:avLst/>
            <a:gdLst>
              <a:gd name="connsiteX0" fmla="*/ 628650 w 628650"/>
              <a:gd name="connsiteY0" fmla="*/ 2900362 h 2900362"/>
              <a:gd name="connsiteX1" fmla="*/ 628650 w 628650"/>
              <a:gd name="connsiteY1" fmla="*/ 0 h 2900362"/>
              <a:gd name="connsiteX2" fmla="*/ 0 w 628650"/>
              <a:gd name="connsiteY2" fmla="*/ 485775 h 2900362"/>
              <a:gd name="connsiteX3" fmla="*/ 0 w 628650"/>
              <a:gd name="connsiteY3" fmla="*/ 2652712 h 2900362"/>
              <a:gd name="connsiteX4" fmla="*/ 628650 w 628650"/>
              <a:gd name="connsiteY4" fmla="*/ 2900362 h 2900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" h="2900362">
                <a:moveTo>
                  <a:pt x="628650" y="2900362"/>
                </a:moveTo>
                <a:lnTo>
                  <a:pt x="628650" y="0"/>
                </a:lnTo>
                <a:lnTo>
                  <a:pt x="0" y="485775"/>
                </a:lnTo>
                <a:lnTo>
                  <a:pt x="0" y="2652712"/>
                </a:lnTo>
                <a:lnTo>
                  <a:pt x="628650" y="2900362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grpSp>
        <p:nvGrpSpPr>
          <p:cNvPr id="98" name="Group 936"/>
          <p:cNvGrpSpPr/>
          <p:nvPr/>
        </p:nvGrpSpPr>
        <p:grpSpPr>
          <a:xfrm>
            <a:off x="559717" y="4980173"/>
            <a:ext cx="5689427" cy="1337134"/>
            <a:chOff x="6008171" y="2256893"/>
            <a:chExt cx="3328628" cy="1392507"/>
          </a:xfrm>
        </p:grpSpPr>
        <p:sp>
          <p:nvSpPr>
            <p:cNvPr id="99" name="AutoShape 455"/>
            <p:cNvSpPr>
              <a:spLocks noChangeArrowheads="1"/>
            </p:cNvSpPr>
            <p:nvPr/>
          </p:nvSpPr>
          <p:spPr bwMode="auto">
            <a:xfrm>
              <a:off x="6008171" y="2256893"/>
              <a:ext cx="3328628" cy="1392507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Enterprise Vault Indexes, Vault Store Partitions, SQL Database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통합 보호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260350" lvl="1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Enterprise Vault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를 오프라인으로 전환하지 않고 백업 </a:t>
              </a:r>
              <a:r>
                <a:rPr kumimoji="1" lang="ko-KR" altLang="en-US" sz="1000" dirty="0" err="1" smtClean="0">
                  <a:solidFill>
                    <a:schemeClr val="tx2"/>
                  </a:solidFill>
                  <a:cs typeface="Arial" charset="0"/>
                </a:rPr>
                <a:t>캡춰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260350" lvl="1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다른 위치에 파일 시스템 및 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SQL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구성요소 복구 지원</a:t>
              </a:r>
              <a:endParaRPr kumimoji="1" lang="ko-KR" altLang="en-US" sz="1000" dirty="0">
                <a:solidFill>
                  <a:schemeClr val="tx2"/>
                </a:solidFill>
                <a:cs typeface="Arial" charset="0"/>
              </a:endParaRPr>
            </a:p>
            <a:p>
              <a:pPr marL="90000" indent="-900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NetBackup 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콘솔에 통합되어 관리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일원화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260350" lvl="1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긴밀한 통합</a:t>
              </a:r>
              <a:endParaRPr kumimoji="1" lang="en-US" altLang="ko-KR" sz="1000" dirty="0">
                <a:solidFill>
                  <a:schemeClr val="tx2"/>
                </a:solidFill>
                <a:cs typeface="Arial" charset="0"/>
              </a:endParaRPr>
            </a:p>
          </p:txBody>
        </p:sp>
        <p:grpSp>
          <p:nvGrpSpPr>
            <p:cNvPr id="100" name="Group 456"/>
            <p:cNvGrpSpPr>
              <a:grpSpLocks/>
            </p:cNvGrpSpPr>
            <p:nvPr/>
          </p:nvGrpSpPr>
          <p:grpSpPr bwMode="auto">
            <a:xfrm>
              <a:off x="6017222" y="2279350"/>
              <a:ext cx="3310525" cy="338331"/>
              <a:chOff x="5324" y="1602"/>
              <a:chExt cx="732" cy="199"/>
            </a:xfrm>
          </p:grpSpPr>
          <p:sp>
            <p:nvSpPr>
              <p:cNvPr id="101" name="AutoShape 457"/>
              <p:cNvSpPr>
                <a:spLocks noChangeArrowheads="1"/>
              </p:cNvSpPr>
              <p:nvPr/>
            </p:nvSpPr>
            <p:spPr bwMode="auto">
              <a:xfrm>
                <a:off x="5327" y="1602"/>
                <a:ext cx="727" cy="175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en-US" altLang="ko-KR" sz="1100" b="1" dirty="0">
                    <a:solidFill>
                      <a:schemeClr val="tx2"/>
                    </a:solidFill>
                    <a:cs typeface="Arial" charset="0"/>
                  </a:rPr>
                  <a:t>NetBackup Agent for Exchange Vault</a:t>
                </a:r>
              </a:p>
            </p:txBody>
          </p:sp>
          <p:sp>
            <p:nvSpPr>
              <p:cNvPr id="102" name="AutoShape 458"/>
              <p:cNvSpPr>
                <a:spLocks noChangeArrowheads="1"/>
              </p:cNvSpPr>
              <p:nvPr/>
            </p:nvSpPr>
            <p:spPr bwMode="auto">
              <a:xfrm>
                <a:off x="5324" y="1736"/>
                <a:ext cx="732" cy="65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03" name="AutoShape 459"/>
              <p:cNvSpPr>
                <a:spLocks noChangeArrowheads="1"/>
              </p:cNvSpPr>
              <p:nvPr/>
            </p:nvSpPr>
            <p:spPr bwMode="auto">
              <a:xfrm>
                <a:off x="5328" y="1742"/>
                <a:ext cx="725" cy="32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104" name="그룹 103"/>
          <p:cNvGrpSpPr/>
          <p:nvPr/>
        </p:nvGrpSpPr>
        <p:grpSpPr>
          <a:xfrm>
            <a:off x="3479238" y="2577714"/>
            <a:ext cx="2380981" cy="2205594"/>
            <a:chOff x="520657" y="2164080"/>
            <a:chExt cx="4031023" cy="3734095"/>
          </a:xfrm>
        </p:grpSpPr>
        <p:sp>
          <p:nvSpPr>
            <p:cNvPr id="105" name="Can 5"/>
            <p:cNvSpPr/>
            <p:nvPr/>
          </p:nvSpPr>
          <p:spPr bwMode="auto">
            <a:xfrm>
              <a:off x="3001601" y="2844800"/>
              <a:ext cx="1550079" cy="1358739"/>
            </a:xfrm>
            <a:prstGeom prst="can">
              <a:avLst>
                <a:gd name="adj" fmla="val 30921"/>
              </a:avLst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6" name="Can 20"/>
            <p:cNvSpPr/>
            <p:nvPr/>
          </p:nvSpPr>
          <p:spPr bwMode="auto">
            <a:xfrm>
              <a:off x="520657" y="2164080"/>
              <a:ext cx="1541824" cy="2217548"/>
            </a:xfrm>
            <a:prstGeom prst="can">
              <a:avLst>
                <a:gd name="adj" fmla="val 17761"/>
              </a:avLst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grpSp>
          <p:nvGrpSpPr>
            <p:cNvPr id="107" name="Group 218"/>
            <p:cNvGrpSpPr/>
            <p:nvPr/>
          </p:nvGrpSpPr>
          <p:grpSpPr>
            <a:xfrm>
              <a:off x="747173" y="4830593"/>
              <a:ext cx="1067582" cy="1067582"/>
              <a:chOff x="828453" y="5343973"/>
              <a:chExt cx="1067582" cy="1067582"/>
            </a:xfrm>
          </p:grpSpPr>
          <p:pic>
            <p:nvPicPr>
              <p:cNvPr id="239" name="Picture 6" descr="C:\Users\Darren\AppData\Local\Microsoft\Windows\Temporary Internet Files\Content.IE5\SWUSF638\MCj04315860000[1]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28453" y="5343973"/>
                <a:ext cx="1067582" cy="1067582"/>
              </a:xfrm>
              <a:prstGeom prst="rect">
                <a:avLst/>
              </a:prstGeom>
              <a:noFill/>
            </p:spPr>
          </p:pic>
          <p:sp>
            <p:nvSpPr>
              <p:cNvPr id="240" name="Pie 33"/>
              <p:cNvSpPr/>
              <p:nvPr/>
            </p:nvSpPr>
            <p:spPr bwMode="auto">
              <a:xfrm>
                <a:off x="1000462" y="5507910"/>
                <a:ext cx="700380" cy="665752"/>
              </a:xfrm>
              <a:prstGeom prst="pie">
                <a:avLst>
                  <a:gd name="adj1" fmla="val 21532600"/>
                  <a:gd name="adj2" fmla="val 9072093"/>
                </a:avLst>
              </a:prstGeom>
              <a:gradFill flip="none" rotWithShape="1">
                <a:gsLst>
                  <a:gs pos="0">
                    <a:schemeClr val="accent4">
                      <a:shade val="51000"/>
                      <a:satMod val="130000"/>
                      <a:alpha val="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2700000" scaled="1"/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</p:grpSp>
        <p:pic>
          <p:nvPicPr>
            <p:cNvPr id="108" name="Picture 3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324" y="3563398"/>
              <a:ext cx="457200" cy="457200"/>
            </a:xfrm>
            <a:prstGeom prst="rect">
              <a:avLst/>
            </a:prstGeom>
          </p:spPr>
        </p:pic>
        <p:grpSp>
          <p:nvGrpSpPr>
            <p:cNvPr id="109" name="Group 77"/>
            <p:cNvGrpSpPr/>
            <p:nvPr/>
          </p:nvGrpSpPr>
          <p:grpSpPr>
            <a:xfrm>
              <a:off x="1413379" y="3785654"/>
              <a:ext cx="457200" cy="457200"/>
              <a:chOff x="2534901" y="3532673"/>
              <a:chExt cx="457200" cy="457200"/>
            </a:xfrm>
          </p:grpSpPr>
          <p:sp>
            <p:nvSpPr>
              <p:cNvPr id="237" name="Rectangle 36"/>
              <p:cNvSpPr/>
              <p:nvPr/>
            </p:nvSpPr>
            <p:spPr bwMode="auto">
              <a:xfrm>
                <a:off x="2651997" y="3566397"/>
                <a:ext cx="247134" cy="3812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38" name="Picture 3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4901" y="3532673"/>
                <a:ext cx="457200" cy="457200"/>
              </a:xfrm>
              <a:prstGeom prst="rect">
                <a:avLst/>
              </a:prstGeom>
            </p:spPr>
          </p:pic>
        </p:grpSp>
        <p:grpSp>
          <p:nvGrpSpPr>
            <p:cNvPr id="110" name="Group 80"/>
            <p:cNvGrpSpPr/>
            <p:nvPr/>
          </p:nvGrpSpPr>
          <p:grpSpPr>
            <a:xfrm>
              <a:off x="1135300" y="2994253"/>
              <a:ext cx="457200" cy="457200"/>
              <a:chOff x="2084294" y="2189181"/>
              <a:chExt cx="457200" cy="457200"/>
            </a:xfrm>
          </p:grpSpPr>
          <p:sp>
            <p:nvSpPr>
              <p:cNvPr id="235" name="Rectangle 39"/>
              <p:cNvSpPr/>
              <p:nvPr/>
            </p:nvSpPr>
            <p:spPr bwMode="auto">
              <a:xfrm>
                <a:off x="2203623" y="2221274"/>
                <a:ext cx="247134" cy="3812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36" name="Picture 40"/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2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294" y="2189181"/>
                <a:ext cx="457200" cy="457200"/>
              </a:xfrm>
              <a:prstGeom prst="rect">
                <a:avLst/>
              </a:prstGeom>
            </p:spPr>
          </p:pic>
        </p:grpSp>
        <p:grpSp>
          <p:nvGrpSpPr>
            <p:cNvPr id="198" name="Group 83"/>
            <p:cNvGrpSpPr/>
            <p:nvPr/>
          </p:nvGrpSpPr>
          <p:grpSpPr>
            <a:xfrm>
              <a:off x="1402112" y="3214177"/>
              <a:ext cx="457200" cy="457200"/>
              <a:chOff x="2998087" y="1951906"/>
              <a:chExt cx="457200" cy="457200"/>
            </a:xfrm>
          </p:grpSpPr>
          <p:sp>
            <p:nvSpPr>
              <p:cNvPr id="233" name="Rectangle 42"/>
              <p:cNvSpPr/>
              <p:nvPr/>
            </p:nvSpPr>
            <p:spPr bwMode="auto">
              <a:xfrm>
                <a:off x="3113904" y="1984142"/>
                <a:ext cx="247134" cy="3812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34" name="Picture 4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8087" y="1951906"/>
                <a:ext cx="457200" cy="457200"/>
              </a:xfrm>
              <a:prstGeom prst="rect">
                <a:avLst/>
              </a:prstGeom>
            </p:spPr>
          </p:pic>
        </p:grpSp>
        <p:pic>
          <p:nvPicPr>
            <p:cNvPr id="199" name="Picture 4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237" y="3534643"/>
              <a:ext cx="457200" cy="457200"/>
            </a:xfrm>
            <a:prstGeom prst="rect">
              <a:avLst/>
            </a:prstGeom>
          </p:spPr>
        </p:pic>
        <p:grpSp>
          <p:nvGrpSpPr>
            <p:cNvPr id="200" name="Group 87"/>
            <p:cNvGrpSpPr/>
            <p:nvPr/>
          </p:nvGrpSpPr>
          <p:grpSpPr>
            <a:xfrm>
              <a:off x="841160" y="3800031"/>
              <a:ext cx="457200" cy="457200"/>
              <a:chOff x="2534901" y="3532673"/>
              <a:chExt cx="457200" cy="457200"/>
            </a:xfrm>
          </p:grpSpPr>
          <p:sp>
            <p:nvSpPr>
              <p:cNvPr id="231" name="Rectangle 46"/>
              <p:cNvSpPr/>
              <p:nvPr/>
            </p:nvSpPr>
            <p:spPr bwMode="auto">
              <a:xfrm>
                <a:off x="2651997" y="3566397"/>
                <a:ext cx="247134" cy="3812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32" name="Picture 4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4901" y="3532673"/>
                <a:ext cx="457200" cy="457200"/>
              </a:xfrm>
              <a:prstGeom prst="rect">
                <a:avLst/>
              </a:prstGeom>
            </p:spPr>
          </p:pic>
        </p:grpSp>
        <p:grpSp>
          <p:nvGrpSpPr>
            <p:cNvPr id="201" name="Group 90"/>
            <p:cNvGrpSpPr/>
            <p:nvPr/>
          </p:nvGrpSpPr>
          <p:grpSpPr>
            <a:xfrm>
              <a:off x="606213" y="2982750"/>
              <a:ext cx="457200" cy="457200"/>
              <a:chOff x="2084294" y="2189181"/>
              <a:chExt cx="457200" cy="457200"/>
            </a:xfrm>
          </p:grpSpPr>
          <p:sp>
            <p:nvSpPr>
              <p:cNvPr id="229" name="Rectangle 49"/>
              <p:cNvSpPr/>
              <p:nvPr/>
            </p:nvSpPr>
            <p:spPr bwMode="auto">
              <a:xfrm>
                <a:off x="2203623" y="2221274"/>
                <a:ext cx="247134" cy="3812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30" name="Picture 50"/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2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294" y="2189181"/>
                <a:ext cx="457200" cy="457200"/>
              </a:xfrm>
              <a:prstGeom prst="rect">
                <a:avLst/>
              </a:prstGeom>
            </p:spPr>
          </p:pic>
        </p:grpSp>
        <p:grpSp>
          <p:nvGrpSpPr>
            <p:cNvPr id="202" name="Group 93"/>
            <p:cNvGrpSpPr/>
            <p:nvPr/>
          </p:nvGrpSpPr>
          <p:grpSpPr>
            <a:xfrm>
              <a:off x="864400" y="3194049"/>
              <a:ext cx="457200" cy="457200"/>
              <a:chOff x="2998087" y="1951906"/>
              <a:chExt cx="457200" cy="457200"/>
            </a:xfrm>
          </p:grpSpPr>
          <p:sp>
            <p:nvSpPr>
              <p:cNvPr id="227" name="Rectangle 52"/>
              <p:cNvSpPr/>
              <p:nvPr/>
            </p:nvSpPr>
            <p:spPr bwMode="auto">
              <a:xfrm>
                <a:off x="3113904" y="1984142"/>
                <a:ext cx="247134" cy="3812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28" name="Picture 5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8087" y="1951906"/>
                <a:ext cx="457200" cy="457200"/>
              </a:xfrm>
              <a:prstGeom prst="rect">
                <a:avLst/>
              </a:prstGeom>
            </p:spPr>
          </p:pic>
        </p:grpSp>
        <p:grpSp>
          <p:nvGrpSpPr>
            <p:cNvPr id="203" name="Group 219"/>
            <p:cNvGrpSpPr/>
            <p:nvPr/>
          </p:nvGrpSpPr>
          <p:grpSpPr>
            <a:xfrm>
              <a:off x="3262377" y="4830593"/>
              <a:ext cx="1067582" cy="1067582"/>
              <a:chOff x="3381153" y="5343973"/>
              <a:chExt cx="1067582" cy="1067582"/>
            </a:xfrm>
          </p:grpSpPr>
          <p:pic>
            <p:nvPicPr>
              <p:cNvPr id="225" name="Picture 6" descr="C:\Users\Darren\AppData\Local\Microsoft\Windows\Temporary Internet Files\Content.IE5\SWUSF638\MCj04315860000[1]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381153" y="5343973"/>
                <a:ext cx="1067582" cy="1067582"/>
              </a:xfrm>
              <a:prstGeom prst="rect">
                <a:avLst/>
              </a:prstGeom>
              <a:noFill/>
            </p:spPr>
          </p:pic>
          <p:sp>
            <p:nvSpPr>
              <p:cNvPr id="226" name="Pie 67"/>
              <p:cNvSpPr/>
              <p:nvPr/>
            </p:nvSpPr>
            <p:spPr bwMode="auto">
              <a:xfrm>
                <a:off x="3562687" y="5507910"/>
                <a:ext cx="700380" cy="665752"/>
              </a:xfrm>
              <a:prstGeom prst="pie">
                <a:avLst>
                  <a:gd name="adj1" fmla="val 21532600"/>
                  <a:gd name="adj2" fmla="val 2824009"/>
                </a:avLst>
              </a:prstGeom>
              <a:gradFill flip="none" rotWithShape="1">
                <a:gsLst>
                  <a:gs pos="0">
                    <a:schemeClr val="accent4">
                      <a:shade val="51000"/>
                      <a:satMod val="130000"/>
                      <a:alpha val="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2700000" scaled="1"/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</p:grpSp>
        <p:grpSp>
          <p:nvGrpSpPr>
            <p:cNvPr id="204" name="Group 123"/>
            <p:cNvGrpSpPr/>
            <p:nvPr/>
          </p:nvGrpSpPr>
          <p:grpSpPr>
            <a:xfrm>
              <a:off x="3007783" y="3448480"/>
              <a:ext cx="304220" cy="361439"/>
              <a:chOff x="2084294" y="2189181"/>
              <a:chExt cx="457200" cy="457200"/>
            </a:xfrm>
          </p:grpSpPr>
          <p:sp>
            <p:nvSpPr>
              <p:cNvPr id="223" name="Rectangle 69"/>
              <p:cNvSpPr/>
              <p:nvPr/>
            </p:nvSpPr>
            <p:spPr bwMode="auto">
              <a:xfrm>
                <a:off x="2203623" y="2221274"/>
                <a:ext cx="247134" cy="3812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24" name="Picture 7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294" y="2189181"/>
                <a:ext cx="457200" cy="457200"/>
              </a:xfrm>
              <a:prstGeom prst="rect">
                <a:avLst/>
              </a:prstGeom>
            </p:spPr>
          </p:pic>
        </p:grpSp>
        <p:pic>
          <p:nvPicPr>
            <p:cNvPr id="205" name="Picture 7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4412" y="3767312"/>
              <a:ext cx="304220" cy="405820"/>
            </a:xfrm>
            <a:prstGeom prst="rect">
              <a:avLst/>
            </a:prstGeom>
          </p:spPr>
        </p:pic>
        <p:grpSp>
          <p:nvGrpSpPr>
            <p:cNvPr id="206" name="Group 140"/>
            <p:cNvGrpSpPr/>
            <p:nvPr/>
          </p:nvGrpSpPr>
          <p:grpSpPr>
            <a:xfrm>
              <a:off x="3347446" y="3551649"/>
              <a:ext cx="304220" cy="361439"/>
              <a:chOff x="5265523" y="2874635"/>
              <a:chExt cx="457200" cy="457200"/>
            </a:xfrm>
          </p:grpSpPr>
          <p:sp>
            <p:nvSpPr>
              <p:cNvPr id="221" name="Rectangle 75"/>
              <p:cNvSpPr/>
              <p:nvPr/>
            </p:nvSpPr>
            <p:spPr bwMode="auto">
              <a:xfrm>
                <a:off x="5381075" y="2899131"/>
                <a:ext cx="247134" cy="3812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22" name="Picture 76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65523" y="2874635"/>
                <a:ext cx="457200" cy="457200"/>
              </a:xfrm>
              <a:prstGeom prst="rect">
                <a:avLst/>
              </a:prstGeom>
            </p:spPr>
          </p:pic>
        </p:grpSp>
        <p:grpSp>
          <p:nvGrpSpPr>
            <p:cNvPr id="207" name="Group 134"/>
            <p:cNvGrpSpPr/>
            <p:nvPr/>
          </p:nvGrpSpPr>
          <p:grpSpPr>
            <a:xfrm>
              <a:off x="3505739" y="3823531"/>
              <a:ext cx="304220" cy="361439"/>
              <a:chOff x="6153620" y="5174498"/>
              <a:chExt cx="457200" cy="457200"/>
            </a:xfrm>
          </p:grpSpPr>
          <p:sp>
            <p:nvSpPr>
              <p:cNvPr id="219" name="Rectangle 78"/>
              <p:cNvSpPr/>
              <p:nvPr/>
            </p:nvSpPr>
            <p:spPr bwMode="auto">
              <a:xfrm>
                <a:off x="6270762" y="5197487"/>
                <a:ext cx="247134" cy="3812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20" name="Picture 79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53620" y="5174498"/>
                <a:ext cx="457200" cy="457200"/>
              </a:xfrm>
              <a:prstGeom prst="rect">
                <a:avLst/>
              </a:prstGeom>
            </p:spPr>
          </p:pic>
        </p:grpSp>
        <p:pic>
          <p:nvPicPr>
            <p:cNvPr id="208" name="Picture 8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0728" y="3622955"/>
              <a:ext cx="304220" cy="405820"/>
            </a:xfrm>
            <a:prstGeom prst="rect">
              <a:avLst/>
            </a:prstGeom>
          </p:spPr>
        </p:pic>
        <p:grpSp>
          <p:nvGrpSpPr>
            <p:cNvPr id="209" name="Group 144"/>
            <p:cNvGrpSpPr/>
            <p:nvPr/>
          </p:nvGrpSpPr>
          <p:grpSpPr>
            <a:xfrm>
              <a:off x="3915573" y="3837092"/>
              <a:ext cx="304220" cy="361439"/>
              <a:chOff x="6153620" y="5174498"/>
              <a:chExt cx="457200" cy="457200"/>
            </a:xfrm>
          </p:grpSpPr>
          <p:sp>
            <p:nvSpPr>
              <p:cNvPr id="217" name="Rectangle 82"/>
              <p:cNvSpPr/>
              <p:nvPr/>
            </p:nvSpPr>
            <p:spPr bwMode="auto">
              <a:xfrm>
                <a:off x="6270762" y="5197487"/>
                <a:ext cx="247134" cy="3812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18" name="Picture 83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53620" y="5174498"/>
                <a:ext cx="457200" cy="457200"/>
              </a:xfrm>
              <a:prstGeom prst="rect">
                <a:avLst/>
              </a:prstGeom>
            </p:spPr>
          </p:pic>
        </p:grpSp>
        <p:sp>
          <p:nvSpPr>
            <p:cNvPr id="210" name="Notched Right Arrow 106"/>
            <p:cNvSpPr/>
            <p:nvPr/>
          </p:nvSpPr>
          <p:spPr bwMode="auto">
            <a:xfrm>
              <a:off x="2264515" y="3601048"/>
              <a:ext cx="571500" cy="409575"/>
            </a:xfrm>
            <a:prstGeom prst="notched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grpSp>
          <p:nvGrpSpPr>
            <p:cNvPr id="211" name="Group 137"/>
            <p:cNvGrpSpPr/>
            <p:nvPr/>
          </p:nvGrpSpPr>
          <p:grpSpPr>
            <a:xfrm>
              <a:off x="4216980" y="3759199"/>
              <a:ext cx="304220" cy="361439"/>
              <a:chOff x="5287645" y="4241464"/>
              <a:chExt cx="457200" cy="457200"/>
            </a:xfrm>
          </p:grpSpPr>
          <p:sp>
            <p:nvSpPr>
              <p:cNvPr id="215" name="Rectangle 109"/>
              <p:cNvSpPr/>
              <p:nvPr/>
            </p:nvSpPr>
            <p:spPr bwMode="auto">
              <a:xfrm>
                <a:off x="5402258" y="4265436"/>
                <a:ext cx="247134" cy="35246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pic>
            <p:nvPicPr>
              <p:cNvPr id="216" name="Picture 110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87645" y="4241464"/>
                <a:ext cx="457200" cy="457200"/>
              </a:xfrm>
              <a:prstGeom prst="rect">
                <a:avLst/>
              </a:prstGeom>
            </p:spPr>
          </p:pic>
        </p:grpSp>
        <p:pic>
          <p:nvPicPr>
            <p:cNvPr id="212" name="Picture 4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216851" y="2905760"/>
              <a:ext cx="614893" cy="614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3" name="TextBox 212"/>
            <p:cNvSpPr txBox="1"/>
            <p:nvPr/>
          </p:nvSpPr>
          <p:spPr bwMode="ltGray">
            <a:xfrm>
              <a:off x="3445813" y="4292821"/>
              <a:ext cx="743609" cy="375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en-US" sz="800" dirty="0" smtClean="0">
                  <a:solidFill>
                    <a:schemeClr val="tx2"/>
                  </a:solidFill>
                </a:rPr>
                <a:t>25 – 50%</a:t>
              </a:r>
              <a:br>
                <a:rPr lang="en-US" sz="800" dirty="0" smtClean="0">
                  <a:solidFill>
                    <a:schemeClr val="tx2"/>
                  </a:solidFill>
                </a:rPr>
              </a:br>
              <a:r>
                <a:rPr lang="ko-KR" altLang="en-US" sz="800" smtClean="0">
                  <a:solidFill>
                    <a:schemeClr val="tx2"/>
                  </a:solidFill>
                </a:rPr>
                <a:t>공간 절감</a:t>
              </a:r>
              <a:endParaRPr lang="en-US" sz="800" dirty="0">
                <a:solidFill>
                  <a:schemeClr val="tx2"/>
                </a:solidFill>
              </a:endParaRPr>
            </a:p>
          </p:txBody>
        </p:sp>
        <p:sp>
          <p:nvSpPr>
            <p:cNvPr id="214" name="TextBox 213"/>
            <p:cNvSpPr txBox="1"/>
            <p:nvPr/>
          </p:nvSpPr>
          <p:spPr bwMode="ltGray">
            <a:xfrm>
              <a:off x="1893989" y="2425471"/>
              <a:ext cx="1242965" cy="375170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en-US" sz="800" dirty="0" smtClean="0">
                  <a:solidFill>
                    <a:schemeClr val="tx2"/>
                  </a:solidFill>
                </a:rPr>
                <a:t>VERITAS</a:t>
              </a:r>
              <a:br>
                <a:rPr lang="en-US" sz="800" dirty="0" smtClean="0">
                  <a:solidFill>
                    <a:schemeClr val="tx2"/>
                  </a:solidFill>
                </a:rPr>
              </a:br>
              <a:r>
                <a:rPr lang="en-US" sz="800" dirty="0" smtClean="0">
                  <a:solidFill>
                    <a:schemeClr val="tx2"/>
                  </a:solidFill>
                </a:rPr>
                <a:t>Enterprise Vault</a:t>
              </a:r>
              <a:endParaRPr lang="en-US" sz="8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556081" y="2343520"/>
            <a:ext cx="2375465" cy="2539821"/>
            <a:chOff x="199244" y="2165182"/>
            <a:chExt cx="3050422" cy="2539821"/>
          </a:xfrm>
        </p:grpSpPr>
        <p:sp>
          <p:nvSpPr>
            <p:cNvPr id="242" name="AutoShape 455"/>
            <p:cNvSpPr>
              <a:spLocks noChangeArrowheads="1"/>
            </p:cNvSpPr>
            <p:nvPr/>
          </p:nvSpPr>
          <p:spPr bwMode="auto">
            <a:xfrm>
              <a:off x="199244" y="2165182"/>
              <a:ext cx="3050422" cy="2539821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90000" tIns="360000" rIns="90000" bIns="36000">
              <a:noAutofit/>
            </a:bodyPr>
            <a:lstStyle/>
            <a:p>
              <a:pPr marL="88900" indent="-889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광범위한 비정형 데이터 관리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260350" lvl="1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Exchange &amp; Domino</a:t>
              </a:r>
            </a:p>
            <a:p>
              <a:pPr marL="260350" lvl="1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Office 365</a:t>
              </a:r>
            </a:p>
            <a:p>
              <a:pPr marL="260350" lvl="1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SharePoint &amp; </a:t>
              </a: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File 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Servers</a:t>
              </a:r>
            </a:p>
            <a:p>
              <a:pPr marL="88900" indent="-889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비용 절감과 백업환경 개선</a:t>
              </a:r>
              <a:endParaRPr kumimoji="1" lang="en-US" altLang="ko-KR" sz="1000" dirty="0">
                <a:solidFill>
                  <a:schemeClr val="tx2"/>
                </a:solidFill>
                <a:cs typeface="Arial" charset="0"/>
              </a:endParaRPr>
            </a:p>
            <a:p>
              <a:pPr marL="260350" lvl="1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장기보관 스토리지로 데이터 이동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260350" lvl="1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비용 감소 및 예상외 지출 방지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260350" lvl="1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백업시간 단축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88900" indent="-889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err="1" smtClean="0">
                  <a:solidFill>
                    <a:schemeClr val="tx2"/>
                  </a:solidFill>
                  <a:cs typeface="Arial" charset="0"/>
                </a:rPr>
                <a:t>컴플라이언스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: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정책기반 보존 및 감시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88900" indent="-889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자동화된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 eDiscovery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및 감사</a:t>
              </a:r>
              <a:endParaRPr kumimoji="1" lang="en-US" altLang="ko-KR" sz="1000" dirty="0" smtClean="0">
                <a:solidFill>
                  <a:schemeClr val="tx2"/>
                </a:solidFill>
                <a:cs typeface="Arial" charset="0"/>
              </a:endParaRPr>
            </a:p>
            <a:p>
              <a:pPr marL="88900" indent="-889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사용자 메일사서함 용량 증가</a:t>
              </a:r>
              <a:endParaRPr kumimoji="1" lang="en-US" altLang="ko-KR" sz="1000" dirty="0">
                <a:solidFill>
                  <a:schemeClr val="tx2"/>
                </a:solidFill>
                <a:cs typeface="Arial" charset="0"/>
              </a:endParaRPr>
            </a:p>
          </p:txBody>
        </p:sp>
        <p:sp>
          <p:nvSpPr>
            <p:cNvPr id="243" name="AutoShape 457"/>
            <p:cNvSpPr>
              <a:spLocks noChangeArrowheads="1"/>
            </p:cNvSpPr>
            <p:nvPr/>
          </p:nvSpPr>
          <p:spPr bwMode="auto">
            <a:xfrm>
              <a:off x="217863" y="2187399"/>
              <a:ext cx="3013112" cy="294368"/>
            </a:xfrm>
            <a:prstGeom prst="roundRect">
              <a:avLst>
                <a:gd name="adj" fmla="val 9713"/>
              </a:avLst>
            </a:prstGeom>
            <a:solidFill>
              <a:srgbClr val="EEEEE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 type="none" w="med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21600"/>
            <a:lstStyle/>
            <a:p>
              <a:pPr algn="ctr" latinLnBrk="1">
                <a:spcAft>
                  <a:spcPct val="0"/>
                </a:spcAft>
                <a:buClrTx/>
                <a:buFontTx/>
                <a:buNone/>
              </a:pPr>
              <a:r>
                <a:rPr kumimoji="1" lang="en-US" altLang="ko-KR" sz="1100" b="1" dirty="0" smtClean="0">
                  <a:solidFill>
                    <a:schemeClr val="tx2"/>
                  </a:solidFill>
                  <a:cs typeface="Arial" charset="0"/>
                </a:rPr>
                <a:t>VERITAS Enterprise Vault</a:t>
              </a:r>
              <a:endParaRPr kumimoji="1" lang="ko-KR" altLang="en-US" sz="1100" b="1" dirty="0">
                <a:solidFill>
                  <a:schemeClr val="tx2"/>
                </a:solidFill>
                <a:cs typeface="Arial" charset="0"/>
              </a:endParaRPr>
            </a:p>
          </p:txBody>
        </p:sp>
        <p:sp>
          <p:nvSpPr>
            <p:cNvPr id="244" name="AutoShape 458"/>
            <p:cNvSpPr>
              <a:spLocks noChangeArrowheads="1"/>
            </p:cNvSpPr>
            <p:nvPr/>
          </p:nvSpPr>
          <p:spPr bwMode="auto">
            <a:xfrm>
              <a:off x="205429" y="2412801"/>
              <a:ext cx="3037980" cy="10933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C0C0C0"/>
                  </a:solidFill>
                  <a:round/>
                  <a:headEnd/>
                  <a:tailEnd type="none" w="med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700" dir="16200000" algn="ctr" rotWithShape="0">
                      <a:srgbClr val="4699DE"/>
                    </a:outerShdw>
                  </a:effectLst>
                </a14:hiddenEffects>
              </a:ext>
            </a:extLst>
          </p:spPr>
          <p:txBody>
            <a:bodyPr wrap="none" lIns="77644" tIns="38823" rIns="77644" bIns="38823"/>
            <a:lstStyle/>
            <a:p>
              <a:pPr marL="160338" indent="-160338" defTabSz="642938">
                <a:spcAft>
                  <a:spcPct val="0"/>
                </a:spcAft>
                <a:buClrTx/>
                <a:buFont typeface="Wingdings" pitchFamily="2" charset="2"/>
                <a:buNone/>
              </a:pPr>
              <a:endParaRPr kumimoji="1" lang="ko-KR" altLang="en-US" sz="1200">
                <a:solidFill>
                  <a:srgbClr val="3366FF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245" name="AutoShape 459"/>
            <p:cNvSpPr>
              <a:spLocks noChangeArrowheads="1"/>
            </p:cNvSpPr>
            <p:nvPr/>
          </p:nvSpPr>
          <p:spPr bwMode="auto">
            <a:xfrm>
              <a:off x="222007" y="2426258"/>
              <a:ext cx="3004824" cy="53827"/>
            </a:xfrm>
            <a:custGeom>
              <a:avLst/>
              <a:gdLst>
                <a:gd name="G0" fmla="+- 966 0 0"/>
                <a:gd name="G1" fmla="+- 21600 0 966"/>
                <a:gd name="G2" fmla="*/ 966 1 2"/>
                <a:gd name="G3" fmla="+- 21600 0 G2"/>
                <a:gd name="G4" fmla="+/ 966 21600 2"/>
                <a:gd name="G5" fmla="+/ G1 0 2"/>
                <a:gd name="G6" fmla="*/ 21600 21600 966"/>
                <a:gd name="G7" fmla="*/ G6 1 2"/>
                <a:gd name="G8" fmla="+- 21600 0 G7"/>
                <a:gd name="G9" fmla="*/ 21600 1 2"/>
                <a:gd name="G10" fmla="+- 966 0 G9"/>
                <a:gd name="G11" fmla="?: G10 G8 0"/>
                <a:gd name="G12" fmla="?: G10 G7 21600"/>
                <a:gd name="T0" fmla="*/ 21117 w 21600"/>
                <a:gd name="T1" fmla="*/ 10800 h 21600"/>
                <a:gd name="T2" fmla="*/ 10800 w 21600"/>
                <a:gd name="T3" fmla="*/ 21600 h 21600"/>
                <a:gd name="T4" fmla="*/ 483 w 21600"/>
                <a:gd name="T5" fmla="*/ 10800 h 21600"/>
                <a:gd name="T6" fmla="*/ 10800 w 21600"/>
                <a:gd name="T7" fmla="*/ 0 h 21600"/>
                <a:gd name="T8" fmla="*/ 2283 w 21600"/>
                <a:gd name="T9" fmla="*/ 2283 h 21600"/>
                <a:gd name="T10" fmla="*/ 19317 w 21600"/>
                <a:gd name="T11" fmla="*/ 1931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966" y="21600"/>
                  </a:lnTo>
                  <a:lnTo>
                    <a:pt x="20634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DDDDDD">
                    <a:gamma/>
                    <a:tint val="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66A2B7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ko-KR" altLang="en-US"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47" name="Group 94"/>
          <p:cNvGrpSpPr>
            <a:grpSpLocks noChangeAspect="1"/>
          </p:cNvGrpSpPr>
          <p:nvPr/>
        </p:nvGrpSpPr>
        <p:grpSpPr>
          <a:xfrm>
            <a:off x="8081539" y="2649626"/>
            <a:ext cx="1189934" cy="1445592"/>
            <a:chOff x="-3977" y="1385412"/>
            <a:chExt cx="1171181" cy="1422809"/>
          </a:xfrm>
        </p:grpSpPr>
        <p:grpSp>
          <p:nvGrpSpPr>
            <p:cNvPr id="300" name="Group 95"/>
            <p:cNvGrpSpPr/>
            <p:nvPr/>
          </p:nvGrpSpPr>
          <p:grpSpPr>
            <a:xfrm>
              <a:off x="-3977" y="1385412"/>
              <a:ext cx="1171181" cy="241660"/>
              <a:chOff x="6563201" y="2264228"/>
              <a:chExt cx="2289992" cy="281052"/>
            </a:xfrm>
          </p:grpSpPr>
          <p:sp>
            <p:nvSpPr>
              <p:cNvPr id="302" name="Rounded Rectangle 97"/>
              <p:cNvSpPr>
                <a:spLocks/>
              </p:cNvSpPr>
              <p:nvPr/>
            </p:nvSpPr>
            <p:spPr>
              <a:xfrm>
                <a:off x="6734806" y="2264228"/>
                <a:ext cx="1906266" cy="274320"/>
              </a:xfrm>
              <a:prstGeom prst="roundRect">
                <a:avLst>
                  <a:gd name="adj" fmla="val 15291"/>
                </a:avLst>
              </a:prstGeom>
              <a:solidFill>
                <a:srgbClr val="000000">
                  <a:lumMod val="50000"/>
                  <a:lumOff val="50000"/>
                  <a:alpha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3" name="TextBox 302"/>
              <p:cNvSpPr txBox="1"/>
              <p:nvPr/>
            </p:nvSpPr>
            <p:spPr>
              <a:xfrm>
                <a:off x="6563201" y="2270300"/>
                <a:ext cx="2289992" cy="27498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</a:rPr>
                  <a:t>Ent. Vault</a:t>
                </a:r>
              </a:p>
            </p:txBody>
          </p:sp>
        </p:grpSp>
        <p:sp>
          <p:nvSpPr>
            <p:cNvPr id="301" name="Rounded Rectangle 96"/>
            <p:cNvSpPr>
              <a:spLocks/>
            </p:cNvSpPr>
            <p:nvPr/>
          </p:nvSpPr>
          <p:spPr>
            <a:xfrm>
              <a:off x="83359" y="1659722"/>
              <a:ext cx="976784" cy="1148499"/>
            </a:xfrm>
            <a:prstGeom prst="roundRect">
              <a:avLst>
                <a:gd name="adj" fmla="val 5832"/>
              </a:avLst>
            </a:prstGeom>
            <a:solidFill>
              <a:srgbClr val="8A8A8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248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027" y="3030045"/>
            <a:ext cx="531359" cy="958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9" name="Group 100"/>
          <p:cNvGrpSpPr>
            <a:grpSpLocks noChangeAspect="1"/>
          </p:cNvGrpSpPr>
          <p:nvPr/>
        </p:nvGrpSpPr>
        <p:grpSpPr>
          <a:xfrm>
            <a:off x="6633411" y="2649620"/>
            <a:ext cx="1189934" cy="1445600"/>
            <a:chOff x="-3977" y="1385405"/>
            <a:chExt cx="1171181" cy="1422816"/>
          </a:xfrm>
        </p:grpSpPr>
        <p:grpSp>
          <p:nvGrpSpPr>
            <p:cNvPr id="296" name="Group 101"/>
            <p:cNvGrpSpPr/>
            <p:nvPr/>
          </p:nvGrpSpPr>
          <p:grpSpPr>
            <a:xfrm>
              <a:off x="-3977" y="1385405"/>
              <a:ext cx="1171181" cy="241660"/>
              <a:chOff x="6563201" y="2264228"/>
              <a:chExt cx="2289992" cy="281053"/>
            </a:xfrm>
          </p:grpSpPr>
          <p:sp>
            <p:nvSpPr>
              <p:cNvPr id="298" name="Rounded Rectangle 103"/>
              <p:cNvSpPr>
                <a:spLocks/>
              </p:cNvSpPr>
              <p:nvPr/>
            </p:nvSpPr>
            <p:spPr>
              <a:xfrm>
                <a:off x="6734806" y="2264228"/>
                <a:ext cx="1906266" cy="274320"/>
              </a:xfrm>
              <a:prstGeom prst="roundRect">
                <a:avLst>
                  <a:gd name="adj" fmla="val 15291"/>
                </a:avLst>
              </a:prstGeom>
              <a:solidFill>
                <a:srgbClr val="000000">
                  <a:lumMod val="50000"/>
                  <a:lumOff val="50000"/>
                  <a:alpha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9" name="TextBox 298"/>
              <p:cNvSpPr txBox="1"/>
              <p:nvPr/>
            </p:nvSpPr>
            <p:spPr>
              <a:xfrm>
                <a:off x="6563201" y="2270301"/>
                <a:ext cx="2289992" cy="27498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</a:rPr>
                  <a:t>SQL</a:t>
                </a:r>
              </a:p>
            </p:txBody>
          </p:sp>
        </p:grpSp>
        <p:sp>
          <p:nvSpPr>
            <p:cNvPr id="297" name="Rounded Rectangle 102"/>
            <p:cNvSpPr>
              <a:spLocks/>
            </p:cNvSpPr>
            <p:nvPr/>
          </p:nvSpPr>
          <p:spPr>
            <a:xfrm>
              <a:off x="83359" y="1659722"/>
              <a:ext cx="976784" cy="1148499"/>
            </a:xfrm>
            <a:prstGeom prst="roundRect">
              <a:avLst>
                <a:gd name="adj" fmla="val 5832"/>
              </a:avLst>
            </a:prstGeom>
            <a:solidFill>
              <a:srgbClr val="8A8A8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250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840" y="3032339"/>
            <a:ext cx="485058" cy="946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3" name="TextBox 252"/>
          <p:cNvSpPr txBox="1"/>
          <p:nvPr/>
        </p:nvSpPr>
        <p:spPr bwMode="ltGray">
          <a:xfrm>
            <a:off x="7041294" y="2322952"/>
            <a:ext cx="1790832" cy="227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9" tIns="45710" rIns="91419" bIns="45710" rtlCol="0" anchor="ctr" anchorCtr="0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1100" i="1" kern="0" dirty="0" smtClean="0">
                <a:solidFill>
                  <a:schemeClr val="tx2"/>
                </a:solidFill>
              </a:rPr>
              <a:t>Enterprise Vault </a:t>
            </a:r>
            <a:r>
              <a:rPr lang="ko-KR" altLang="en-US" sz="1100" i="1" kern="0" dirty="0" smtClean="0">
                <a:solidFill>
                  <a:schemeClr val="tx2"/>
                </a:solidFill>
              </a:rPr>
              <a:t>구성요소</a:t>
            </a:r>
            <a:endParaRPr lang="en-US" sz="1100" i="1" kern="0" dirty="0" smtClean="0">
              <a:solidFill>
                <a:schemeClr val="tx2"/>
              </a:solidFill>
            </a:endParaRPr>
          </a:p>
        </p:txBody>
      </p:sp>
      <p:sp>
        <p:nvSpPr>
          <p:cNvPr id="254" name="Left Bracket 138"/>
          <p:cNvSpPr/>
          <p:nvPr/>
        </p:nvSpPr>
        <p:spPr>
          <a:xfrm rot="5400000" flipV="1">
            <a:off x="7899801" y="1339667"/>
            <a:ext cx="73819" cy="2536541"/>
          </a:xfrm>
          <a:prstGeom prst="leftBracket">
            <a:avLst/>
          </a:prstGeom>
          <a:noFill/>
          <a:ln w="19050" cap="flat" cmpd="sng" algn="ctr">
            <a:solidFill>
              <a:srgbClr val="404040">
                <a:lumMod val="65000"/>
                <a:lumOff val="3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7" name="TextBox 256"/>
          <p:cNvSpPr txBox="1"/>
          <p:nvPr/>
        </p:nvSpPr>
        <p:spPr bwMode="ltGray">
          <a:xfrm>
            <a:off x="6779353" y="6139663"/>
            <a:ext cx="2314715" cy="186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9" tIns="45710" rIns="91419" bIns="45710" rtlCol="0" anchor="ctr" anchorCtr="0">
            <a:no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1100" i="1" kern="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NetBackup </a:t>
            </a:r>
            <a:r>
              <a:rPr lang="ko-KR" altLang="en-US" sz="1100" i="1" kern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구성요소</a:t>
            </a:r>
            <a:endParaRPr lang="en-US" sz="1100" i="1" kern="0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grpSp>
        <p:nvGrpSpPr>
          <p:cNvPr id="258" name="Group 116"/>
          <p:cNvGrpSpPr>
            <a:grpSpLocks noChangeAspect="1"/>
          </p:cNvGrpSpPr>
          <p:nvPr/>
        </p:nvGrpSpPr>
        <p:grpSpPr>
          <a:xfrm>
            <a:off x="8207335" y="4571362"/>
            <a:ext cx="994320" cy="1446699"/>
            <a:chOff x="8237551" y="1385398"/>
            <a:chExt cx="982649" cy="1429718"/>
          </a:xfrm>
        </p:grpSpPr>
        <p:sp>
          <p:nvSpPr>
            <p:cNvPr id="292" name="Rounded Rectangle 117"/>
            <p:cNvSpPr>
              <a:spLocks/>
            </p:cNvSpPr>
            <p:nvPr/>
          </p:nvSpPr>
          <p:spPr>
            <a:xfrm>
              <a:off x="8237551" y="1659722"/>
              <a:ext cx="982649" cy="1155394"/>
            </a:xfrm>
            <a:prstGeom prst="roundRect">
              <a:avLst>
                <a:gd name="adj" fmla="val 5832"/>
              </a:avLst>
            </a:prstGeom>
            <a:solidFill>
              <a:srgbClr val="000000">
                <a:lumMod val="50000"/>
                <a:lumOff val="50000"/>
                <a:alpha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293" name="Group 118"/>
            <p:cNvGrpSpPr/>
            <p:nvPr/>
          </p:nvGrpSpPr>
          <p:grpSpPr>
            <a:xfrm>
              <a:off x="8237979" y="1385398"/>
              <a:ext cx="980784" cy="242882"/>
              <a:chOff x="6734806" y="2264228"/>
              <a:chExt cx="1906266" cy="280789"/>
            </a:xfrm>
          </p:grpSpPr>
          <p:sp>
            <p:nvSpPr>
              <p:cNvPr id="294" name="Rounded Rectangle 119"/>
              <p:cNvSpPr>
                <a:spLocks/>
              </p:cNvSpPr>
              <p:nvPr/>
            </p:nvSpPr>
            <p:spPr>
              <a:xfrm>
                <a:off x="6734806" y="2264228"/>
                <a:ext cx="1906266" cy="274320"/>
              </a:xfrm>
              <a:prstGeom prst="roundRect">
                <a:avLst>
                  <a:gd name="adj" fmla="val 15291"/>
                </a:avLst>
              </a:prstGeom>
              <a:solidFill>
                <a:srgbClr val="000000">
                  <a:lumMod val="50000"/>
                  <a:lumOff val="50000"/>
                  <a:alpha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5" name="TextBox 294"/>
              <p:cNvSpPr txBox="1"/>
              <p:nvPr/>
            </p:nvSpPr>
            <p:spPr>
              <a:xfrm>
                <a:off x="6781571" y="2270560"/>
                <a:ext cx="1824283" cy="2744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</a:rPr>
                  <a:t>Master</a:t>
                </a:r>
              </a:p>
            </p:txBody>
          </p:sp>
        </p:grpSp>
      </p:grpSp>
      <p:sp>
        <p:nvSpPr>
          <p:cNvPr id="260" name="Left Bracket 122"/>
          <p:cNvSpPr/>
          <p:nvPr/>
        </p:nvSpPr>
        <p:spPr>
          <a:xfrm rot="16200000">
            <a:off x="7899801" y="4778840"/>
            <a:ext cx="73819" cy="2536541"/>
          </a:xfrm>
          <a:prstGeom prst="leftBracket">
            <a:avLst/>
          </a:prstGeom>
          <a:noFill/>
          <a:ln w="19050" cap="flat" cmpd="sng" algn="ctr">
            <a:solidFill>
              <a:srgbClr val="404040">
                <a:lumMod val="65000"/>
                <a:lumOff val="3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61" name="Group 123"/>
          <p:cNvGrpSpPr>
            <a:grpSpLocks noChangeAspect="1"/>
          </p:cNvGrpSpPr>
          <p:nvPr/>
        </p:nvGrpSpPr>
        <p:grpSpPr>
          <a:xfrm>
            <a:off x="6765764" y="4571362"/>
            <a:ext cx="994320" cy="1446699"/>
            <a:chOff x="8237551" y="1385398"/>
            <a:chExt cx="982649" cy="1429718"/>
          </a:xfrm>
        </p:grpSpPr>
        <p:sp>
          <p:nvSpPr>
            <p:cNvPr id="288" name="Rounded Rectangle 124"/>
            <p:cNvSpPr>
              <a:spLocks/>
            </p:cNvSpPr>
            <p:nvPr/>
          </p:nvSpPr>
          <p:spPr>
            <a:xfrm>
              <a:off x="8237551" y="1659722"/>
              <a:ext cx="982649" cy="1155394"/>
            </a:xfrm>
            <a:prstGeom prst="roundRect">
              <a:avLst>
                <a:gd name="adj" fmla="val 5832"/>
              </a:avLst>
            </a:prstGeom>
            <a:solidFill>
              <a:srgbClr val="000000">
                <a:lumMod val="50000"/>
                <a:lumOff val="50000"/>
                <a:alpha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289" name="Group 125"/>
            <p:cNvGrpSpPr/>
            <p:nvPr/>
          </p:nvGrpSpPr>
          <p:grpSpPr>
            <a:xfrm>
              <a:off x="8237979" y="1385398"/>
              <a:ext cx="980784" cy="242882"/>
              <a:chOff x="6734806" y="2264228"/>
              <a:chExt cx="1906266" cy="280789"/>
            </a:xfrm>
          </p:grpSpPr>
          <p:sp>
            <p:nvSpPr>
              <p:cNvPr id="290" name="Rounded Rectangle 126"/>
              <p:cNvSpPr>
                <a:spLocks/>
              </p:cNvSpPr>
              <p:nvPr/>
            </p:nvSpPr>
            <p:spPr>
              <a:xfrm>
                <a:off x="6734806" y="2264228"/>
                <a:ext cx="1906266" cy="274320"/>
              </a:xfrm>
              <a:prstGeom prst="roundRect">
                <a:avLst>
                  <a:gd name="adj" fmla="val 15291"/>
                </a:avLst>
              </a:prstGeom>
              <a:solidFill>
                <a:srgbClr val="000000">
                  <a:lumMod val="50000"/>
                  <a:lumOff val="50000"/>
                  <a:alpha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1" name="TextBox 290"/>
              <p:cNvSpPr txBox="1"/>
              <p:nvPr/>
            </p:nvSpPr>
            <p:spPr>
              <a:xfrm>
                <a:off x="6781571" y="2270560"/>
                <a:ext cx="1824283" cy="2744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</a:rPr>
                  <a:t>Media</a:t>
                </a:r>
              </a:p>
            </p:txBody>
          </p:sp>
        </p:grpSp>
      </p:grpSp>
      <p:grpSp>
        <p:nvGrpSpPr>
          <p:cNvPr id="267" name="Group 78"/>
          <p:cNvGrpSpPr/>
          <p:nvPr/>
        </p:nvGrpSpPr>
        <p:grpSpPr>
          <a:xfrm rot="5400000">
            <a:off x="7179622" y="3589534"/>
            <a:ext cx="1514598" cy="311364"/>
            <a:chOff x="2652711" y="2088831"/>
            <a:chExt cx="2045037" cy="295201"/>
          </a:xfrm>
        </p:grpSpPr>
        <p:sp>
          <p:nvSpPr>
            <p:cNvPr id="268" name="Chevron 79"/>
            <p:cNvSpPr/>
            <p:nvPr/>
          </p:nvSpPr>
          <p:spPr>
            <a:xfrm>
              <a:off x="2765029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69" name="Chevron 80"/>
            <p:cNvSpPr/>
            <p:nvPr/>
          </p:nvSpPr>
          <p:spPr>
            <a:xfrm>
              <a:off x="2898391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0" name="Chevron 81"/>
            <p:cNvSpPr/>
            <p:nvPr/>
          </p:nvSpPr>
          <p:spPr>
            <a:xfrm>
              <a:off x="3031752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1" name="Pentagon 82"/>
            <p:cNvSpPr/>
            <p:nvPr/>
          </p:nvSpPr>
          <p:spPr>
            <a:xfrm>
              <a:off x="2652711" y="2088831"/>
              <a:ext cx="147075" cy="295201"/>
            </a:xfrm>
            <a:prstGeom prst="homePlate">
              <a:avLst>
                <a:gd name="adj" fmla="val 59814"/>
              </a:avLst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272" name="Chevron 83"/>
            <p:cNvSpPr/>
            <p:nvPr/>
          </p:nvSpPr>
          <p:spPr>
            <a:xfrm>
              <a:off x="3165100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3" name="Chevron 84"/>
            <p:cNvSpPr/>
            <p:nvPr/>
          </p:nvSpPr>
          <p:spPr>
            <a:xfrm>
              <a:off x="3305178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4" name="Chevron 85"/>
            <p:cNvSpPr/>
            <p:nvPr/>
          </p:nvSpPr>
          <p:spPr>
            <a:xfrm>
              <a:off x="3438540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5" name="Chevron 86"/>
            <p:cNvSpPr/>
            <p:nvPr/>
          </p:nvSpPr>
          <p:spPr>
            <a:xfrm>
              <a:off x="3571901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6" name="Chevron 87"/>
            <p:cNvSpPr/>
            <p:nvPr/>
          </p:nvSpPr>
          <p:spPr>
            <a:xfrm>
              <a:off x="3705249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7" name="Chevron 88"/>
            <p:cNvSpPr/>
            <p:nvPr/>
          </p:nvSpPr>
          <p:spPr>
            <a:xfrm>
              <a:off x="3857649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8" name="Chevron 89"/>
            <p:cNvSpPr/>
            <p:nvPr/>
          </p:nvSpPr>
          <p:spPr>
            <a:xfrm>
              <a:off x="3991011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9" name="Chevron 90"/>
            <p:cNvSpPr/>
            <p:nvPr/>
          </p:nvSpPr>
          <p:spPr>
            <a:xfrm>
              <a:off x="4124372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0" name="Chevron 91"/>
            <p:cNvSpPr/>
            <p:nvPr/>
          </p:nvSpPr>
          <p:spPr>
            <a:xfrm>
              <a:off x="4257720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1" name="Chevron 92"/>
            <p:cNvSpPr/>
            <p:nvPr/>
          </p:nvSpPr>
          <p:spPr>
            <a:xfrm>
              <a:off x="4391030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2" name="Chevron 93"/>
            <p:cNvSpPr/>
            <p:nvPr/>
          </p:nvSpPr>
          <p:spPr>
            <a:xfrm>
              <a:off x="4524378" y="2088831"/>
              <a:ext cx="173370" cy="295201"/>
            </a:xfrm>
            <a:prstGeom prst="chevron">
              <a:avLst/>
            </a:prstGeom>
            <a:solidFill>
              <a:srgbClr val="000000">
                <a:lumMod val="50000"/>
                <a:lumOff val="50000"/>
                <a:alpha val="25000"/>
              </a:srgbClr>
            </a:solidFill>
            <a:ln w="635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cxnSp>
        <p:nvCxnSpPr>
          <p:cNvPr id="304" name="직선 연결선 303"/>
          <p:cNvCxnSpPr/>
          <p:nvPr/>
        </p:nvCxnSpPr>
        <p:spPr bwMode="auto">
          <a:xfrm>
            <a:off x="6249144" y="2422749"/>
            <a:ext cx="0" cy="246059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grpSp>
        <p:nvGrpSpPr>
          <p:cNvPr id="333" name="그룹 332"/>
          <p:cNvGrpSpPr/>
          <p:nvPr/>
        </p:nvGrpSpPr>
        <p:grpSpPr>
          <a:xfrm>
            <a:off x="8440547" y="4962028"/>
            <a:ext cx="532885" cy="960936"/>
            <a:chOff x="5933089" y="2703443"/>
            <a:chExt cx="539336" cy="972571"/>
          </a:xfrm>
        </p:grpSpPr>
        <p:grpSp>
          <p:nvGrpSpPr>
            <p:cNvPr id="344" name="그룹 343"/>
            <p:cNvGrpSpPr/>
            <p:nvPr/>
          </p:nvGrpSpPr>
          <p:grpSpPr>
            <a:xfrm>
              <a:off x="5933089" y="2703443"/>
              <a:ext cx="539336" cy="972571"/>
              <a:chOff x="1975588" y="2550782"/>
              <a:chExt cx="318599" cy="574522"/>
            </a:xfrm>
          </p:grpSpPr>
          <p:pic>
            <p:nvPicPr>
              <p:cNvPr id="346" name="Picture 3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5588" y="2550782"/>
                <a:ext cx="318599" cy="5745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47" name="Group 23"/>
              <p:cNvGrpSpPr/>
              <p:nvPr/>
            </p:nvGrpSpPr>
            <p:grpSpPr>
              <a:xfrm rot="16200000">
                <a:off x="1923485" y="2731388"/>
                <a:ext cx="306427" cy="60641"/>
                <a:chOff x="7692139" y="6415777"/>
                <a:chExt cx="1019173" cy="201695"/>
              </a:xfrm>
            </p:grpSpPr>
            <p:sp>
              <p:nvSpPr>
                <p:cNvPr id="348" name="Freeform 5"/>
                <p:cNvSpPr>
                  <a:spLocks/>
                </p:cNvSpPr>
                <p:nvPr/>
              </p:nvSpPr>
              <p:spPr bwMode="auto">
                <a:xfrm>
                  <a:off x="8027048" y="6429152"/>
                  <a:ext cx="157022" cy="188320"/>
                </a:xfrm>
                <a:custGeom>
                  <a:avLst/>
                  <a:gdLst>
                    <a:gd name="T0" fmla="*/ 43 w 248"/>
                    <a:gd name="T1" fmla="*/ 65 h 295"/>
                    <a:gd name="T2" fmla="*/ 64 w 248"/>
                    <a:gd name="T3" fmla="*/ 44 h 295"/>
                    <a:gd name="T4" fmla="*/ 158 w 248"/>
                    <a:gd name="T5" fmla="*/ 44 h 295"/>
                    <a:gd name="T6" fmla="*/ 192 w 248"/>
                    <a:gd name="T7" fmla="*/ 67 h 295"/>
                    <a:gd name="T8" fmla="*/ 171 w 248"/>
                    <a:gd name="T9" fmla="*/ 113 h 295"/>
                    <a:gd name="T10" fmla="*/ 98 w 248"/>
                    <a:gd name="T11" fmla="*/ 140 h 295"/>
                    <a:gd name="T12" fmla="*/ 67 w 248"/>
                    <a:gd name="T13" fmla="*/ 204 h 295"/>
                    <a:gd name="T14" fmla="*/ 94 w 248"/>
                    <a:gd name="T15" fmla="*/ 234 h 295"/>
                    <a:gd name="T16" fmla="*/ 230 w 248"/>
                    <a:gd name="T17" fmla="*/ 295 h 295"/>
                    <a:gd name="T18" fmla="*/ 230 w 248"/>
                    <a:gd name="T19" fmla="*/ 248 h 295"/>
                    <a:gd name="T20" fmla="*/ 111 w 248"/>
                    <a:gd name="T21" fmla="*/ 195 h 295"/>
                    <a:gd name="T22" fmla="*/ 107 w 248"/>
                    <a:gd name="T23" fmla="*/ 190 h 295"/>
                    <a:gd name="T24" fmla="*/ 112 w 248"/>
                    <a:gd name="T25" fmla="*/ 179 h 295"/>
                    <a:gd name="T26" fmla="*/ 186 w 248"/>
                    <a:gd name="T27" fmla="*/ 154 h 295"/>
                    <a:gd name="T28" fmla="*/ 232 w 248"/>
                    <a:gd name="T29" fmla="*/ 51 h 295"/>
                    <a:gd name="T30" fmla="*/ 158 w 248"/>
                    <a:gd name="T31" fmla="*/ 0 h 295"/>
                    <a:gd name="T32" fmla="*/ 64 w 248"/>
                    <a:gd name="T33" fmla="*/ 0 h 295"/>
                    <a:gd name="T34" fmla="*/ 0 w 248"/>
                    <a:gd name="T35" fmla="*/ 65 h 295"/>
                    <a:gd name="T36" fmla="*/ 0 w 248"/>
                    <a:gd name="T37" fmla="*/ 288 h 295"/>
                    <a:gd name="T38" fmla="*/ 43 w 248"/>
                    <a:gd name="T39" fmla="*/ 288 h 295"/>
                    <a:gd name="T40" fmla="*/ 43 w 248"/>
                    <a:gd name="T41" fmla="*/ 6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95">
                      <a:moveTo>
                        <a:pt x="43" y="65"/>
                      </a:moveTo>
                      <a:cubicBezTo>
                        <a:pt x="43" y="53"/>
                        <a:pt x="52" y="44"/>
                        <a:pt x="64" y="44"/>
                      </a:cubicBezTo>
                      <a:cubicBezTo>
                        <a:pt x="158" y="44"/>
                        <a:pt x="158" y="44"/>
                        <a:pt x="158" y="44"/>
                      </a:cubicBezTo>
                      <a:cubicBezTo>
                        <a:pt x="172" y="44"/>
                        <a:pt x="186" y="52"/>
                        <a:pt x="192" y="67"/>
                      </a:cubicBezTo>
                      <a:cubicBezTo>
                        <a:pt x="199" y="85"/>
                        <a:pt x="189" y="106"/>
                        <a:pt x="171" y="113"/>
                      </a:cubicBezTo>
                      <a:cubicBezTo>
                        <a:pt x="98" y="140"/>
                        <a:pt x="98" y="140"/>
                        <a:pt x="98" y="140"/>
                      </a:cubicBezTo>
                      <a:cubicBezTo>
                        <a:pt x="72" y="149"/>
                        <a:pt x="58" y="178"/>
                        <a:pt x="67" y="204"/>
                      </a:cubicBezTo>
                      <a:cubicBezTo>
                        <a:pt x="72" y="218"/>
                        <a:pt x="82" y="228"/>
                        <a:pt x="94" y="234"/>
                      </a:cubicBezTo>
                      <a:cubicBezTo>
                        <a:pt x="230" y="295"/>
                        <a:pt x="230" y="295"/>
                        <a:pt x="230" y="295"/>
                      </a:cubicBezTo>
                      <a:cubicBezTo>
                        <a:pt x="230" y="248"/>
                        <a:pt x="230" y="248"/>
                        <a:pt x="230" y="248"/>
                      </a:cubicBezTo>
                      <a:cubicBezTo>
                        <a:pt x="111" y="195"/>
                        <a:pt x="111" y="195"/>
                        <a:pt x="111" y="195"/>
                      </a:cubicBezTo>
                      <a:cubicBezTo>
                        <a:pt x="109" y="195"/>
                        <a:pt x="107" y="193"/>
                        <a:pt x="107" y="190"/>
                      </a:cubicBezTo>
                      <a:cubicBezTo>
                        <a:pt x="105" y="186"/>
                        <a:pt x="107" y="181"/>
                        <a:pt x="112" y="179"/>
                      </a:cubicBezTo>
                      <a:cubicBezTo>
                        <a:pt x="186" y="154"/>
                        <a:pt x="186" y="154"/>
                        <a:pt x="186" y="154"/>
                      </a:cubicBezTo>
                      <a:cubicBezTo>
                        <a:pt x="227" y="138"/>
                        <a:pt x="248" y="92"/>
                        <a:pt x="232" y="51"/>
                      </a:cubicBezTo>
                      <a:cubicBezTo>
                        <a:pt x="220" y="20"/>
                        <a:pt x="190" y="0"/>
                        <a:pt x="15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29" y="0"/>
                        <a:pt x="0" y="29"/>
                        <a:pt x="0" y="6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43" y="288"/>
                        <a:pt x="43" y="288"/>
                        <a:pt x="43" y="288"/>
                      </a:cubicBezTo>
                      <a:lnTo>
                        <a:pt x="43" y="65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49" name="Rectangle 6"/>
                <p:cNvSpPr>
                  <a:spLocks noChangeArrowheads="1"/>
                </p:cNvSpPr>
                <p:nvPr/>
              </p:nvSpPr>
              <p:spPr bwMode="auto">
                <a:xfrm>
                  <a:off x="8204935" y="6429152"/>
                  <a:ext cx="27018" cy="183773"/>
                </a:xfrm>
                <a:prstGeom prst="rect">
                  <a:avLst/>
                </a:pr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0" name="Freeform 7"/>
                <p:cNvSpPr>
                  <a:spLocks/>
                </p:cNvSpPr>
                <p:nvPr/>
              </p:nvSpPr>
              <p:spPr bwMode="auto">
                <a:xfrm>
                  <a:off x="7692139" y="6429152"/>
                  <a:ext cx="163977" cy="183773"/>
                </a:xfrm>
                <a:custGeom>
                  <a:avLst/>
                  <a:gdLst>
                    <a:gd name="T0" fmla="*/ 214 w 259"/>
                    <a:gd name="T1" fmla="*/ 0 h 288"/>
                    <a:gd name="T2" fmla="*/ 137 w 259"/>
                    <a:gd name="T3" fmla="*/ 240 h 288"/>
                    <a:gd name="T4" fmla="*/ 130 w 259"/>
                    <a:gd name="T5" fmla="*/ 245 h 288"/>
                    <a:gd name="T6" fmla="*/ 123 w 259"/>
                    <a:gd name="T7" fmla="*/ 240 h 288"/>
                    <a:gd name="T8" fmla="*/ 45 w 259"/>
                    <a:gd name="T9" fmla="*/ 0 h 288"/>
                    <a:gd name="T10" fmla="*/ 0 w 259"/>
                    <a:gd name="T11" fmla="*/ 0 h 288"/>
                    <a:gd name="T12" fmla="*/ 82 w 259"/>
                    <a:gd name="T13" fmla="*/ 254 h 288"/>
                    <a:gd name="T14" fmla="*/ 130 w 259"/>
                    <a:gd name="T15" fmla="*/ 288 h 288"/>
                    <a:gd name="T16" fmla="*/ 178 w 259"/>
                    <a:gd name="T17" fmla="*/ 254 h 288"/>
                    <a:gd name="T18" fmla="*/ 259 w 259"/>
                    <a:gd name="T19" fmla="*/ 0 h 288"/>
                    <a:gd name="T20" fmla="*/ 214 w 259"/>
                    <a:gd name="T21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214" y="0"/>
                      </a:moveTo>
                      <a:cubicBezTo>
                        <a:pt x="137" y="240"/>
                        <a:pt x="137" y="240"/>
                        <a:pt x="137" y="240"/>
                      </a:cubicBezTo>
                      <a:cubicBezTo>
                        <a:pt x="136" y="243"/>
                        <a:pt x="133" y="245"/>
                        <a:pt x="130" y="245"/>
                      </a:cubicBezTo>
                      <a:cubicBezTo>
                        <a:pt x="127" y="245"/>
                        <a:pt x="124" y="243"/>
                        <a:pt x="123" y="240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2" y="254"/>
                        <a:pt x="82" y="254"/>
                        <a:pt x="82" y="254"/>
                      </a:cubicBezTo>
                      <a:cubicBezTo>
                        <a:pt x="89" y="275"/>
                        <a:pt x="108" y="288"/>
                        <a:pt x="130" y="288"/>
                      </a:cubicBezTo>
                      <a:cubicBezTo>
                        <a:pt x="151" y="288"/>
                        <a:pt x="171" y="275"/>
                        <a:pt x="178" y="254"/>
                      </a:cubicBezTo>
                      <a:cubicBezTo>
                        <a:pt x="259" y="0"/>
                        <a:pt x="259" y="0"/>
                        <a:pt x="259" y="0"/>
                      </a:cubicBez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1" name="Freeform 8"/>
                <p:cNvSpPr>
                  <a:spLocks/>
                </p:cNvSpPr>
                <p:nvPr/>
              </p:nvSpPr>
              <p:spPr bwMode="auto">
                <a:xfrm>
                  <a:off x="8367575" y="6429152"/>
                  <a:ext cx="163977" cy="183773"/>
                </a:xfrm>
                <a:custGeom>
                  <a:avLst/>
                  <a:gdLst>
                    <a:gd name="T0" fmla="*/ 46 w 259"/>
                    <a:gd name="T1" fmla="*/ 288 h 288"/>
                    <a:gd name="T2" fmla="*/ 123 w 259"/>
                    <a:gd name="T3" fmla="*/ 49 h 288"/>
                    <a:gd name="T4" fmla="*/ 130 w 259"/>
                    <a:gd name="T5" fmla="*/ 44 h 288"/>
                    <a:gd name="T6" fmla="*/ 137 w 259"/>
                    <a:gd name="T7" fmla="*/ 49 h 288"/>
                    <a:gd name="T8" fmla="*/ 214 w 259"/>
                    <a:gd name="T9" fmla="*/ 288 h 288"/>
                    <a:gd name="T10" fmla="*/ 259 w 259"/>
                    <a:gd name="T11" fmla="*/ 288 h 288"/>
                    <a:gd name="T12" fmla="*/ 178 w 259"/>
                    <a:gd name="T13" fmla="*/ 35 h 288"/>
                    <a:gd name="T14" fmla="*/ 130 w 259"/>
                    <a:gd name="T15" fmla="*/ 0 h 288"/>
                    <a:gd name="T16" fmla="*/ 82 w 259"/>
                    <a:gd name="T17" fmla="*/ 35 h 288"/>
                    <a:gd name="T18" fmla="*/ 0 w 259"/>
                    <a:gd name="T19" fmla="*/ 288 h 288"/>
                    <a:gd name="T20" fmla="*/ 46 w 259"/>
                    <a:gd name="T21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46" y="288"/>
                      </a:moveTo>
                      <a:cubicBezTo>
                        <a:pt x="123" y="49"/>
                        <a:pt x="123" y="49"/>
                        <a:pt x="123" y="49"/>
                      </a:cubicBezTo>
                      <a:cubicBezTo>
                        <a:pt x="124" y="46"/>
                        <a:pt x="127" y="44"/>
                        <a:pt x="130" y="44"/>
                      </a:cubicBezTo>
                      <a:cubicBezTo>
                        <a:pt x="133" y="44"/>
                        <a:pt x="136" y="45"/>
                        <a:pt x="137" y="49"/>
                      </a:cubicBezTo>
                      <a:cubicBezTo>
                        <a:pt x="214" y="288"/>
                        <a:pt x="214" y="288"/>
                        <a:pt x="214" y="288"/>
                      </a:cubicBezTo>
                      <a:cubicBezTo>
                        <a:pt x="259" y="288"/>
                        <a:pt x="259" y="288"/>
                        <a:pt x="259" y="288"/>
                      </a:cubicBezTo>
                      <a:cubicBezTo>
                        <a:pt x="178" y="35"/>
                        <a:pt x="178" y="35"/>
                        <a:pt x="178" y="35"/>
                      </a:cubicBezTo>
                      <a:cubicBezTo>
                        <a:pt x="171" y="14"/>
                        <a:pt x="151" y="0"/>
                        <a:pt x="130" y="0"/>
                      </a:cubicBezTo>
                      <a:cubicBezTo>
                        <a:pt x="108" y="0"/>
                        <a:pt x="89" y="14"/>
                        <a:pt x="82" y="3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lnTo>
                        <a:pt x="46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2" name="Freeform 9"/>
                <p:cNvSpPr>
                  <a:spLocks/>
                </p:cNvSpPr>
                <p:nvPr/>
              </p:nvSpPr>
              <p:spPr bwMode="auto">
                <a:xfrm>
                  <a:off x="7866816" y="6429152"/>
                  <a:ext cx="131610" cy="183773"/>
                </a:xfrm>
                <a:custGeom>
                  <a:avLst/>
                  <a:gdLst>
                    <a:gd name="T0" fmla="*/ 72 w 208"/>
                    <a:gd name="T1" fmla="*/ 44 h 288"/>
                    <a:gd name="T2" fmla="*/ 208 w 208"/>
                    <a:gd name="T3" fmla="*/ 44 h 288"/>
                    <a:gd name="T4" fmla="*/ 208 w 208"/>
                    <a:gd name="T5" fmla="*/ 0 h 288"/>
                    <a:gd name="T6" fmla="*/ 72 w 208"/>
                    <a:gd name="T7" fmla="*/ 0 h 288"/>
                    <a:gd name="T8" fmla="*/ 0 w 208"/>
                    <a:gd name="T9" fmla="*/ 72 h 288"/>
                    <a:gd name="T10" fmla="*/ 0 w 208"/>
                    <a:gd name="T11" fmla="*/ 216 h 288"/>
                    <a:gd name="T12" fmla="*/ 72 w 208"/>
                    <a:gd name="T13" fmla="*/ 288 h 288"/>
                    <a:gd name="T14" fmla="*/ 208 w 208"/>
                    <a:gd name="T15" fmla="*/ 288 h 288"/>
                    <a:gd name="T16" fmla="*/ 208 w 208"/>
                    <a:gd name="T17" fmla="*/ 245 h 288"/>
                    <a:gd name="T18" fmla="*/ 72 w 208"/>
                    <a:gd name="T19" fmla="*/ 245 h 288"/>
                    <a:gd name="T20" fmla="*/ 43 w 208"/>
                    <a:gd name="T21" fmla="*/ 216 h 288"/>
                    <a:gd name="T22" fmla="*/ 43 w 208"/>
                    <a:gd name="T23" fmla="*/ 166 h 288"/>
                    <a:gd name="T24" fmla="*/ 180 w 208"/>
                    <a:gd name="T25" fmla="*/ 166 h 288"/>
                    <a:gd name="T26" fmla="*/ 180 w 208"/>
                    <a:gd name="T27" fmla="*/ 123 h 288"/>
                    <a:gd name="T28" fmla="*/ 43 w 208"/>
                    <a:gd name="T29" fmla="*/ 123 h 288"/>
                    <a:gd name="T30" fmla="*/ 43 w 208"/>
                    <a:gd name="T31" fmla="*/ 72 h 288"/>
                    <a:gd name="T32" fmla="*/ 72 w 208"/>
                    <a:gd name="T33" fmla="*/ 44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8" h="288">
                      <a:moveTo>
                        <a:pt x="72" y="44"/>
                      </a:moveTo>
                      <a:cubicBezTo>
                        <a:pt x="208" y="44"/>
                        <a:pt x="208" y="44"/>
                        <a:pt x="208" y="44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32" y="0"/>
                        <a:pt x="0" y="33"/>
                        <a:pt x="0" y="72"/>
                      </a:cubicBez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56"/>
                        <a:pt x="32" y="288"/>
                        <a:pt x="72" y="288"/>
                      </a:cubicBezTo>
                      <a:cubicBezTo>
                        <a:pt x="208" y="288"/>
                        <a:pt x="208" y="288"/>
                        <a:pt x="208" y="288"/>
                      </a:cubicBezTo>
                      <a:cubicBezTo>
                        <a:pt x="208" y="245"/>
                        <a:pt x="208" y="245"/>
                        <a:pt x="208" y="245"/>
                      </a:cubicBezTo>
                      <a:cubicBezTo>
                        <a:pt x="72" y="245"/>
                        <a:pt x="72" y="245"/>
                        <a:pt x="72" y="245"/>
                      </a:cubicBezTo>
                      <a:cubicBezTo>
                        <a:pt x="56" y="245"/>
                        <a:pt x="43" y="232"/>
                        <a:pt x="43" y="216"/>
                      </a:cubicBezTo>
                      <a:cubicBezTo>
                        <a:pt x="43" y="166"/>
                        <a:pt x="43" y="166"/>
                        <a:pt x="43" y="166"/>
                      </a:cubicBezTo>
                      <a:cubicBezTo>
                        <a:pt x="180" y="166"/>
                        <a:pt x="180" y="166"/>
                        <a:pt x="180" y="166"/>
                      </a:cubicBezTo>
                      <a:cubicBezTo>
                        <a:pt x="180" y="123"/>
                        <a:pt x="180" y="123"/>
                        <a:pt x="180" y="123"/>
                      </a:cubicBezTo>
                      <a:cubicBezTo>
                        <a:pt x="43" y="123"/>
                        <a:pt x="43" y="123"/>
                        <a:pt x="43" y="123"/>
                      </a:cubicBezTo>
                      <a:cubicBezTo>
                        <a:pt x="43" y="72"/>
                        <a:pt x="43" y="72"/>
                        <a:pt x="43" y="72"/>
                      </a:cubicBezTo>
                      <a:cubicBezTo>
                        <a:pt x="43" y="56"/>
                        <a:pt x="56" y="44"/>
                        <a:pt x="72" y="44"/>
                      </a:cubicBez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3" name="Freeform 10"/>
                <p:cNvSpPr>
                  <a:spLocks/>
                </p:cNvSpPr>
                <p:nvPr/>
              </p:nvSpPr>
              <p:spPr bwMode="auto">
                <a:xfrm>
                  <a:off x="8254958" y="6429152"/>
                  <a:ext cx="132947" cy="183773"/>
                </a:xfrm>
                <a:custGeom>
                  <a:avLst/>
                  <a:gdLst>
                    <a:gd name="T0" fmla="*/ 497 w 497"/>
                    <a:gd name="T1" fmla="*/ 0 h 687"/>
                    <a:gd name="T2" fmla="*/ 0 w 497"/>
                    <a:gd name="T3" fmla="*/ 0 h 687"/>
                    <a:gd name="T4" fmla="*/ 0 w 497"/>
                    <a:gd name="T5" fmla="*/ 105 h 687"/>
                    <a:gd name="T6" fmla="*/ 198 w 497"/>
                    <a:gd name="T7" fmla="*/ 105 h 687"/>
                    <a:gd name="T8" fmla="*/ 198 w 497"/>
                    <a:gd name="T9" fmla="*/ 687 h 687"/>
                    <a:gd name="T10" fmla="*/ 300 w 497"/>
                    <a:gd name="T11" fmla="*/ 687 h 687"/>
                    <a:gd name="T12" fmla="*/ 300 w 497"/>
                    <a:gd name="T13" fmla="*/ 105 h 687"/>
                    <a:gd name="T14" fmla="*/ 497 w 497"/>
                    <a:gd name="T15" fmla="*/ 105 h 687"/>
                    <a:gd name="T16" fmla="*/ 497 w 497"/>
                    <a:gd name="T17" fmla="*/ 0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7" h="687">
                      <a:moveTo>
                        <a:pt x="497" y="0"/>
                      </a:move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98" y="105"/>
                      </a:lnTo>
                      <a:lnTo>
                        <a:pt x="198" y="687"/>
                      </a:lnTo>
                      <a:lnTo>
                        <a:pt x="300" y="687"/>
                      </a:lnTo>
                      <a:lnTo>
                        <a:pt x="300" y="105"/>
                      </a:lnTo>
                      <a:lnTo>
                        <a:pt x="497" y="105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4" name="Freeform 11"/>
                <p:cNvSpPr>
                  <a:spLocks/>
                </p:cNvSpPr>
                <p:nvPr/>
              </p:nvSpPr>
              <p:spPr bwMode="auto">
                <a:xfrm>
                  <a:off x="8535297" y="6429152"/>
                  <a:ext cx="150602" cy="183773"/>
                </a:xfrm>
                <a:custGeom>
                  <a:avLst/>
                  <a:gdLst>
                    <a:gd name="T0" fmla="*/ 155 w 238"/>
                    <a:gd name="T1" fmla="*/ 288 h 288"/>
                    <a:gd name="T2" fmla="*/ 238 w 238"/>
                    <a:gd name="T3" fmla="*/ 206 h 288"/>
                    <a:gd name="T4" fmla="*/ 155 w 238"/>
                    <a:gd name="T5" fmla="*/ 123 h 288"/>
                    <a:gd name="T6" fmla="*/ 83 w 238"/>
                    <a:gd name="T7" fmla="*/ 123 h 288"/>
                    <a:gd name="T8" fmla="*/ 43 w 238"/>
                    <a:gd name="T9" fmla="*/ 83 h 288"/>
                    <a:gd name="T10" fmla="*/ 83 w 238"/>
                    <a:gd name="T11" fmla="*/ 44 h 288"/>
                    <a:gd name="T12" fmla="*/ 223 w 238"/>
                    <a:gd name="T13" fmla="*/ 44 h 288"/>
                    <a:gd name="T14" fmla="*/ 223 w 238"/>
                    <a:gd name="T15" fmla="*/ 0 h 288"/>
                    <a:gd name="T16" fmla="*/ 83 w 238"/>
                    <a:gd name="T17" fmla="*/ 0 h 288"/>
                    <a:gd name="T18" fmla="*/ 0 w 238"/>
                    <a:gd name="T19" fmla="*/ 83 h 288"/>
                    <a:gd name="T20" fmla="*/ 83 w 238"/>
                    <a:gd name="T21" fmla="*/ 166 h 288"/>
                    <a:gd name="T22" fmla="*/ 155 w 238"/>
                    <a:gd name="T23" fmla="*/ 166 h 288"/>
                    <a:gd name="T24" fmla="*/ 194 w 238"/>
                    <a:gd name="T25" fmla="*/ 206 h 288"/>
                    <a:gd name="T26" fmla="*/ 155 w 238"/>
                    <a:gd name="T27" fmla="*/ 245 h 288"/>
                    <a:gd name="T28" fmla="*/ 14 w 238"/>
                    <a:gd name="T29" fmla="*/ 245 h 288"/>
                    <a:gd name="T30" fmla="*/ 14 w 238"/>
                    <a:gd name="T31" fmla="*/ 288 h 288"/>
                    <a:gd name="T32" fmla="*/ 155 w 238"/>
                    <a:gd name="T33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8" h="288">
                      <a:moveTo>
                        <a:pt x="155" y="288"/>
                      </a:moveTo>
                      <a:cubicBezTo>
                        <a:pt x="201" y="288"/>
                        <a:pt x="238" y="251"/>
                        <a:pt x="238" y="206"/>
                      </a:cubicBezTo>
                      <a:cubicBezTo>
                        <a:pt x="238" y="160"/>
                        <a:pt x="201" y="123"/>
                        <a:pt x="155" y="123"/>
                      </a:cubicBezTo>
                      <a:cubicBezTo>
                        <a:pt x="83" y="123"/>
                        <a:pt x="83" y="123"/>
                        <a:pt x="83" y="123"/>
                      </a:cubicBezTo>
                      <a:cubicBezTo>
                        <a:pt x="61" y="123"/>
                        <a:pt x="43" y="105"/>
                        <a:pt x="43" y="83"/>
                      </a:cubicBezTo>
                      <a:cubicBezTo>
                        <a:pt x="43" y="61"/>
                        <a:pt x="61" y="44"/>
                        <a:pt x="83" y="44"/>
                      </a:cubicBezTo>
                      <a:cubicBezTo>
                        <a:pt x="223" y="44"/>
                        <a:pt x="223" y="44"/>
                        <a:pt x="223" y="44"/>
                      </a:cubicBezTo>
                      <a:cubicBezTo>
                        <a:pt x="223" y="0"/>
                        <a:pt x="223" y="0"/>
                        <a:pt x="223" y="0"/>
                      </a:cubicBez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37" y="0"/>
                        <a:pt x="0" y="37"/>
                        <a:pt x="0" y="83"/>
                      </a:cubicBezTo>
                      <a:cubicBezTo>
                        <a:pt x="0" y="129"/>
                        <a:pt x="37" y="166"/>
                        <a:pt x="83" y="166"/>
                      </a:cubicBezTo>
                      <a:cubicBezTo>
                        <a:pt x="155" y="166"/>
                        <a:pt x="155" y="166"/>
                        <a:pt x="155" y="166"/>
                      </a:cubicBezTo>
                      <a:cubicBezTo>
                        <a:pt x="177" y="166"/>
                        <a:pt x="194" y="184"/>
                        <a:pt x="194" y="206"/>
                      </a:cubicBezTo>
                      <a:cubicBezTo>
                        <a:pt x="194" y="227"/>
                        <a:pt x="177" y="245"/>
                        <a:pt x="155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88"/>
                        <a:pt x="14" y="288"/>
                        <a:pt x="14" y="288"/>
                      </a:cubicBezTo>
                      <a:lnTo>
                        <a:pt x="155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5" name="Freeform 12"/>
                <p:cNvSpPr>
                  <a:spLocks noEditPoints="1"/>
                </p:cNvSpPr>
                <p:nvPr/>
              </p:nvSpPr>
              <p:spPr bwMode="auto">
                <a:xfrm>
                  <a:off x="8685899" y="6415777"/>
                  <a:ext cx="25413" cy="13375"/>
                </a:xfrm>
                <a:custGeom>
                  <a:avLst/>
                  <a:gdLst>
                    <a:gd name="T0" fmla="*/ 24 w 95"/>
                    <a:gd name="T1" fmla="*/ 50 h 50"/>
                    <a:gd name="T2" fmla="*/ 14 w 95"/>
                    <a:gd name="T3" fmla="*/ 50 h 50"/>
                    <a:gd name="T4" fmla="*/ 14 w 95"/>
                    <a:gd name="T5" fmla="*/ 9 h 50"/>
                    <a:gd name="T6" fmla="*/ 0 w 95"/>
                    <a:gd name="T7" fmla="*/ 9 h 50"/>
                    <a:gd name="T8" fmla="*/ 0 w 95"/>
                    <a:gd name="T9" fmla="*/ 0 h 50"/>
                    <a:gd name="T10" fmla="*/ 38 w 95"/>
                    <a:gd name="T11" fmla="*/ 0 h 50"/>
                    <a:gd name="T12" fmla="*/ 38 w 95"/>
                    <a:gd name="T13" fmla="*/ 9 h 50"/>
                    <a:gd name="T14" fmla="*/ 24 w 95"/>
                    <a:gd name="T15" fmla="*/ 9 h 50"/>
                    <a:gd name="T16" fmla="*/ 24 w 95"/>
                    <a:gd name="T17" fmla="*/ 50 h 50"/>
                    <a:gd name="T18" fmla="*/ 69 w 95"/>
                    <a:gd name="T19" fmla="*/ 38 h 50"/>
                    <a:gd name="T20" fmla="*/ 73 w 95"/>
                    <a:gd name="T21" fmla="*/ 28 h 50"/>
                    <a:gd name="T22" fmla="*/ 85 w 95"/>
                    <a:gd name="T23" fmla="*/ 0 h 50"/>
                    <a:gd name="T24" fmla="*/ 95 w 95"/>
                    <a:gd name="T25" fmla="*/ 0 h 50"/>
                    <a:gd name="T26" fmla="*/ 95 w 95"/>
                    <a:gd name="T27" fmla="*/ 50 h 50"/>
                    <a:gd name="T28" fmla="*/ 85 w 95"/>
                    <a:gd name="T29" fmla="*/ 50 h 50"/>
                    <a:gd name="T30" fmla="*/ 85 w 95"/>
                    <a:gd name="T31" fmla="*/ 26 h 50"/>
                    <a:gd name="T32" fmla="*/ 85 w 95"/>
                    <a:gd name="T33" fmla="*/ 16 h 50"/>
                    <a:gd name="T34" fmla="*/ 83 w 95"/>
                    <a:gd name="T35" fmla="*/ 23 h 50"/>
                    <a:gd name="T36" fmla="*/ 73 w 95"/>
                    <a:gd name="T37" fmla="*/ 50 h 50"/>
                    <a:gd name="T38" fmla="*/ 66 w 95"/>
                    <a:gd name="T39" fmla="*/ 50 h 50"/>
                    <a:gd name="T40" fmla="*/ 57 w 95"/>
                    <a:gd name="T41" fmla="*/ 23 h 50"/>
                    <a:gd name="T42" fmla="*/ 54 w 95"/>
                    <a:gd name="T43" fmla="*/ 16 h 50"/>
                    <a:gd name="T44" fmla="*/ 54 w 95"/>
                    <a:gd name="T45" fmla="*/ 26 h 50"/>
                    <a:gd name="T46" fmla="*/ 54 w 95"/>
                    <a:gd name="T47" fmla="*/ 50 h 50"/>
                    <a:gd name="T48" fmla="*/ 45 w 95"/>
                    <a:gd name="T49" fmla="*/ 50 h 50"/>
                    <a:gd name="T50" fmla="*/ 45 w 95"/>
                    <a:gd name="T51" fmla="*/ 0 h 50"/>
                    <a:gd name="T52" fmla="*/ 54 w 95"/>
                    <a:gd name="T53" fmla="*/ 0 h 50"/>
                    <a:gd name="T54" fmla="*/ 66 w 95"/>
                    <a:gd name="T55" fmla="*/ 28 h 50"/>
                    <a:gd name="T56" fmla="*/ 69 w 95"/>
                    <a:gd name="T57" fmla="*/ 3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5" h="50">
                      <a:moveTo>
                        <a:pt x="24" y="50"/>
                      </a:moveTo>
                      <a:lnTo>
                        <a:pt x="14" y="50"/>
                      </a:lnTo>
                      <a:lnTo>
                        <a:pt x="14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8" y="0"/>
                      </a:lnTo>
                      <a:lnTo>
                        <a:pt x="38" y="9"/>
                      </a:lnTo>
                      <a:lnTo>
                        <a:pt x="24" y="9"/>
                      </a:lnTo>
                      <a:lnTo>
                        <a:pt x="24" y="50"/>
                      </a:lnTo>
                      <a:close/>
                      <a:moveTo>
                        <a:pt x="69" y="38"/>
                      </a:moveTo>
                      <a:lnTo>
                        <a:pt x="73" y="28"/>
                      </a:lnTo>
                      <a:lnTo>
                        <a:pt x="85" y="0"/>
                      </a:lnTo>
                      <a:lnTo>
                        <a:pt x="95" y="0"/>
                      </a:lnTo>
                      <a:lnTo>
                        <a:pt x="95" y="50"/>
                      </a:lnTo>
                      <a:lnTo>
                        <a:pt x="85" y="50"/>
                      </a:lnTo>
                      <a:lnTo>
                        <a:pt x="85" y="26"/>
                      </a:lnTo>
                      <a:lnTo>
                        <a:pt x="85" y="16"/>
                      </a:lnTo>
                      <a:lnTo>
                        <a:pt x="83" y="23"/>
                      </a:lnTo>
                      <a:lnTo>
                        <a:pt x="73" y="50"/>
                      </a:lnTo>
                      <a:lnTo>
                        <a:pt x="66" y="50"/>
                      </a:lnTo>
                      <a:lnTo>
                        <a:pt x="57" y="23"/>
                      </a:lnTo>
                      <a:lnTo>
                        <a:pt x="54" y="16"/>
                      </a:lnTo>
                      <a:lnTo>
                        <a:pt x="54" y="26"/>
                      </a:lnTo>
                      <a:lnTo>
                        <a:pt x="54" y="50"/>
                      </a:lnTo>
                      <a:lnTo>
                        <a:pt x="45" y="5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6" y="2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pic>
          <p:nvPicPr>
            <p:cNvPr id="345" name="Picture 37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928" y="2763248"/>
              <a:ext cx="247061" cy="251619"/>
            </a:xfrm>
            <a:prstGeom prst="rect">
              <a:avLst/>
            </a:prstGeom>
          </p:spPr>
        </p:pic>
      </p:grpSp>
      <p:grpSp>
        <p:nvGrpSpPr>
          <p:cNvPr id="265" name="Group 133"/>
          <p:cNvGrpSpPr>
            <a:grpSpLocks noChangeAspect="1"/>
          </p:cNvGrpSpPr>
          <p:nvPr/>
        </p:nvGrpSpPr>
        <p:grpSpPr>
          <a:xfrm>
            <a:off x="8762701" y="5293951"/>
            <a:ext cx="578679" cy="420857"/>
            <a:chOff x="6338331" y="2417581"/>
            <a:chExt cx="2305050" cy="1676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86" name="Picture 2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331" y="2417581"/>
              <a:ext cx="2305050" cy="1676400"/>
            </a:xfrm>
            <a:prstGeom prst="rect">
              <a:avLst/>
            </a:prstGeom>
            <a:noFill/>
            <a:ln w="3175">
              <a:solidFill>
                <a:srgbClr val="40404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87" name="Picture 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320" y="2925618"/>
              <a:ext cx="1424334" cy="1031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58" name="그림 35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211" y="3713628"/>
            <a:ext cx="274718" cy="299264"/>
          </a:xfrm>
          <a:prstGeom prst="rect">
            <a:avLst/>
          </a:prstGeom>
        </p:spPr>
      </p:pic>
      <p:pic>
        <p:nvPicPr>
          <p:cNvPr id="359" name="그림 35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580" y="3713628"/>
            <a:ext cx="274718" cy="299264"/>
          </a:xfrm>
          <a:prstGeom prst="rect">
            <a:avLst/>
          </a:prstGeom>
        </p:spPr>
      </p:pic>
      <p:grpSp>
        <p:nvGrpSpPr>
          <p:cNvPr id="159" name="그룹 158"/>
          <p:cNvGrpSpPr/>
          <p:nvPr/>
        </p:nvGrpSpPr>
        <p:grpSpPr>
          <a:xfrm>
            <a:off x="6998054" y="4960215"/>
            <a:ext cx="698779" cy="1001654"/>
            <a:chOff x="4579281" y="3440446"/>
            <a:chExt cx="937541" cy="1343904"/>
          </a:xfrm>
        </p:grpSpPr>
        <p:grpSp>
          <p:nvGrpSpPr>
            <p:cNvPr id="160" name="그룹 159"/>
            <p:cNvGrpSpPr/>
            <p:nvPr/>
          </p:nvGrpSpPr>
          <p:grpSpPr>
            <a:xfrm>
              <a:off x="4586326" y="3440446"/>
              <a:ext cx="722203" cy="1302326"/>
              <a:chOff x="5933089" y="2703443"/>
              <a:chExt cx="539336" cy="972571"/>
            </a:xfrm>
          </p:grpSpPr>
          <p:grpSp>
            <p:nvGrpSpPr>
              <p:cNvPr id="174" name="그룹 173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176" name="Picture 3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77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178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79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80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81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82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83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84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85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175" name="Picture 378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161" name="그룹 160"/>
            <p:cNvGrpSpPr/>
            <p:nvPr/>
          </p:nvGrpSpPr>
          <p:grpSpPr>
            <a:xfrm>
              <a:off x="4579281" y="4338262"/>
              <a:ext cx="409500" cy="446088"/>
              <a:chOff x="9207637" y="4094546"/>
              <a:chExt cx="421195" cy="458829"/>
            </a:xfrm>
          </p:grpSpPr>
          <p:pic>
            <p:nvPicPr>
              <p:cNvPr id="165" name="그림 16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166" name="그룹 165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167" name="모서리가 둥근 직사각형 166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168" name="그룹 167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169" name="자유형 168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70" name="자유형 169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71" name="자유형 170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72" name="타원 171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73" name="타원 172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  <p:grpSp>
          <p:nvGrpSpPr>
            <p:cNvPr id="162" name="Group 27"/>
            <p:cNvGrpSpPr/>
            <p:nvPr/>
          </p:nvGrpSpPr>
          <p:grpSpPr>
            <a:xfrm>
              <a:off x="5012093" y="4373218"/>
              <a:ext cx="504729" cy="411132"/>
              <a:chOff x="4287614" y="3651387"/>
              <a:chExt cx="681078" cy="554777"/>
            </a:xfrm>
          </p:grpSpPr>
          <p:pic>
            <p:nvPicPr>
              <p:cNvPr id="163" name="Picture 2"/>
              <p:cNvPicPr>
                <a:picLocks noChangeAspect="1" noChangeArrowheads="1"/>
              </p:cNvPicPr>
              <p:nvPr/>
            </p:nvPicPr>
            <p:blipFill rotWithShape="1">
              <a:blip r:embed="rId22" cstate="print"/>
              <a:srcRect b="5115"/>
              <a:stretch/>
            </p:blipFill>
            <p:spPr bwMode="auto">
              <a:xfrm>
                <a:off x="4287614" y="3651387"/>
                <a:ext cx="564335" cy="391975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  <p:pic>
            <p:nvPicPr>
              <p:cNvPr id="164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4436448" y="3797661"/>
                <a:ext cx="532244" cy="408503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</p:grpSp>
      </p:grpSp>
      <p:grpSp>
        <p:nvGrpSpPr>
          <p:cNvPr id="187" name="그룹 186"/>
          <p:cNvGrpSpPr/>
          <p:nvPr/>
        </p:nvGrpSpPr>
        <p:grpSpPr>
          <a:xfrm>
            <a:off x="7165155" y="4365046"/>
            <a:ext cx="180988" cy="169713"/>
            <a:chOff x="5641463" y="3094879"/>
            <a:chExt cx="182881" cy="182880"/>
          </a:xfrm>
        </p:grpSpPr>
        <p:sp>
          <p:nvSpPr>
            <p:cNvPr id="188" name="Rounded Rectangle 289"/>
            <p:cNvSpPr/>
            <p:nvPr/>
          </p:nvSpPr>
          <p:spPr bwMode="auto">
            <a:xfrm>
              <a:off x="5641463" y="3094879"/>
              <a:ext cx="182881" cy="18288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Freeform 7"/>
            <p:cNvSpPr>
              <a:spLocks/>
            </p:cNvSpPr>
            <p:nvPr/>
          </p:nvSpPr>
          <p:spPr bwMode="auto">
            <a:xfrm>
              <a:off x="5681584" y="3133230"/>
              <a:ext cx="102638" cy="106178"/>
            </a:xfrm>
            <a:custGeom>
              <a:avLst/>
              <a:gdLst>
                <a:gd name="T0" fmla="*/ 214 w 259"/>
                <a:gd name="T1" fmla="*/ 0 h 288"/>
                <a:gd name="T2" fmla="*/ 137 w 259"/>
                <a:gd name="T3" fmla="*/ 240 h 288"/>
                <a:gd name="T4" fmla="*/ 130 w 259"/>
                <a:gd name="T5" fmla="*/ 245 h 288"/>
                <a:gd name="T6" fmla="*/ 123 w 259"/>
                <a:gd name="T7" fmla="*/ 240 h 288"/>
                <a:gd name="T8" fmla="*/ 45 w 259"/>
                <a:gd name="T9" fmla="*/ 0 h 288"/>
                <a:gd name="T10" fmla="*/ 0 w 259"/>
                <a:gd name="T11" fmla="*/ 0 h 288"/>
                <a:gd name="T12" fmla="*/ 82 w 259"/>
                <a:gd name="T13" fmla="*/ 254 h 288"/>
                <a:gd name="T14" fmla="*/ 130 w 259"/>
                <a:gd name="T15" fmla="*/ 288 h 288"/>
                <a:gd name="T16" fmla="*/ 178 w 259"/>
                <a:gd name="T17" fmla="*/ 254 h 288"/>
                <a:gd name="T18" fmla="*/ 259 w 259"/>
                <a:gd name="T19" fmla="*/ 0 h 288"/>
                <a:gd name="T20" fmla="*/ 214 w 259"/>
                <a:gd name="T2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214" y="0"/>
                  </a:moveTo>
                  <a:cubicBezTo>
                    <a:pt x="137" y="240"/>
                    <a:pt x="137" y="240"/>
                    <a:pt x="137" y="240"/>
                  </a:cubicBezTo>
                  <a:cubicBezTo>
                    <a:pt x="136" y="243"/>
                    <a:pt x="133" y="245"/>
                    <a:pt x="130" y="245"/>
                  </a:cubicBezTo>
                  <a:cubicBezTo>
                    <a:pt x="127" y="245"/>
                    <a:pt x="124" y="243"/>
                    <a:pt x="123" y="2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9" y="275"/>
                    <a:pt x="108" y="288"/>
                    <a:pt x="130" y="288"/>
                  </a:cubicBezTo>
                  <a:cubicBezTo>
                    <a:pt x="151" y="288"/>
                    <a:pt x="171" y="275"/>
                    <a:pt x="178" y="254"/>
                  </a:cubicBezTo>
                  <a:cubicBezTo>
                    <a:pt x="259" y="0"/>
                    <a:pt x="259" y="0"/>
                    <a:pt x="259" y="0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 smtClean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91" name="그룹 190"/>
          <p:cNvGrpSpPr/>
          <p:nvPr/>
        </p:nvGrpSpPr>
        <p:grpSpPr>
          <a:xfrm>
            <a:off x="7035099" y="3762405"/>
            <a:ext cx="180988" cy="169713"/>
            <a:chOff x="5641463" y="3094879"/>
            <a:chExt cx="182881" cy="182880"/>
          </a:xfrm>
        </p:grpSpPr>
        <p:sp>
          <p:nvSpPr>
            <p:cNvPr id="192" name="Rounded Rectangle 289"/>
            <p:cNvSpPr/>
            <p:nvPr/>
          </p:nvSpPr>
          <p:spPr bwMode="auto">
            <a:xfrm>
              <a:off x="5641463" y="3094879"/>
              <a:ext cx="182881" cy="18288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Freeform 7"/>
            <p:cNvSpPr>
              <a:spLocks/>
            </p:cNvSpPr>
            <p:nvPr/>
          </p:nvSpPr>
          <p:spPr bwMode="auto">
            <a:xfrm>
              <a:off x="5681584" y="3133230"/>
              <a:ext cx="102638" cy="106178"/>
            </a:xfrm>
            <a:custGeom>
              <a:avLst/>
              <a:gdLst>
                <a:gd name="T0" fmla="*/ 214 w 259"/>
                <a:gd name="T1" fmla="*/ 0 h 288"/>
                <a:gd name="T2" fmla="*/ 137 w 259"/>
                <a:gd name="T3" fmla="*/ 240 h 288"/>
                <a:gd name="T4" fmla="*/ 130 w 259"/>
                <a:gd name="T5" fmla="*/ 245 h 288"/>
                <a:gd name="T6" fmla="*/ 123 w 259"/>
                <a:gd name="T7" fmla="*/ 240 h 288"/>
                <a:gd name="T8" fmla="*/ 45 w 259"/>
                <a:gd name="T9" fmla="*/ 0 h 288"/>
                <a:gd name="T10" fmla="*/ 0 w 259"/>
                <a:gd name="T11" fmla="*/ 0 h 288"/>
                <a:gd name="T12" fmla="*/ 82 w 259"/>
                <a:gd name="T13" fmla="*/ 254 h 288"/>
                <a:gd name="T14" fmla="*/ 130 w 259"/>
                <a:gd name="T15" fmla="*/ 288 h 288"/>
                <a:gd name="T16" fmla="*/ 178 w 259"/>
                <a:gd name="T17" fmla="*/ 254 h 288"/>
                <a:gd name="T18" fmla="*/ 259 w 259"/>
                <a:gd name="T19" fmla="*/ 0 h 288"/>
                <a:gd name="T20" fmla="*/ 214 w 259"/>
                <a:gd name="T2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214" y="0"/>
                  </a:moveTo>
                  <a:cubicBezTo>
                    <a:pt x="137" y="240"/>
                    <a:pt x="137" y="240"/>
                    <a:pt x="137" y="240"/>
                  </a:cubicBezTo>
                  <a:cubicBezTo>
                    <a:pt x="136" y="243"/>
                    <a:pt x="133" y="245"/>
                    <a:pt x="130" y="245"/>
                  </a:cubicBezTo>
                  <a:cubicBezTo>
                    <a:pt x="127" y="245"/>
                    <a:pt x="124" y="243"/>
                    <a:pt x="123" y="2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9" y="275"/>
                    <a:pt x="108" y="288"/>
                    <a:pt x="130" y="288"/>
                  </a:cubicBezTo>
                  <a:cubicBezTo>
                    <a:pt x="151" y="288"/>
                    <a:pt x="171" y="275"/>
                    <a:pt x="178" y="254"/>
                  </a:cubicBezTo>
                  <a:cubicBezTo>
                    <a:pt x="259" y="0"/>
                    <a:pt x="259" y="0"/>
                    <a:pt x="259" y="0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 smtClean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94" name="그룹 193"/>
          <p:cNvGrpSpPr/>
          <p:nvPr/>
        </p:nvGrpSpPr>
        <p:grpSpPr>
          <a:xfrm>
            <a:off x="8468456" y="3762405"/>
            <a:ext cx="180988" cy="169713"/>
            <a:chOff x="5641463" y="3094879"/>
            <a:chExt cx="182881" cy="182880"/>
          </a:xfrm>
        </p:grpSpPr>
        <p:sp>
          <p:nvSpPr>
            <p:cNvPr id="195" name="Rounded Rectangle 289"/>
            <p:cNvSpPr/>
            <p:nvPr/>
          </p:nvSpPr>
          <p:spPr bwMode="auto">
            <a:xfrm>
              <a:off x="5641463" y="3094879"/>
              <a:ext cx="182881" cy="18288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96" name="Freeform 7"/>
            <p:cNvSpPr>
              <a:spLocks/>
            </p:cNvSpPr>
            <p:nvPr/>
          </p:nvSpPr>
          <p:spPr bwMode="auto">
            <a:xfrm>
              <a:off x="5681584" y="3133230"/>
              <a:ext cx="102638" cy="106178"/>
            </a:xfrm>
            <a:custGeom>
              <a:avLst/>
              <a:gdLst>
                <a:gd name="T0" fmla="*/ 214 w 259"/>
                <a:gd name="T1" fmla="*/ 0 h 288"/>
                <a:gd name="T2" fmla="*/ 137 w 259"/>
                <a:gd name="T3" fmla="*/ 240 h 288"/>
                <a:gd name="T4" fmla="*/ 130 w 259"/>
                <a:gd name="T5" fmla="*/ 245 h 288"/>
                <a:gd name="T6" fmla="*/ 123 w 259"/>
                <a:gd name="T7" fmla="*/ 240 h 288"/>
                <a:gd name="T8" fmla="*/ 45 w 259"/>
                <a:gd name="T9" fmla="*/ 0 h 288"/>
                <a:gd name="T10" fmla="*/ 0 w 259"/>
                <a:gd name="T11" fmla="*/ 0 h 288"/>
                <a:gd name="T12" fmla="*/ 82 w 259"/>
                <a:gd name="T13" fmla="*/ 254 h 288"/>
                <a:gd name="T14" fmla="*/ 130 w 259"/>
                <a:gd name="T15" fmla="*/ 288 h 288"/>
                <a:gd name="T16" fmla="*/ 178 w 259"/>
                <a:gd name="T17" fmla="*/ 254 h 288"/>
                <a:gd name="T18" fmla="*/ 259 w 259"/>
                <a:gd name="T19" fmla="*/ 0 h 288"/>
                <a:gd name="T20" fmla="*/ 214 w 259"/>
                <a:gd name="T2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214" y="0"/>
                  </a:moveTo>
                  <a:cubicBezTo>
                    <a:pt x="137" y="240"/>
                    <a:pt x="137" y="240"/>
                    <a:pt x="137" y="240"/>
                  </a:cubicBezTo>
                  <a:cubicBezTo>
                    <a:pt x="136" y="243"/>
                    <a:pt x="133" y="245"/>
                    <a:pt x="130" y="245"/>
                  </a:cubicBezTo>
                  <a:cubicBezTo>
                    <a:pt x="127" y="245"/>
                    <a:pt x="124" y="243"/>
                    <a:pt x="123" y="2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9" y="275"/>
                    <a:pt x="108" y="288"/>
                    <a:pt x="130" y="288"/>
                  </a:cubicBezTo>
                  <a:cubicBezTo>
                    <a:pt x="151" y="288"/>
                    <a:pt x="171" y="275"/>
                    <a:pt x="178" y="254"/>
                  </a:cubicBezTo>
                  <a:cubicBezTo>
                    <a:pt x="259" y="0"/>
                    <a:pt x="259" y="0"/>
                    <a:pt x="259" y="0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 smtClean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97" name="TextBox 196"/>
          <p:cNvSpPr txBox="1"/>
          <p:nvPr/>
        </p:nvSpPr>
        <p:spPr bwMode="ltGray">
          <a:xfrm>
            <a:off x="8403027" y="4139291"/>
            <a:ext cx="508152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smtClean="0">
                <a:solidFill>
                  <a:schemeClr val="tx2"/>
                </a:solidFill>
              </a:rPr>
              <a:t>NBU Client</a:t>
            </a:r>
          </a:p>
        </p:txBody>
      </p:sp>
      <p:cxnSp>
        <p:nvCxnSpPr>
          <p:cNvPr id="246" name="꺾인 연결선 245"/>
          <p:cNvCxnSpPr>
            <a:stCxn id="197" idx="1"/>
            <a:endCxn id="195" idx="1"/>
          </p:cNvCxnSpPr>
          <p:nvPr/>
        </p:nvCxnSpPr>
        <p:spPr bwMode="auto">
          <a:xfrm rot="10800000" flipH="1">
            <a:off x="8403026" y="3847263"/>
            <a:ext cx="65429" cy="347429"/>
          </a:xfrm>
          <a:prstGeom prst="bentConnector3">
            <a:avLst>
              <a:gd name="adj1" fmla="val -155283"/>
            </a:avLst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251" name="TextBox 250"/>
          <p:cNvSpPr txBox="1"/>
          <p:nvPr/>
        </p:nvSpPr>
        <p:spPr bwMode="ltGray">
          <a:xfrm>
            <a:off x="6975711" y="4139291"/>
            <a:ext cx="508152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smtClean="0">
                <a:solidFill>
                  <a:schemeClr val="tx2"/>
                </a:solidFill>
              </a:rPr>
              <a:t>NBU Client</a:t>
            </a:r>
          </a:p>
        </p:txBody>
      </p:sp>
      <p:cxnSp>
        <p:nvCxnSpPr>
          <p:cNvPr id="252" name="꺾인 연결선 251"/>
          <p:cNvCxnSpPr>
            <a:stCxn id="251" idx="1"/>
            <a:endCxn id="192" idx="1"/>
          </p:cNvCxnSpPr>
          <p:nvPr/>
        </p:nvCxnSpPr>
        <p:spPr bwMode="auto">
          <a:xfrm rot="10800000" flipH="1">
            <a:off x="6975711" y="3847263"/>
            <a:ext cx="59388" cy="347429"/>
          </a:xfrm>
          <a:prstGeom prst="bentConnector3">
            <a:avLst>
              <a:gd name="adj1" fmla="val -158247"/>
            </a:avLst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03649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Right Arrow 159"/>
          <p:cNvSpPr/>
          <p:nvPr/>
        </p:nvSpPr>
        <p:spPr>
          <a:xfrm>
            <a:off x="2389363" y="3292381"/>
            <a:ext cx="1202631" cy="300711"/>
          </a:xfrm>
          <a:prstGeom prst="rightArrow">
            <a:avLst>
              <a:gd name="adj1" fmla="val 73486"/>
              <a:gd name="adj2" fmla="val 38309"/>
            </a:avLst>
          </a:prstGeom>
          <a:gradFill flip="none" rotWithShape="1">
            <a:gsLst>
              <a:gs pos="5000">
                <a:schemeClr val="bg1">
                  <a:lumMod val="75000"/>
                  <a:alpha val="0"/>
                </a:schemeClr>
              </a:gs>
              <a:gs pos="34000">
                <a:schemeClr val="tx2">
                  <a:lumMod val="75000"/>
                  <a:lumOff val="2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092">
              <a:spcAft>
                <a:spcPts val="600"/>
              </a:spcAft>
            </a:pP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77" name="Right Arrow 159"/>
          <p:cNvSpPr/>
          <p:nvPr/>
        </p:nvSpPr>
        <p:spPr>
          <a:xfrm>
            <a:off x="1240018" y="3921438"/>
            <a:ext cx="2351977" cy="300711"/>
          </a:xfrm>
          <a:prstGeom prst="rightArrow">
            <a:avLst>
              <a:gd name="adj1" fmla="val 73486"/>
              <a:gd name="adj2" fmla="val 38309"/>
            </a:avLst>
          </a:prstGeom>
          <a:gradFill flip="none" rotWithShape="1">
            <a:gsLst>
              <a:gs pos="5000">
                <a:schemeClr val="bg1">
                  <a:lumMod val="75000"/>
                  <a:alpha val="0"/>
                </a:schemeClr>
              </a:gs>
              <a:gs pos="34000">
                <a:srgbClr val="FFFF6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092">
              <a:spcAft>
                <a:spcPts val="600"/>
              </a:spcAft>
            </a:pP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78" name="Right Arrow 159"/>
          <p:cNvSpPr/>
          <p:nvPr/>
        </p:nvSpPr>
        <p:spPr>
          <a:xfrm>
            <a:off x="1777220" y="3606557"/>
            <a:ext cx="1814774" cy="300711"/>
          </a:xfrm>
          <a:prstGeom prst="rightArrow">
            <a:avLst>
              <a:gd name="adj1" fmla="val 73486"/>
              <a:gd name="adj2" fmla="val 38309"/>
            </a:avLst>
          </a:prstGeom>
          <a:gradFill flip="none" rotWithShape="1">
            <a:gsLst>
              <a:gs pos="5000">
                <a:schemeClr val="bg1">
                  <a:lumMod val="75000"/>
                  <a:alpha val="0"/>
                </a:schemeClr>
              </a:gs>
              <a:gs pos="34000">
                <a:srgbClr val="005696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092">
              <a:spcAft>
                <a:spcPts val="600"/>
              </a:spcAft>
            </a:pP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27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ko-KR" altLang="en-US" dirty="0" err="1"/>
              <a:t>클라우드에</a:t>
            </a:r>
            <a:r>
              <a:rPr lang="ko-KR" altLang="en-US" dirty="0"/>
              <a:t> 새로운 애플리케이션을 배치하거나 데이터를 다른 스토리지 계층으로 사용하는 경우에도 </a:t>
            </a:r>
            <a:r>
              <a:rPr lang="en-US" altLang="ko-KR" dirty="0"/>
              <a:t>NetBackup</a:t>
            </a:r>
            <a:r>
              <a:rPr lang="ko-KR" altLang="en-US" dirty="0"/>
              <a:t>은 동일한 백업 콘솔을 통해 안정적인 보호 기능을 제공하며 다른 서버와 동일한 정책을 사용합니다</a:t>
            </a:r>
            <a:r>
              <a:rPr lang="en-US" altLang="ko-KR" dirty="0"/>
              <a:t>.</a:t>
            </a:r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/>
              <a:t>Cloud </a:t>
            </a:r>
            <a:r>
              <a:rPr lang="ko-KR" altLang="en-US" dirty="0" smtClean="0"/>
              <a:t>지원 기술</a:t>
            </a:r>
            <a:endParaRPr lang="ko-KR" altLang="en-US" dirty="0"/>
          </a:p>
        </p:txBody>
      </p: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95" name="Group 299"/>
          <p:cNvGrpSpPr>
            <a:grpSpLocks noChangeAspect="1"/>
          </p:cNvGrpSpPr>
          <p:nvPr/>
        </p:nvGrpSpPr>
        <p:grpSpPr>
          <a:xfrm>
            <a:off x="7926892" y="2837892"/>
            <a:ext cx="303369" cy="165507"/>
            <a:chOff x="552737" y="8131563"/>
            <a:chExt cx="2903807" cy="1735096"/>
          </a:xfrm>
          <a:gradFill flip="none" rotWithShape="1">
            <a:gsLst>
              <a:gs pos="19000">
                <a:srgbClr val="B2B2B2"/>
              </a:gs>
              <a:gs pos="82000">
                <a:schemeClr val="bg1">
                  <a:lumMod val="65000"/>
                </a:schemeClr>
              </a:gs>
            </a:gsLst>
            <a:lin ang="2700000" scaled="1"/>
            <a:tileRect/>
          </a:gradFill>
          <a:effectLst/>
        </p:grpSpPr>
        <p:sp>
          <p:nvSpPr>
            <p:cNvPr id="96" name="Rounded Rectangle 93"/>
            <p:cNvSpPr/>
            <p:nvPr/>
          </p:nvSpPr>
          <p:spPr>
            <a:xfrm>
              <a:off x="552737" y="8952259"/>
              <a:ext cx="2743200" cy="914400"/>
            </a:xfrm>
            <a:prstGeom prst="roundRect">
              <a:avLst>
                <a:gd name="adj" fmla="val 5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97" name="Oval 301"/>
            <p:cNvSpPr>
              <a:spLocks noChangeAspect="1"/>
            </p:cNvSpPr>
            <p:nvPr/>
          </p:nvSpPr>
          <p:spPr>
            <a:xfrm>
              <a:off x="980941" y="8473954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98" name="Oval 302"/>
            <p:cNvSpPr>
              <a:spLocks noChangeAspect="1"/>
            </p:cNvSpPr>
            <p:nvPr/>
          </p:nvSpPr>
          <p:spPr>
            <a:xfrm>
              <a:off x="1697223" y="8131563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99" name="Oval 303"/>
            <p:cNvSpPr>
              <a:spLocks noChangeAspect="1"/>
            </p:cNvSpPr>
            <p:nvPr/>
          </p:nvSpPr>
          <p:spPr>
            <a:xfrm>
              <a:off x="2229135" y="8639253"/>
              <a:ext cx="1227409" cy="122740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grpSp>
        <p:nvGrpSpPr>
          <p:cNvPr id="100" name="Group 304"/>
          <p:cNvGrpSpPr>
            <a:grpSpLocks noChangeAspect="1"/>
          </p:cNvGrpSpPr>
          <p:nvPr/>
        </p:nvGrpSpPr>
        <p:grpSpPr>
          <a:xfrm>
            <a:off x="8323584" y="2888869"/>
            <a:ext cx="722307" cy="394064"/>
            <a:chOff x="552737" y="8131563"/>
            <a:chExt cx="2903807" cy="1735096"/>
          </a:xfrm>
          <a:gradFill flip="none" rotWithShape="1">
            <a:gsLst>
              <a:gs pos="19000">
                <a:srgbClr val="B2B2B2"/>
              </a:gs>
              <a:gs pos="82000">
                <a:schemeClr val="bg1">
                  <a:lumMod val="65000"/>
                </a:schemeClr>
              </a:gs>
            </a:gsLst>
            <a:lin ang="2700000" scaled="1"/>
            <a:tileRect/>
          </a:gradFill>
          <a:effectLst/>
        </p:grpSpPr>
        <p:sp>
          <p:nvSpPr>
            <p:cNvPr id="101" name="Rounded Rectangle 93"/>
            <p:cNvSpPr/>
            <p:nvPr/>
          </p:nvSpPr>
          <p:spPr>
            <a:xfrm>
              <a:off x="552737" y="8952259"/>
              <a:ext cx="2743200" cy="914400"/>
            </a:xfrm>
            <a:prstGeom prst="roundRect">
              <a:avLst>
                <a:gd name="adj" fmla="val 5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02" name="Oval 306"/>
            <p:cNvSpPr>
              <a:spLocks noChangeAspect="1"/>
            </p:cNvSpPr>
            <p:nvPr/>
          </p:nvSpPr>
          <p:spPr>
            <a:xfrm>
              <a:off x="980941" y="8473954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03" name="Oval 307"/>
            <p:cNvSpPr>
              <a:spLocks noChangeAspect="1"/>
            </p:cNvSpPr>
            <p:nvPr/>
          </p:nvSpPr>
          <p:spPr>
            <a:xfrm>
              <a:off x="1697223" y="8131563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04" name="Oval 308"/>
            <p:cNvSpPr>
              <a:spLocks noChangeAspect="1"/>
            </p:cNvSpPr>
            <p:nvPr/>
          </p:nvSpPr>
          <p:spPr>
            <a:xfrm>
              <a:off x="2229135" y="8639253"/>
              <a:ext cx="1227409" cy="122740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grpSp>
        <p:nvGrpSpPr>
          <p:cNvPr id="105" name="Group 309"/>
          <p:cNvGrpSpPr>
            <a:grpSpLocks noChangeAspect="1"/>
          </p:cNvGrpSpPr>
          <p:nvPr/>
        </p:nvGrpSpPr>
        <p:grpSpPr>
          <a:xfrm>
            <a:off x="7148434" y="2948629"/>
            <a:ext cx="433384" cy="236439"/>
            <a:chOff x="552737" y="8131563"/>
            <a:chExt cx="2903807" cy="1735096"/>
          </a:xfrm>
          <a:gradFill flip="none" rotWithShape="1">
            <a:gsLst>
              <a:gs pos="19000">
                <a:srgbClr val="B2B2B2"/>
              </a:gs>
              <a:gs pos="82000">
                <a:schemeClr val="bg1">
                  <a:lumMod val="65000"/>
                </a:schemeClr>
              </a:gs>
            </a:gsLst>
            <a:lin ang="2700000" scaled="1"/>
            <a:tileRect/>
          </a:gradFill>
          <a:effectLst/>
        </p:grpSpPr>
        <p:sp>
          <p:nvSpPr>
            <p:cNvPr id="106" name="Rounded Rectangle 93"/>
            <p:cNvSpPr/>
            <p:nvPr/>
          </p:nvSpPr>
          <p:spPr>
            <a:xfrm>
              <a:off x="552737" y="8952259"/>
              <a:ext cx="2743200" cy="914400"/>
            </a:xfrm>
            <a:prstGeom prst="roundRect">
              <a:avLst>
                <a:gd name="adj" fmla="val 5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07" name="Oval 311"/>
            <p:cNvSpPr>
              <a:spLocks noChangeAspect="1"/>
            </p:cNvSpPr>
            <p:nvPr/>
          </p:nvSpPr>
          <p:spPr>
            <a:xfrm>
              <a:off x="980941" y="8473954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08" name="Oval 312"/>
            <p:cNvSpPr>
              <a:spLocks noChangeAspect="1"/>
            </p:cNvSpPr>
            <p:nvPr/>
          </p:nvSpPr>
          <p:spPr>
            <a:xfrm>
              <a:off x="1697223" y="8131563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09" name="Oval 313"/>
            <p:cNvSpPr>
              <a:spLocks noChangeAspect="1"/>
            </p:cNvSpPr>
            <p:nvPr/>
          </p:nvSpPr>
          <p:spPr>
            <a:xfrm>
              <a:off x="2229135" y="8639253"/>
              <a:ext cx="1227409" cy="122740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grpSp>
        <p:nvGrpSpPr>
          <p:cNvPr id="110" name="Group 314"/>
          <p:cNvGrpSpPr>
            <a:grpSpLocks noChangeAspect="1"/>
          </p:cNvGrpSpPr>
          <p:nvPr/>
        </p:nvGrpSpPr>
        <p:grpSpPr>
          <a:xfrm>
            <a:off x="7159416" y="3527882"/>
            <a:ext cx="361154" cy="197033"/>
            <a:chOff x="552737" y="8131563"/>
            <a:chExt cx="2903807" cy="1735096"/>
          </a:xfrm>
          <a:gradFill flip="none" rotWithShape="1">
            <a:gsLst>
              <a:gs pos="19000">
                <a:srgbClr val="B2B2B2"/>
              </a:gs>
              <a:gs pos="82000">
                <a:schemeClr val="bg1">
                  <a:lumMod val="65000"/>
                </a:schemeClr>
              </a:gs>
            </a:gsLst>
            <a:lin ang="2700000" scaled="1"/>
            <a:tileRect/>
          </a:gradFill>
          <a:effectLst/>
        </p:grpSpPr>
        <p:sp>
          <p:nvSpPr>
            <p:cNvPr id="111" name="Rounded Rectangle 93"/>
            <p:cNvSpPr/>
            <p:nvPr/>
          </p:nvSpPr>
          <p:spPr>
            <a:xfrm>
              <a:off x="552737" y="8952259"/>
              <a:ext cx="2743200" cy="914400"/>
            </a:xfrm>
            <a:prstGeom prst="roundRect">
              <a:avLst>
                <a:gd name="adj" fmla="val 5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12" name="Oval 316"/>
            <p:cNvSpPr>
              <a:spLocks noChangeAspect="1"/>
            </p:cNvSpPr>
            <p:nvPr/>
          </p:nvSpPr>
          <p:spPr>
            <a:xfrm>
              <a:off x="980941" y="8473954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13" name="Oval 317"/>
            <p:cNvSpPr>
              <a:spLocks noChangeAspect="1"/>
            </p:cNvSpPr>
            <p:nvPr/>
          </p:nvSpPr>
          <p:spPr>
            <a:xfrm>
              <a:off x="1697223" y="8131563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14" name="Oval 318"/>
            <p:cNvSpPr>
              <a:spLocks noChangeAspect="1"/>
            </p:cNvSpPr>
            <p:nvPr/>
          </p:nvSpPr>
          <p:spPr>
            <a:xfrm>
              <a:off x="2229135" y="8639253"/>
              <a:ext cx="1227409" cy="122740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grpSp>
        <p:nvGrpSpPr>
          <p:cNvPr id="115" name="Group 319"/>
          <p:cNvGrpSpPr>
            <a:grpSpLocks noChangeAspect="1"/>
          </p:cNvGrpSpPr>
          <p:nvPr/>
        </p:nvGrpSpPr>
        <p:grpSpPr>
          <a:xfrm>
            <a:off x="8401089" y="4019578"/>
            <a:ext cx="650077" cy="354657"/>
            <a:chOff x="552737" y="8131563"/>
            <a:chExt cx="2903807" cy="1735096"/>
          </a:xfrm>
          <a:gradFill flip="none" rotWithShape="1">
            <a:gsLst>
              <a:gs pos="19000">
                <a:srgbClr val="B2B2B2"/>
              </a:gs>
              <a:gs pos="82000">
                <a:schemeClr val="bg1">
                  <a:lumMod val="65000"/>
                </a:schemeClr>
              </a:gs>
            </a:gsLst>
            <a:lin ang="2700000" scaled="1"/>
            <a:tileRect/>
          </a:gradFill>
          <a:effectLst/>
        </p:grpSpPr>
        <p:sp>
          <p:nvSpPr>
            <p:cNvPr id="116" name="Rounded Rectangle 93"/>
            <p:cNvSpPr/>
            <p:nvPr/>
          </p:nvSpPr>
          <p:spPr>
            <a:xfrm>
              <a:off x="552737" y="8952259"/>
              <a:ext cx="2743200" cy="914400"/>
            </a:xfrm>
            <a:prstGeom prst="roundRect">
              <a:avLst>
                <a:gd name="adj" fmla="val 5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17" name="Oval 321"/>
            <p:cNvSpPr>
              <a:spLocks noChangeAspect="1"/>
            </p:cNvSpPr>
            <p:nvPr/>
          </p:nvSpPr>
          <p:spPr>
            <a:xfrm>
              <a:off x="980941" y="8473954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18" name="Oval 322"/>
            <p:cNvSpPr>
              <a:spLocks noChangeAspect="1"/>
            </p:cNvSpPr>
            <p:nvPr/>
          </p:nvSpPr>
          <p:spPr>
            <a:xfrm>
              <a:off x="1697223" y="8131563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19" name="Oval 323"/>
            <p:cNvSpPr>
              <a:spLocks noChangeAspect="1"/>
            </p:cNvSpPr>
            <p:nvPr/>
          </p:nvSpPr>
          <p:spPr>
            <a:xfrm>
              <a:off x="2229135" y="8639253"/>
              <a:ext cx="1227409" cy="122740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sp>
        <p:nvSpPr>
          <p:cNvPr id="120" name="Right Arrow 159"/>
          <p:cNvSpPr/>
          <p:nvPr/>
        </p:nvSpPr>
        <p:spPr>
          <a:xfrm>
            <a:off x="5402101" y="3175921"/>
            <a:ext cx="1796985" cy="703424"/>
          </a:xfrm>
          <a:prstGeom prst="rightArrow">
            <a:avLst>
              <a:gd name="adj1" fmla="val 83023"/>
              <a:gd name="adj2" fmla="val 28799"/>
            </a:avLst>
          </a:prstGeom>
          <a:gradFill flip="none" rotWithShape="1">
            <a:gsLst>
              <a:gs pos="25000">
                <a:schemeClr val="bg1">
                  <a:lumMod val="75000"/>
                  <a:alpha val="0"/>
                </a:schemeClr>
              </a:gs>
              <a:gs pos="6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prstClr val="white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770025" y="2914714"/>
            <a:ext cx="4839459" cy="761598"/>
            <a:chOff x="848323" y="2753183"/>
            <a:chExt cx="4839459" cy="761598"/>
          </a:xfrm>
        </p:grpSpPr>
        <p:sp>
          <p:nvSpPr>
            <p:cNvPr id="175" name="Rounded Rectangle 753"/>
            <p:cNvSpPr/>
            <p:nvPr/>
          </p:nvSpPr>
          <p:spPr>
            <a:xfrm>
              <a:off x="1247657" y="2781257"/>
              <a:ext cx="52602" cy="473423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124" name="Rounded Rectangle 753"/>
            <p:cNvSpPr/>
            <p:nvPr/>
          </p:nvSpPr>
          <p:spPr>
            <a:xfrm>
              <a:off x="2415059" y="2781257"/>
              <a:ext cx="52602" cy="473423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279" name="Rounded Rectangle 753"/>
            <p:cNvSpPr/>
            <p:nvPr/>
          </p:nvSpPr>
          <p:spPr>
            <a:xfrm>
              <a:off x="1831358" y="2781257"/>
              <a:ext cx="52602" cy="473423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280" name="Rounded Rectangle 753"/>
            <p:cNvSpPr/>
            <p:nvPr/>
          </p:nvSpPr>
          <p:spPr>
            <a:xfrm>
              <a:off x="2998760" y="2781257"/>
              <a:ext cx="52602" cy="473423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122" name="Rounded Rectangle 752"/>
            <p:cNvSpPr/>
            <p:nvPr/>
          </p:nvSpPr>
          <p:spPr>
            <a:xfrm>
              <a:off x="848323" y="2753183"/>
              <a:ext cx="4839459" cy="52601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123" name="Rounded Rectangle 753"/>
            <p:cNvSpPr/>
            <p:nvPr/>
          </p:nvSpPr>
          <p:spPr>
            <a:xfrm>
              <a:off x="4141933" y="2778345"/>
              <a:ext cx="52602" cy="736436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prstClr val="white"/>
                </a:solidFill>
              </a:endParaRPr>
            </a:p>
          </p:txBody>
        </p:sp>
      </p:grpSp>
      <p:sp>
        <p:nvSpPr>
          <p:cNvPr id="126" name="Right Arrow 159"/>
          <p:cNvSpPr/>
          <p:nvPr/>
        </p:nvSpPr>
        <p:spPr>
          <a:xfrm rot="10800000">
            <a:off x="5866787" y="3926987"/>
            <a:ext cx="1801322" cy="397094"/>
          </a:xfrm>
          <a:prstGeom prst="rightArrow">
            <a:avLst>
              <a:gd name="adj1" fmla="val 83023"/>
              <a:gd name="adj2" fmla="val 28799"/>
            </a:avLst>
          </a:prstGeom>
          <a:gradFill flip="none" rotWithShape="1">
            <a:gsLst>
              <a:gs pos="25000">
                <a:schemeClr val="bg1">
                  <a:lumMod val="75000"/>
                  <a:alpha val="0"/>
                </a:schemeClr>
              </a:gs>
              <a:gs pos="6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prstClr val="white"/>
              </a:solidFill>
            </a:endParaRPr>
          </a:p>
        </p:txBody>
      </p:sp>
      <p:grpSp>
        <p:nvGrpSpPr>
          <p:cNvPr id="130" name="Group 253"/>
          <p:cNvGrpSpPr/>
          <p:nvPr/>
        </p:nvGrpSpPr>
        <p:grpSpPr>
          <a:xfrm>
            <a:off x="7250773" y="3079255"/>
            <a:ext cx="1709036" cy="1371135"/>
            <a:chOff x="7417338" y="3019100"/>
            <a:chExt cx="2163542" cy="1735779"/>
          </a:xfrm>
          <a:effectLst>
            <a:glow rad="38100">
              <a:schemeClr val="bg1">
                <a:lumMod val="75000"/>
                <a:alpha val="40000"/>
              </a:schemeClr>
            </a:glow>
          </a:effectLst>
        </p:grpSpPr>
        <p:sp>
          <p:nvSpPr>
            <p:cNvPr id="131" name="Rectangle: Top Corners Rounded 250"/>
            <p:cNvSpPr/>
            <p:nvPr/>
          </p:nvSpPr>
          <p:spPr bwMode="auto">
            <a:xfrm>
              <a:off x="7417338" y="3019100"/>
              <a:ext cx="2163542" cy="426799"/>
            </a:xfrm>
            <a:prstGeom prst="round2SameRect">
              <a:avLst>
                <a:gd name="adj1" fmla="val 12025"/>
                <a:gd name="adj2" fmla="val 0"/>
              </a:avLst>
            </a:prstGeom>
            <a:gradFill flip="none" rotWithShape="1">
              <a:gsLst>
                <a:gs pos="21000">
                  <a:srgbClr val="B1181E"/>
                </a:gs>
                <a:gs pos="79000">
                  <a:srgbClr val="6F0F14"/>
                </a:gs>
              </a:gsLst>
              <a:lin ang="2700000" scaled="1"/>
              <a:tileRect/>
            </a:gra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91440" rIns="91440" bIns="91440" numCol="1" rtlCol="0" anchor="ctr" anchorCtr="0" compatLnSpc="1">
              <a:prstTxWarp prst="textNoShape">
                <a:avLst/>
              </a:prstTxWarp>
            </a:bodyPr>
            <a:lstStyle/>
            <a:p>
              <a:pPr marL="449263">
                <a:lnSpc>
                  <a:spcPct val="90000"/>
                </a:lnSpc>
              </a:pPr>
              <a:r>
                <a:rPr lang="ko-KR" altLang="en-US" sz="9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광범위한 클라우드 공급자 지원</a:t>
              </a:r>
              <a:endParaRPr lang="en-US" sz="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2" name="Rectangle: Top Corners Rounded 251"/>
            <p:cNvSpPr/>
            <p:nvPr/>
          </p:nvSpPr>
          <p:spPr bwMode="auto">
            <a:xfrm rot="10800000">
              <a:off x="7417338" y="3445898"/>
              <a:ext cx="2163542" cy="1308981"/>
            </a:xfrm>
            <a:prstGeom prst="round2SameRect">
              <a:avLst>
                <a:gd name="adj1" fmla="val 3936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91440" rIns="91440" bIns="91440" numCol="1" rtlCol="0" anchor="ctr" anchorCtr="0" compatLnSpc="1">
              <a:prstTxWarp prst="textNoShape">
                <a:avLst/>
              </a:prstTxWarp>
            </a:bodyPr>
            <a:lstStyle/>
            <a:p>
              <a:pPr marL="400050">
                <a:lnSpc>
                  <a:spcPct val="90000"/>
                </a:lnSpc>
              </a:pPr>
              <a:endParaRPr lang="en-US" sz="105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33" name="Group 234"/>
          <p:cNvGrpSpPr>
            <a:grpSpLocks noChangeAspect="1"/>
          </p:cNvGrpSpPr>
          <p:nvPr/>
        </p:nvGrpSpPr>
        <p:grpSpPr>
          <a:xfrm>
            <a:off x="7340057" y="3146856"/>
            <a:ext cx="361154" cy="197033"/>
            <a:chOff x="552737" y="8131563"/>
            <a:chExt cx="2903807" cy="1735096"/>
          </a:xfrm>
          <a:solidFill>
            <a:sysClr val="window" lastClr="FFFFFF"/>
          </a:solidFill>
          <a:effectLst>
            <a:glow rad="25400">
              <a:schemeClr val="bg1">
                <a:lumMod val="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4" name="Rounded Rectangle 93"/>
            <p:cNvSpPr/>
            <p:nvPr/>
          </p:nvSpPr>
          <p:spPr>
            <a:xfrm>
              <a:off x="552737" y="8952259"/>
              <a:ext cx="2743200" cy="914400"/>
            </a:xfrm>
            <a:prstGeom prst="roundRect">
              <a:avLst>
                <a:gd name="adj" fmla="val 5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35" name="Oval 246"/>
            <p:cNvSpPr>
              <a:spLocks noChangeAspect="1"/>
            </p:cNvSpPr>
            <p:nvPr/>
          </p:nvSpPr>
          <p:spPr>
            <a:xfrm>
              <a:off x="980941" y="8473954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36" name="Oval 247"/>
            <p:cNvSpPr>
              <a:spLocks noChangeAspect="1"/>
            </p:cNvSpPr>
            <p:nvPr/>
          </p:nvSpPr>
          <p:spPr>
            <a:xfrm>
              <a:off x="1697223" y="8131563"/>
              <a:ext cx="1097280" cy="109727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37" name="Oval 248"/>
            <p:cNvSpPr>
              <a:spLocks noChangeAspect="1"/>
            </p:cNvSpPr>
            <p:nvPr/>
          </p:nvSpPr>
          <p:spPr>
            <a:xfrm>
              <a:off x="2229135" y="8639253"/>
              <a:ext cx="1227409" cy="122740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grpSp>
        <p:nvGrpSpPr>
          <p:cNvPr id="138" name="Group 189"/>
          <p:cNvGrpSpPr/>
          <p:nvPr/>
        </p:nvGrpSpPr>
        <p:grpSpPr>
          <a:xfrm>
            <a:off x="8144895" y="3756509"/>
            <a:ext cx="755937" cy="215982"/>
            <a:chOff x="6146889" y="4639674"/>
            <a:chExt cx="1280160" cy="365760"/>
          </a:xfrm>
          <a:effectLst>
            <a:glow rad="38100">
              <a:schemeClr val="tx2">
                <a:lumMod val="50000"/>
                <a:lumOff val="50000"/>
                <a:alpha val="30000"/>
              </a:schemeClr>
            </a:glow>
          </a:effectLst>
        </p:grpSpPr>
        <p:sp>
          <p:nvSpPr>
            <p:cNvPr id="139" name="Rectangle: Rounded Corners 206"/>
            <p:cNvSpPr/>
            <p:nvPr/>
          </p:nvSpPr>
          <p:spPr bwMode="auto">
            <a:xfrm>
              <a:off x="6146889" y="4639674"/>
              <a:ext cx="1280160" cy="365760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 w="25400" cap="flat" cmpd="sng" algn="ctr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34000">
                    <a:schemeClr val="bg1">
                      <a:lumMod val="75000"/>
                    </a:schemeClr>
                  </a:gs>
                  <a:gs pos="68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544638">
                <a:lnSpc>
                  <a:spcPct val="90000"/>
                </a:lnSpc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  <p:grpSp>
          <p:nvGrpSpPr>
            <p:cNvPr id="140" name="Group 207"/>
            <p:cNvGrpSpPr>
              <a:grpSpLocks noChangeAspect="1"/>
            </p:cNvGrpSpPr>
            <p:nvPr/>
          </p:nvGrpSpPr>
          <p:grpSpPr>
            <a:xfrm>
              <a:off x="6192609" y="4693600"/>
              <a:ext cx="1188720" cy="260447"/>
              <a:chOff x="10008977" y="4731474"/>
              <a:chExt cx="1136563" cy="249019"/>
            </a:xfrm>
          </p:grpSpPr>
          <p:pic>
            <p:nvPicPr>
              <p:cNvPr id="141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08977" y="4731474"/>
                <a:ext cx="290946" cy="2490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2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21919" y="4744014"/>
                <a:ext cx="349135" cy="134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33369" y="4854731"/>
                <a:ext cx="812171" cy="116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44" name="Group 190"/>
          <p:cNvGrpSpPr/>
          <p:nvPr/>
        </p:nvGrpSpPr>
        <p:grpSpPr>
          <a:xfrm>
            <a:off x="8144895" y="4037837"/>
            <a:ext cx="755937" cy="215982"/>
            <a:chOff x="7093912" y="4175050"/>
            <a:chExt cx="1280160" cy="365760"/>
          </a:xfrm>
          <a:effectLst>
            <a:glow rad="38100">
              <a:schemeClr val="tx2">
                <a:lumMod val="50000"/>
                <a:lumOff val="50000"/>
                <a:alpha val="30000"/>
              </a:schemeClr>
            </a:glow>
          </a:effectLst>
        </p:grpSpPr>
        <p:sp>
          <p:nvSpPr>
            <p:cNvPr id="145" name="Rectangle: Rounded Corners 202"/>
            <p:cNvSpPr/>
            <p:nvPr/>
          </p:nvSpPr>
          <p:spPr bwMode="auto">
            <a:xfrm>
              <a:off x="7093912" y="4175050"/>
              <a:ext cx="1280160" cy="365760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 w="25400" cap="flat" cmpd="sng" algn="ctr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34000">
                    <a:schemeClr val="bg1">
                      <a:lumMod val="75000"/>
                    </a:schemeClr>
                  </a:gs>
                  <a:gs pos="68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544638">
                <a:lnSpc>
                  <a:spcPct val="90000"/>
                </a:lnSpc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  <p:grpSp>
          <p:nvGrpSpPr>
            <p:cNvPr id="146" name="Group 203"/>
            <p:cNvGrpSpPr/>
            <p:nvPr/>
          </p:nvGrpSpPr>
          <p:grpSpPr>
            <a:xfrm>
              <a:off x="7154006" y="4260188"/>
              <a:ext cx="1163782" cy="202698"/>
              <a:chOff x="7080665" y="4352171"/>
              <a:chExt cx="1163782" cy="202698"/>
            </a:xfrm>
          </p:grpSpPr>
          <p:pic>
            <p:nvPicPr>
              <p:cNvPr id="147" name="Picture 5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52422" y="4379345"/>
                <a:ext cx="892025" cy="16063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8" name="Picture 3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80665" y="4352171"/>
                <a:ext cx="263378" cy="20269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49" name="Group 191"/>
          <p:cNvGrpSpPr/>
          <p:nvPr/>
        </p:nvGrpSpPr>
        <p:grpSpPr>
          <a:xfrm>
            <a:off x="7311756" y="4036903"/>
            <a:ext cx="755937" cy="215982"/>
            <a:chOff x="7711083" y="4777116"/>
            <a:chExt cx="1280160" cy="365760"/>
          </a:xfrm>
          <a:effectLst>
            <a:glow rad="38100">
              <a:schemeClr val="tx2">
                <a:lumMod val="50000"/>
                <a:lumOff val="50000"/>
                <a:alpha val="30000"/>
              </a:schemeClr>
            </a:glow>
          </a:effectLst>
        </p:grpSpPr>
        <p:sp>
          <p:nvSpPr>
            <p:cNvPr id="150" name="Rectangle: Rounded Corners 198"/>
            <p:cNvSpPr/>
            <p:nvPr/>
          </p:nvSpPr>
          <p:spPr bwMode="auto">
            <a:xfrm>
              <a:off x="7711083" y="4777116"/>
              <a:ext cx="1280160" cy="365760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 w="25400" cap="flat" cmpd="sng" algn="ctr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34000">
                    <a:schemeClr val="bg1">
                      <a:lumMod val="75000"/>
                    </a:schemeClr>
                  </a:gs>
                  <a:gs pos="68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544638">
                <a:lnSpc>
                  <a:spcPct val="90000"/>
                </a:lnSpc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  <p:grpSp>
          <p:nvGrpSpPr>
            <p:cNvPr id="151" name="Group 199"/>
            <p:cNvGrpSpPr/>
            <p:nvPr/>
          </p:nvGrpSpPr>
          <p:grpSpPr>
            <a:xfrm>
              <a:off x="7769271" y="4851453"/>
              <a:ext cx="1163783" cy="217086"/>
              <a:chOff x="9991523" y="4383769"/>
              <a:chExt cx="1163783" cy="217086"/>
            </a:xfrm>
          </p:grpSpPr>
          <p:pic>
            <p:nvPicPr>
              <p:cNvPr id="152" name="Picture 6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91523" y="4383769"/>
                <a:ext cx="212787" cy="21708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" name="Picture 7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25448" y="4393721"/>
                <a:ext cx="929858" cy="20420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54" name="Group 192"/>
          <p:cNvGrpSpPr/>
          <p:nvPr/>
        </p:nvGrpSpPr>
        <p:grpSpPr>
          <a:xfrm>
            <a:off x="7311756" y="3476932"/>
            <a:ext cx="755937" cy="215982"/>
            <a:chOff x="3912737" y="4588762"/>
            <a:chExt cx="1280160" cy="365760"/>
          </a:xfrm>
          <a:effectLst>
            <a:glow rad="38100">
              <a:schemeClr val="tx2">
                <a:lumMod val="50000"/>
                <a:lumOff val="50000"/>
                <a:alpha val="30000"/>
              </a:schemeClr>
            </a:glow>
          </a:effectLst>
        </p:grpSpPr>
        <p:sp>
          <p:nvSpPr>
            <p:cNvPr id="155" name="Rectangle: Rounded Corners 196"/>
            <p:cNvSpPr/>
            <p:nvPr/>
          </p:nvSpPr>
          <p:spPr bwMode="auto">
            <a:xfrm>
              <a:off x="3912737" y="4588762"/>
              <a:ext cx="1280160" cy="365760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 w="25400" cap="flat" cmpd="sng" algn="ctr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34000">
                    <a:schemeClr val="bg1">
                      <a:lumMod val="75000"/>
                    </a:schemeClr>
                  </a:gs>
                  <a:gs pos="68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544638">
                <a:lnSpc>
                  <a:spcPct val="90000"/>
                </a:lnSpc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  <p:pic>
          <p:nvPicPr>
            <p:cNvPr id="156" name="Picture 19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03609" y="4613843"/>
              <a:ext cx="1098416" cy="316763"/>
            </a:xfrm>
            <a:prstGeom prst="rect">
              <a:avLst/>
            </a:prstGeom>
          </p:spPr>
        </p:pic>
      </p:grpSp>
      <p:grpSp>
        <p:nvGrpSpPr>
          <p:cNvPr id="157" name="Group 193"/>
          <p:cNvGrpSpPr/>
          <p:nvPr/>
        </p:nvGrpSpPr>
        <p:grpSpPr>
          <a:xfrm>
            <a:off x="8143674" y="3475834"/>
            <a:ext cx="755937" cy="215982"/>
            <a:chOff x="7817606" y="3666361"/>
            <a:chExt cx="1280160" cy="365760"/>
          </a:xfrm>
          <a:effectLst>
            <a:glow rad="38100">
              <a:schemeClr val="tx2">
                <a:lumMod val="50000"/>
                <a:lumOff val="50000"/>
                <a:alpha val="30000"/>
              </a:schemeClr>
            </a:glow>
          </a:effectLst>
        </p:grpSpPr>
        <p:sp>
          <p:nvSpPr>
            <p:cNvPr id="158" name="Rectangle: Rounded Corners 194"/>
            <p:cNvSpPr/>
            <p:nvPr/>
          </p:nvSpPr>
          <p:spPr bwMode="auto">
            <a:xfrm>
              <a:off x="7817606" y="3666361"/>
              <a:ext cx="1280160" cy="365760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 w="25400" cap="flat" cmpd="sng" algn="ctr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34000">
                    <a:schemeClr val="bg1">
                      <a:lumMod val="75000"/>
                    </a:schemeClr>
                  </a:gs>
                  <a:gs pos="68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544638">
                <a:lnSpc>
                  <a:spcPct val="90000"/>
                </a:lnSpc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  <p:pic>
          <p:nvPicPr>
            <p:cNvPr id="159" name="Picture 19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18774" y="3692503"/>
              <a:ext cx="877824" cy="315557"/>
            </a:xfrm>
            <a:prstGeom prst="rect">
              <a:avLst/>
            </a:prstGeom>
          </p:spPr>
        </p:pic>
      </p:grpSp>
      <p:sp>
        <p:nvSpPr>
          <p:cNvPr id="160" name="TextBox 159"/>
          <p:cNvSpPr txBox="1"/>
          <p:nvPr/>
        </p:nvSpPr>
        <p:spPr bwMode="ltGray">
          <a:xfrm>
            <a:off x="7311756" y="4320071"/>
            <a:ext cx="1320543" cy="8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2"/>
                </a:solidFill>
              </a:rPr>
              <a:t>…and many more!</a:t>
            </a:r>
          </a:p>
        </p:txBody>
      </p:sp>
      <p:grpSp>
        <p:nvGrpSpPr>
          <p:cNvPr id="161" name="Group 256"/>
          <p:cNvGrpSpPr/>
          <p:nvPr/>
        </p:nvGrpSpPr>
        <p:grpSpPr>
          <a:xfrm>
            <a:off x="7311756" y="3756917"/>
            <a:ext cx="755937" cy="215982"/>
            <a:chOff x="7494539" y="3876981"/>
            <a:chExt cx="956973" cy="273421"/>
          </a:xfrm>
          <a:effectLst>
            <a:glow rad="38100">
              <a:schemeClr val="tx2">
                <a:lumMod val="50000"/>
                <a:lumOff val="50000"/>
                <a:alpha val="30000"/>
              </a:schemeClr>
            </a:glow>
          </a:effectLst>
        </p:grpSpPr>
        <p:sp>
          <p:nvSpPr>
            <p:cNvPr id="162" name="Rectangle: Rounded Corners 211"/>
            <p:cNvSpPr/>
            <p:nvPr/>
          </p:nvSpPr>
          <p:spPr bwMode="auto">
            <a:xfrm>
              <a:off x="7494539" y="3876981"/>
              <a:ext cx="956973" cy="273421"/>
            </a:xfrm>
            <a:prstGeom prst="roundRect">
              <a:avLst>
                <a:gd name="adj" fmla="val 10586"/>
              </a:avLst>
            </a:prstGeom>
            <a:solidFill>
              <a:srgbClr val="00AAE6"/>
            </a:solidFill>
            <a:ln w="25400" cap="flat" cmpd="sng" algn="ctr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34000">
                    <a:schemeClr val="bg1">
                      <a:lumMod val="75000"/>
                    </a:schemeClr>
                  </a:gs>
                  <a:gs pos="68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431925">
                <a:lnSpc>
                  <a:spcPct val="90000"/>
                </a:lnSpc>
              </a:pPr>
              <a:endParaRPr lang="en-US" sz="1400" b="1" dirty="0">
                <a:solidFill>
                  <a:schemeClr val="bg1"/>
                </a:solidFill>
              </a:endParaRPr>
            </a:p>
          </p:txBody>
        </p:sp>
        <p:pic>
          <p:nvPicPr>
            <p:cNvPr id="163" name="Picture 25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25587" y="3925216"/>
              <a:ext cx="894875" cy="178975"/>
            </a:xfrm>
            <a:prstGeom prst="rect">
              <a:avLst/>
            </a:prstGeom>
          </p:spPr>
        </p:pic>
      </p:grpSp>
      <p:sp>
        <p:nvSpPr>
          <p:cNvPr id="164" name="Rectangle 335"/>
          <p:cNvSpPr/>
          <p:nvPr/>
        </p:nvSpPr>
        <p:spPr>
          <a:xfrm>
            <a:off x="5926031" y="3229326"/>
            <a:ext cx="1121994" cy="6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2"/>
                </a:solidFill>
              </a:rPr>
              <a:t>D2D2C</a:t>
            </a:r>
          </a:p>
          <a:p>
            <a:pPr algn="ctr">
              <a:lnSpc>
                <a:spcPct val="90000"/>
              </a:lnSpc>
            </a:pPr>
            <a:r>
              <a:rPr lang="ko-KR" altLang="en-US" sz="1050" dirty="0" smtClean="0">
                <a:solidFill>
                  <a:schemeClr val="tx2"/>
                </a:solidFill>
              </a:rPr>
              <a:t>안전하고 최적화된 복제</a:t>
            </a:r>
            <a:endParaRPr lang="en-US" sz="1050" dirty="0">
              <a:solidFill>
                <a:schemeClr val="tx2"/>
              </a:solidFill>
            </a:endParaRPr>
          </a:p>
        </p:txBody>
      </p:sp>
      <p:sp>
        <p:nvSpPr>
          <p:cNvPr id="165" name="Rectangle 336"/>
          <p:cNvSpPr/>
          <p:nvPr/>
        </p:nvSpPr>
        <p:spPr>
          <a:xfrm>
            <a:off x="5959073" y="3977479"/>
            <a:ext cx="930044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ko-KR" altLang="en-US" sz="1600" dirty="0" smtClean="0">
                <a:solidFill>
                  <a:schemeClr val="tx2"/>
                </a:solidFill>
              </a:rPr>
              <a:t>복구</a:t>
            </a:r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166" name="Rectangle 363"/>
          <p:cNvSpPr/>
          <p:nvPr/>
        </p:nvSpPr>
        <p:spPr>
          <a:xfrm>
            <a:off x="4648444" y="4597083"/>
            <a:ext cx="437354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2"/>
                </a:solidFill>
              </a:rPr>
              <a:t>추가 활용 사례</a:t>
            </a:r>
            <a:r>
              <a:rPr lang="en-US" sz="1200" dirty="0" smtClean="0">
                <a:solidFill>
                  <a:schemeClr val="tx2"/>
                </a:solidFill>
              </a:rPr>
              <a:t>: </a:t>
            </a:r>
            <a:r>
              <a:rPr lang="ko-KR" altLang="en-US" sz="1200" b="1" dirty="0" smtClean="0">
                <a:solidFill>
                  <a:schemeClr val="tx2"/>
                </a:solidFill>
              </a:rPr>
              <a:t>클라우드 어플리케이션 보호</a:t>
            </a:r>
            <a:endParaRPr lang="en-US" sz="1200" b="1" dirty="0">
              <a:solidFill>
                <a:schemeClr val="tx2"/>
              </a:solidFill>
            </a:endParaRPr>
          </a:p>
          <a:p>
            <a:pPr algn="r"/>
            <a:r>
              <a:rPr lang="en-US" sz="900" dirty="0" smtClean="0">
                <a:solidFill>
                  <a:schemeClr val="tx2"/>
                </a:solidFill>
              </a:rPr>
              <a:t>NetBackup</a:t>
            </a:r>
            <a:r>
              <a:rPr lang="ko-KR" altLang="en-US" sz="900" dirty="0" smtClean="0">
                <a:solidFill>
                  <a:schemeClr val="tx2"/>
                </a:solidFill>
              </a:rPr>
              <a:t>을 </a:t>
            </a:r>
            <a:r>
              <a:rPr lang="en-US" sz="900" dirty="0" smtClean="0">
                <a:solidFill>
                  <a:schemeClr val="tx2"/>
                </a:solidFill>
              </a:rPr>
              <a:t>AWS EC2</a:t>
            </a:r>
            <a:r>
              <a:rPr lang="ko-KR" altLang="en-US" sz="900" dirty="0" smtClean="0">
                <a:solidFill>
                  <a:schemeClr val="tx2"/>
                </a:solidFill>
              </a:rPr>
              <a:t>에 배치하여 클라우드 기반 워크로드를 보호할 수 있습니다</a:t>
            </a:r>
            <a:r>
              <a:rPr lang="en-US" altLang="ko-KR" sz="900" dirty="0" smtClean="0">
                <a:solidFill>
                  <a:schemeClr val="tx2"/>
                </a:solidFill>
              </a:rPr>
              <a:t>.</a:t>
            </a:r>
            <a:endParaRPr lang="en-US" sz="900" dirty="0">
              <a:solidFill>
                <a:schemeClr val="tx2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3748788" y="3282266"/>
            <a:ext cx="652869" cy="1302165"/>
            <a:chOff x="3389815" y="2950822"/>
            <a:chExt cx="649128" cy="1294703"/>
          </a:xfrm>
        </p:grpSpPr>
        <p:grpSp>
          <p:nvGrpSpPr>
            <p:cNvPr id="253" name="그룹 252"/>
            <p:cNvGrpSpPr/>
            <p:nvPr/>
          </p:nvGrpSpPr>
          <p:grpSpPr>
            <a:xfrm>
              <a:off x="3389815" y="2950822"/>
              <a:ext cx="649128" cy="1170555"/>
              <a:chOff x="5933089" y="2703443"/>
              <a:chExt cx="539336" cy="972571"/>
            </a:xfrm>
          </p:grpSpPr>
          <p:grpSp>
            <p:nvGrpSpPr>
              <p:cNvPr id="264" name="그룹 263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266" name="Picture 3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67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268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9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70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71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72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73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74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75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265" name="Picture 378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254" name="그룹 253"/>
            <p:cNvGrpSpPr/>
            <p:nvPr/>
          </p:nvGrpSpPr>
          <p:grpSpPr>
            <a:xfrm>
              <a:off x="3526639" y="3698814"/>
              <a:ext cx="501869" cy="546711"/>
              <a:chOff x="9207637" y="4094546"/>
              <a:chExt cx="421195" cy="458829"/>
            </a:xfrm>
          </p:grpSpPr>
          <p:pic>
            <p:nvPicPr>
              <p:cNvPr id="255" name="그림 254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256" name="그룹 255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257" name="모서리가 둥근 직사각형 256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258" name="그룹 257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259" name="자유형 258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60" name="자유형 259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61" name="자유형 260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62" name="타원 261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63" name="타원 262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</p:grpSp>
      <p:grpSp>
        <p:nvGrpSpPr>
          <p:cNvPr id="198" name="Group 408"/>
          <p:cNvGrpSpPr/>
          <p:nvPr/>
        </p:nvGrpSpPr>
        <p:grpSpPr>
          <a:xfrm>
            <a:off x="4386200" y="3683145"/>
            <a:ext cx="1456062" cy="277091"/>
            <a:chOff x="4861560" y="3391313"/>
            <a:chExt cx="1843292" cy="350781"/>
          </a:xfrm>
        </p:grpSpPr>
        <p:sp>
          <p:nvSpPr>
            <p:cNvPr id="199" name="Rectangle: Rounded Corners 259"/>
            <p:cNvSpPr>
              <a:spLocks noChangeAspect="1"/>
            </p:cNvSpPr>
            <p:nvPr/>
          </p:nvSpPr>
          <p:spPr bwMode="auto">
            <a:xfrm>
              <a:off x="4861560" y="3391313"/>
              <a:ext cx="1843292" cy="350781"/>
            </a:xfrm>
            <a:prstGeom prst="roundRect">
              <a:avLst>
                <a:gd name="adj" fmla="val 7662"/>
              </a:avLst>
            </a:prstGeom>
            <a:solidFill>
              <a:schemeClr val="tx2">
                <a:alpha val="60000"/>
              </a:schemeClr>
            </a:solidFill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45720" bIns="0" numCol="1" rtlCol="0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en-US" sz="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S3 Cloud Plug-in</a:t>
              </a:r>
            </a:p>
            <a:p>
              <a:pPr algn="r"/>
              <a:r>
                <a:rPr lang="en-US" altLang="ko-KR" sz="600" i="1" dirty="0">
                  <a:solidFill>
                    <a:schemeClr val="bg1"/>
                  </a:solidFill>
                  <a:cs typeface="Arial" panose="020B0604020202020204" pitchFamily="34" charset="0"/>
                </a:rPr>
                <a:t>NetBackup Server</a:t>
              </a:r>
              <a:r>
                <a:rPr lang="ko-KR" altLang="en-US" sz="600" i="1" dirty="0">
                  <a:solidFill>
                    <a:schemeClr val="bg1"/>
                  </a:solidFill>
                  <a:cs typeface="Arial" panose="020B0604020202020204" pitchFamily="34" charset="0"/>
                </a:rPr>
                <a:t>에 통합</a:t>
              </a:r>
              <a:endParaRPr lang="en-US" altLang="ko-KR" sz="600" i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200" name="Group 407"/>
            <p:cNvGrpSpPr/>
            <p:nvPr/>
          </p:nvGrpSpPr>
          <p:grpSpPr>
            <a:xfrm>
              <a:off x="4939483" y="3460060"/>
              <a:ext cx="329184" cy="211621"/>
              <a:chOff x="4939483" y="3458155"/>
              <a:chExt cx="329184" cy="211621"/>
            </a:xfrm>
          </p:grpSpPr>
          <p:grpSp>
            <p:nvGrpSpPr>
              <p:cNvPr id="201" name="Group 394"/>
              <p:cNvGrpSpPr>
                <a:grpSpLocks noChangeAspect="1"/>
              </p:cNvGrpSpPr>
              <p:nvPr/>
            </p:nvGrpSpPr>
            <p:grpSpPr>
              <a:xfrm rot="10800000">
                <a:off x="5029938" y="3458155"/>
                <a:ext cx="238729" cy="211621"/>
                <a:chOff x="6306569" y="2660904"/>
                <a:chExt cx="1017775" cy="902208"/>
              </a:xfrm>
              <a:solidFill>
                <a:schemeClr val="bg1"/>
              </a:solidFill>
              <a:effectLst/>
            </p:grpSpPr>
            <p:sp>
              <p:nvSpPr>
                <p:cNvPr id="206" name="Round Same Side Corner Rectangle 94"/>
                <p:cNvSpPr/>
                <p:nvPr/>
              </p:nvSpPr>
              <p:spPr>
                <a:xfrm rot="5400000">
                  <a:off x="6522720" y="2761488"/>
                  <a:ext cx="902208" cy="70104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07" name="Group 397"/>
                <p:cNvGrpSpPr/>
                <p:nvPr/>
              </p:nvGrpSpPr>
              <p:grpSpPr>
                <a:xfrm>
                  <a:off x="6306569" y="2817801"/>
                  <a:ext cx="337399" cy="588420"/>
                  <a:chOff x="6306569" y="2829231"/>
                  <a:chExt cx="337399" cy="588420"/>
                </a:xfrm>
                <a:grpFill/>
              </p:grpSpPr>
              <p:sp>
                <p:nvSpPr>
                  <p:cNvPr id="208" name="Round Same Side Corner Rectangle 97"/>
                  <p:cNvSpPr/>
                  <p:nvPr/>
                </p:nvSpPr>
                <p:spPr>
                  <a:xfrm rot="16200000">
                    <a:off x="6400594" y="3174277"/>
                    <a:ext cx="149352" cy="337395"/>
                  </a:xfrm>
                  <a:prstGeom prst="round2SameRect">
                    <a:avLst>
                      <a:gd name="adj1" fmla="val 23115"/>
                      <a:gd name="adj2" fmla="val 0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209" name="Round Same Side Corner Rectangle 98"/>
                  <p:cNvSpPr/>
                  <p:nvPr/>
                </p:nvSpPr>
                <p:spPr>
                  <a:xfrm rot="16200000">
                    <a:off x="6400593" y="2735207"/>
                    <a:ext cx="149352" cy="337399"/>
                  </a:xfrm>
                  <a:prstGeom prst="round2SameRect">
                    <a:avLst>
                      <a:gd name="adj1" fmla="val 23115"/>
                      <a:gd name="adj2" fmla="val 0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</p:grpSp>
          </p:grpSp>
          <p:sp>
            <p:nvSpPr>
              <p:cNvPr id="202" name="Round Same Side Corner Rectangle 102"/>
              <p:cNvSpPr/>
              <p:nvPr/>
            </p:nvSpPr>
            <p:spPr>
              <a:xfrm rot="16200000">
                <a:off x="4950710" y="3511806"/>
                <a:ext cx="81576" cy="104029"/>
              </a:xfrm>
              <a:prstGeom prst="round2SameRect">
                <a:avLst>
                  <a:gd name="adj1" fmla="val 23115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203" name="Group 391"/>
              <p:cNvGrpSpPr>
                <a:grpSpLocks noChangeAspect="1"/>
              </p:cNvGrpSpPr>
              <p:nvPr/>
            </p:nvGrpSpPr>
            <p:grpSpPr>
              <a:xfrm>
                <a:off x="5057087" y="3509300"/>
                <a:ext cx="109455" cy="109455"/>
                <a:chOff x="3720894" y="2384294"/>
                <a:chExt cx="210312" cy="210312"/>
              </a:xfrm>
              <a:effectLst>
                <a:glow rad="25400">
                  <a:schemeClr val="tx1">
                    <a:alpha val="25000"/>
                  </a:schemeClr>
                </a:glow>
              </a:effectLst>
            </p:grpSpPr>
            <p:sp>
              <p:nvSpPr>
                <p:cNvPr id="204" name="Oval 392"/>
                <p:cNvSpPr>
                  <a:spLocks noChangeAspect="1"/>
                </p:cNvSpPr>
                <p:nvPr/>
              </p:nvSpPr>
              <p:spPr bwMode="auto">
                <a:xfrm>
                  <a:off x="3720894" y="2384294"/>
                  <a:ext cx="210312" cy="210312"/>
                </a:xfrm>
                <a:prstGeom prst="ellipse">
                  <a:avLst/>
                </a:prstGeom>
                <a:solidFill>
                  <a:srgbClr val="FFFFFF"/>
                </a:solidFill>
                <a:ln w="12700" cap="flat" cmpd="sng" algn="ctr">
                  <a:solidFill>
                    <a:srgbClr val="D89102">
                      <a:lumMod val="7500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>
                    <a:lnSpc>
                      <a:spcPct val="90000"/>
                    </a:lnSpc>
                    <a:defRPr/>
                  </a:pPr>
                  <a:endParaRPr lang="en-US" sz="1200" b="1" kern="0">
                    <a:solidFill>
                      <a:srgbClr val="FFFFFF"/>
                    </a:solidFill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05" name="Picture 4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52898" y="2444217"/>
                  <a:ext cx="146304" cy="99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grpSp>
        <p:nvGrpSpPr>
          <p:cNvPr id="210" name="Group 409"/>
          <p:cNvGrpSpPr/>
          <p:nvPr/>
        </p:nvGrpSpPr>
        <p:grpSpPr>
          <a:xfrm>
            <a:off x="4386200" y="3335033"/>
            <a:ext cx="1456062" cy="277091"/>
            <a:chOff x="4861560" y="4205383"/>
            <a:chExt cx="1843292" cy="350781"/>
          </a:xfrm>
        </p:grpSpPr>
        <p:sp>
          <p:nvSpPr>
            <p:cNvPr id="211" name="Rectangle: Rounded Corners 410"/>
            <p:cNvSpPr>
              <a:spLocks noChangeAspect="1"/>
            </p:cNvSpPr>
            <p:nvPr/>
          </p:nvSpPr>
          <p:spPr bwMode="auto">
            <a:xfrm>
              <a:off x="4861560" y="4205383"/>
              <a:ext cx="1843292" cy="350781"/>
            </a:xfrm>
            <a:prstGeom prst="roundRect">
              <a:avLst>
                <a:gd name="adj" fmla="val 7662"/>
              </a:avLst>
            </a:prstGeom>
            <a:solidFill>
              <a:schemeClr val="tx2">
                <a:alpha val="60000"/>
              </a:schemeClr>
            </a:solidFill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45720" bIns="0" numCol="1" rtlCol="0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en-US" sz="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CloudStore Services</a:t>
              </a:r>
            </a:p>
            <a:p>
              <a:pPr algn="r"/>
              <a:r>
                <a:rPr lang="en-US" sz="6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NetBackup Server</a:t>
              </a:r>
              <a:r>
                <a:rPr lang="ko-KR" altLang="en-US" sz="6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에 통합</a:t>
              </a:r>
              <a:endParaRPr lang="en-US" sz="600" i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212" name="Group 411"/>
            <p:cNvGrpSpPr>
              <a:grpSpLocks noChangeAspect="1"/>
            </p:cNvGrpSpPr>
            <p:nvPr/>
          </p:nvGrpSpPr>
          <p:grpSpPr>
            <a:xfrm>
              <a:off x="4920099" y="4271187"/>
              <a:ext cx="384048" cy="209523"/>
              <a:chOff x="552737" y="8131563"/>
              <a:chExt cx="2903807" cy="1735096"/>
            </a:xfrm>
            <a:solidFill>
              <a:schemeClr val="bg1">
                <a:lumMod val="75000"/>
              </a:schemeClr>
            </a:solidFill>
            <a:effectLst/>
          </p:grpSpPr>
          <p:sp>
            <p:nvSpPr>
              <p:cNvPr id="213" name="Rounded Rectangle 93"/>
              <p:cNvSpPr/>
              <p:nvPr/>
            </p:nvSpPr>
            <p:spPr>
              <a:xfrm>
                <a:off x="552737" y="8952259"/>
                <a:ext cx="2743200" cy="914400"/>
              </a:xfrm>
              <a:prstGeom prst="roundRect">
                <a:avLst>
                  <a:gd name="adj" fmla="val 50000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214" name="Oval 413"/>
              <p:cNvSpPr>
                <a:spLocks noChangeAspect="1"/>
              </p:cNvSpPr>
              <p:nvPr/>
            </p:nvSpPr>
            <p:spPr>
              <a:xfrm>
                <a:off x="980941" y="8473954"/>
                <a:ext cx="1097280" cy="1097276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215" name="Oval 414"/>
              <p:cNvSpPr>
                <a:spLocks noChangeAspect="1"/>
              </p:cNvSpPr>
              <p:nvPr/>
            </p:nvSpPr>
            <p:spPr>
              <a:xfrm>
                <a:off x="1697223" y="8131563"/>
                <a:ext cx="1097280" cy="1097276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216" name="Oval 415"/>
              <p:cNvSpPr>
                <a:spLocks noChangeAspect="1"/>
              </p:cNvSpPr>
              <p:nvPr/>
            </p:nvSpPr>
            <p:spPr>
              <a:xfrm>
                <a:off x="2229135" y="8639253"/>
                <a:ext cx="1227409" cy="1227406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17" name="Group 440"/>
          <p:cNvGrpSpPr/>
          <p:nvPr/>
        </p:nvGrpSpPr>
        <p:grpSpPr>
          <a:xfrm>
            <a:off x="4386200" y="4031257"/>
            <a:ext cx="1456062" cy="277091"/>
            <a:chOff x="4848860" y="3877723"/>
            <a:chExt cx="1843292" cy="350781"/>
          </a:xfrm>
        </p:grpSpPr>
        <p:sp>
          <p:nvSpPr>
            <p:cNvPr id="218" name="Rectangle: Rounded Corners 401"/>
            <p:cNvSpPr>
              <a:spLocks noChangeAspect="1"/>
            </p:cNvSpPr>
            <p:nvPr/>
          </p:nvSpPr>
          <p:spPr bwMode="auto">
            <a:xfrm>
              <a:off x="4848860" y="3877723"/>
              <a:ext cx="1843292" cy="350781"/>
            </a:xfrm>
            <a:prstGeom prst="roundRect">
              <a:avLst>
                <a:gd name="adj" fmla="val 7662"/>
              </a:avLst>
            </a:prstGeom>
            <a:solidFill>
              <a:schemeClr val="tx2">
                <a:alpha val="60000"/>
              </a:schemeClr>
            </a:solidFill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45720" bIns="0" numCol="1" rtlCol="0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en-US" sz="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Data Deduplication</a:t>
              </a:r>
            </a:p>
            <a:p>
              <a:pPr algn="r"/>
              <a:r>
                <a:rPr lang="ko-KR" altLang="en-US" sz="6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완벽하게 통합된 기술</a:t>
              </a:r>
              <a:endParaRPr lang="en-US" sz="600" i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219" name="Group 419"/>
            <p:cNvGrpSpPr/>
            <p:nvPr/>
          </p:nvGrpSpPr>
          <p:grpSpPr>
            <a:xfrm>
              <a:off x="4955087" y="3935555"/>
              <a:ext cx="303006" cy="237744"/>
              <a:chOff x="4958179" y="3860241"/>
              <a:chExt cx="303006" cy="237744"/>
            </a:xfrm>
          </p:grpSpPr>
          <p:sp>
            <p:nvSpPr>
              <p:cNvPr id="220" name="Rounded Rectangle 41"/>
              <p:cNvSpPr>
                <a:spLocks/>
              </p:cNvSpPr>
              <p:nvPr/>
            </p:nvSpPr>
            <p:spPr>
              <a:xfrm>
                <a:off x="4958179" y="3860241"/>
                <a:ext cx="303006" cy="237744"/>
              </a:xfrm>
              <a:prstGeom prst="roundRect">
                <a:avLst>
                  <a:gd name="adj" fmla="val 9928"/>
                </a:avLst>
              </a:prstGeom>
              <a:solidFill>
                <a:schemeClr val="tx1">
                  <a:alpha val="52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prstClr val="white"/>
                  </a:solidFill>
                </a:endParaRPr>
              </a:p>
            </p:txBody>
          </p:sp>
          <p:pic>
            <p:nvPicPr>
              <p:cNvPr id="221" name="Picture 418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014649" y="3923565"/>
                <a:ext cx="187736" cy="111731"/>
              </a:xfrm>
              <a:prstGeom prst="rect">
                <a:avLst/>
              </a:prstGeom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pic>
        <p:nvPicPr>
          <p:cNvPr id="235" name="Picture 435"/>
          <p:cNvPicPr>
            <a:picLocks noChangeAspect="1"/>
          </p:cNvPicPr>
          <p:nvPr/>
        </p:nvPicPr>
        <p:blipFill>
          <a:blip r:embed="rId17">
            <a:biLevel thresh="25000"/>
          </a:blip>
          <a:stretch>
            <a:fillRect/>
          </a:stretch>
        </p:blipFill>
        <p:spPr>
          <a:xfrm>
            <a:off x="4548478" y="3412679"/>
            <a:ext cx="108575" cy="108575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1517394" y="3261755"/>
            <a:ext cx="485308" cy="970619"/>
            <a:chOff x="63800" y="2339722"/>
            <a:chExt cx="485308" cy="970619"/>
          </a:xfrm>
        </p:grpSpPr>
        <p:pic>
          <p:nvPicPr>
            <p:cNvPr id="167" name="Picture 46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3800" y="2339722"/>
              <a:ext cx="485308" cy="9706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1" name="Picture 47"/>
            <p:cNvPicPr preferRelativeResize="0"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50243" y="2385423"/>
              <a:ext cx="251619" cy="24841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0" name="그룹 9"/>
          <p:cNvGrpSpPr/>
          <p:nvPr/>
        </p:nvGrpSpPr>
        <p:grpSpPr>
          <a:xfrm>
            <a:off x="923827" y="3261755"/>
            <a:ext cx="485308" cy="970619"/>
            <a:chOff x="-654003" y="2339722"/>
            <a:chExt cx="485308" cy="970619"/>
          </a:xfrm>
        </p:grpSpPr>
        <p:pic>
          <p:nvPicPr>
            <p:cNvPr id="168" name="Picture 44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-654003" y="2339722"/>
              <a:ext cx="485308" cy="9706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2" name="Picture 45"/>
            <p:cNvPicPr preferRelativeResize="0"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-466292" y="2385413"/>
              <a:ext cx="251619" cy="25000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" name="그룹 12"/>
          <p:cNvGrpSpPr/>
          <p:nvPr/>
        </p:nvGrpSpPr>
        <p:grpSpPr>
          <a:xfrm>
            <a:off x="2704527" y="3263400"/>
            <a:ext cx="485308" cy="970619"/>
            <a:chOff x="63800" y="3449359"/>
            <a:chExt cx="485308" cy="970619"/>
          </a:xfrm>
        </p:grpSpPr>
        <p:pic>
          <p:nvPicPr>
            <p:cNvPr id="169" name="Picture 42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3800" y="3449359"/>
              <a:ext cx="485308" cy="9706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3" name="Picture 43"/>
            <p:cNvPicPr preferRelativeResize="0"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54412" y="3492567"/>
              <a:ext cx="251619" cy="2484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2" name="그룹 11"/>
          <p:cNvGrpSpPr/>
          <p:nvPr/>
        </p:nvGrpSpPr>
        <p:grpSpPr>
          <a:xfrm>
            <a:off x="2110961" y="3263400"/>
            <a:ext cx="485308" cy="970619"/>
            <a:chOff x="-655997" y="3449359"/>
            <a:chExt cx="485308" cy="970619"/>
          </a:xfrm>
        </p:grpSpPr>
        <p:pic>
          <p:nvPicPr>
            <p:cNvPr id="170" name="Picture 40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-655997" y="3449359"/>
              <a:ext cx="485308" cy="9706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4" name="Picture 41"/>
            <p:cNvPicPr preferRelativeResize="0"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-474178" y="3503167"/>
              <a:ext cx="253243" cy="2516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2" name="그룹 21"/>
          <p:cNvGrpSpPr/>
          <p:nvPr/>
        </p:nvGrpSpPr>
        <p:grpSpPr>
          <a:xfrm>
            <a:off x="488954" y="5348833"/>
            <a:ext cx="8883381" cy="959892"/>
            <a:chOff x="488954" y="5348833"/>
            <a:chExt cx="8883381" cy="959892"/>
          </a:xfrm>
        </p:grpSpPr>
        <p:grpSp>
          <p:nvGrpSpPr>
            <p:cNvPr id="21" name="그룹 20"/>
            <p:cNvGrpSpPr/>
            <p:nvPr/>
          </p:nvGrpSpPr>
          <p:grpSpPr>
            <a:xfrm>
              <a:off x="488954" y="5348833"/>
              <a:ext cx="7876212" cy="959892"/>
              <a:chOff x="488954" y="5348833"/>
              <a:chExt cx="7876212" cy="959892"/>
            </a:xfrm>
          </p:grpSpPr>
          <p:sp>
            <p:nvSpPr>
              <p:cNvPr id="19" name="양쪽 모서리가 둥근 사각형 18"/>
              <p:cNvSpPr/>
              <p:nvPr/>
            </p:nvSpPr>
            <p:spPr bwMode="auto">
              <a:xfrm rot="5400000">
                <a:off x="4198917" y="2142476"/>
                <a:ext cx="959892" cy="7372606"/>
              </a:xfrm>
              <a:custGeom>
                <a:avLst/>
                <a:gdLst>
                  <a:gd name="connsiteX0" fmla="*/ 159603 w 957600"/>
                  <a:gd name="connsiteY0" fmla="*/ 0 h 7920000"/>
                  <a:gd name="connsiteX1" fmla="*/ 797997 w 957600"/>
                  <a:gd name="connsiteY1" fmla="*/ 0 h 7920000"/>
                  <a:gd name="connsiteX2" fmla="*/ 957600 w 957600"/>
                  <a:gd name="connsiteY2" fmla="*/ 159603 h 7920000"/>
                  <a:gd name="connsiteX3" fmla="*/ 957600 w 957600"/>
                  <a:gd name="connsiteY3" fmla="*/ 7920000 h 7920000"/>
                  <a:gd name="connsiteX4" fmla="*/ 957600 w 957600"/>
                  <a:gd name="connsiteY4" fmla="*/ 7920000 h 7920000"/>
                  <a:gd name="connsiteX5" fmla="*/ 0 w 957600"/>
                  <a:gd name="connsiteY5" fmla="*/ 7920000 h 7920000"/>
                  <a:gd name="connsiteX6" fmla="*/ 0 w 957600"/>
                  <a:gd name="connsiteY6" fmla="*/ 7920000 h 7920000"/>
                  <a:gd name="connsiteX7" fmla="*/ 0 w 957600"/>
                  <a:gd name="connsiteY7" fmla="*/ 159603 h 7920000"/>
                  <a:gd name="connsiteX8" fmla="*/ 159603 w 957600"/>
                  <a:gd name="connsiteY8" fmla="*/ 0 h 7920000"/>
                  <a:gd name="connsiteX0" fmla="*/ 159603 w 957600"/>
                  <a:gd name="connsiteY0" fmla="*/ 0 h 7920090"/>
                  <a:gd name="connsiteX1" fmla="*/ 797997 w 957600"/>
                  <a:gd name="connsiteY1" fmla="*/ 0 h 7920090"/>
                  <a:gd name="connsiteX2" fmla="*/ 957600 w 957600"/>
                  <a:gd name="connsiteY2" fmla="*/ 159603 h 7920090"/>
                  <a:gd name="connsiteX3" fmla="*/ 957600 w 957600"/>
                  <a:gd name="connsiteY3" fmla="*/ 7920000 h 7920090"/>
                  <a:gd name="connsiteX4" fmla="*/ 957600 w 957600"/>
                  <a:gd name="connsiteY4" fmla="*/ 7920000 h 7920090"/>
                  <a:gd name="connsiteX5" fmla="*/ 469037 w 957600"/>
                  <a:gd name="connsiteY5" fmla="*/ 7920090 h 7920090"/>
                  <a:gd name="connsiteX6" fmla="*/ 0 w 957600"/>
                  <a:gd name="connsiteY6" fmla="*/ 7920000 h 7920090"/>
                  <a:gd name="connsiteX7" fmla="*/ 0 w 957600"/>
                  <a:gd name="connsiteY7" fmla="*/ 7920000 h 7920090"/>
                  <a:gd name="connsiteX8" fmla="*/ 0 w 957600"/>
                  <a:gd name="connsiteY8" fmla="*/ 159603 h 7920090"/>
                  <a:gd name="connsiteX9" fmla="*/ 159603 w 957600"/>
                  <a:gd name="connsiteY9" fmla="*/ 0 h 7920090"/>
                  <a:gd name="connsiteX0" fmla="*/ 469037 w 957600"/>
                  <a:gd name="connsiteY0" fmla="*/ 7920090 h 8011530"/>
                  <a:gd name="connsiteX1" fmla="*/ 0 w 957600"/>
                  <a:gd name="connsiteY1" fmla="*/ 7920000 h 8011530"/>
                  <a:gd name="connsiteX2" fmla="*/ 0 w 957600"/>
                  <a:gd name="connsiteY2" fmla="*/ 7920000 h 8011530"/>
                  <a:gd name="connsiteX3" fmla="*/ 0 w 957600"/>
                  <a:gd name="connsiteY3" fmla="*/ 159603 h 8011530"/>
                  <a:gd name="connsiteX4" fmla="*/ 159603 w 957600"/>
                  <a:gd name="connsiteY4" fmla="*/ 0 h 8011530"/>
                  <a:gd name="connsiteX5" fmla="*/ 797997 w 957600"/>
                  <a:gd name="connsiteY5" fmla="*/ 0 h 8011530"/>
                  <a:gd name="connsiteX6" fmla="*/ 957600 w 957600"/>
                  <a:gd name="connsiteY6" fmla="*/ 159603 h 8011530"/>
                  <a:gd name="connsiteX7" fmla="*/ 957600 w 957600"/>
                  <a:gd name="connsiteY7" fmla="*/ 7920000 h 8011530"/>
                  <a:gd name="connsiteX8" fmla="*/ 957600 w 957600"/>
                  <a:gd name="connsiteY8" fmla="*/ 7920000 h 8011530"/>
                  <a:gd name="connsiteX9" fmla="*/ 560477 w 957600"/>
                  <a:gd name="connsiteY9" fmla="*/ 8011530 h 8011530"/>
                  <a:gd name="connsiteX0" fmla="*/ 0 w 957600"/>
                  <a:gd name="connsiteY0" fmla="*/ 7920000 h 8011530"/>
                  <a:gd name="connsiteX1" fmla="*/ 0 w 957600"/>
                  <a:gd name="connsiteY1" fmla="*/ 7920000 h 8011530"/>
                  <a:gd name="connsiteX2" fmla="*/ 0 w 957600"/>
                  <a:gd name="connsiteY2" fmla="*/ 159603 h 8011530"/>
                  <a:gd name="connsiteX3" fmla="*/ 159603 w 957600"/>
                  <a:gd name="connsiteY3" fmla="*/ 0 h 8011530"/>
                  <a:gd name="connsiteX4" fmla="*/ 797997 w 957600"/>
                  <a:gd name="connsiteY4" fmla="*/ 0 h 8011530"/>
                  <a:gd name="connsiteX5" fmla="*/ 957600 w 957600"/>
                  <a:gd name="connsiteY5" fmla="*/ 159603 h 8011530"/>
                  <a:gd name="connsiteX6" fmla="*/ 957600 w 957600"/>
                  <a:gd name="connsiteY6" fmla="*/ 7920000 h 8011530"/>
                  <a:gd name="connsiteX7" fmla="*/ 957600 w 957600"/>
                  <a:gd name="connsiteY7" fmla="*/ 7920000 h 8011530"/>
                  <a:gd name="connsiteX8" fmla="*/ 560477 w 957600"/>
                  <a:gd name="connsiteY8" fmla="*/ 8011530 h 8011530"/>
                  <a:gd name="connsiteX0" fmla="*/ 0 w 957600"/>
                  <a:gd name="connsiteY0" fmla="*/ 7920000 h 7920000"/>
                  <a:gd name="connsiteX1" fmla="*/ 0 w 957600"/>
                  <a:gd name="connsiteY1" fmla="*/ 7920000 h 7920000"/>
                  <a:gd name="connsiteX2" fmla="*/ 0 w 957600"/>
                  <a:gd name="connsiteY2" fmla="*/ 159603 h 7920000"/>
                  <a:gd name="connsiteX3" fmla="*/ 159603 w 957600"/>
                  <a:gd name="connsiteY3" fmla="*/ 0 h 7920000"/>
                  <a:gd name="connsiteX4" fmla="*/ 797997 w 957600"/>
                  <a:gd name="connsiteY4" fmla="*/ 0 h 7920000"/>
                  <a:gd name="connsiteX5" fmla="*/ 957600 w 957600"/>
                  <a:gd name="connsiteY5" fmla="*/ 159603 h 7920000"/>
                  <a:gd name="connsiteX6" fmla="*/ 957600 w 957600"/>
                  <a:gd name="connsiteY6" fmla="*/ 7920000 h 7920000"/>
                  <a:gd name="connsiteX7" fmla="*/ 957600 w 957600"/>
                  <a:gd name="connsiteY7" fmla="*/ 7920000 h 79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7600" h="7920000">
                    <a:moveTo>
                      <a:pt x="0" y="7920000"/>
                    </a:moveTo>
                    <a:lnTo>
                      <a:pt x="0" y="7920000"/>
                    </a:lnTo>
                    <a:lnTo>
                      <a:pt x="0" y="159603"/>
                    </a:lnTo>
                    <a:cubicBezTo>
                      <a:pt x="0" y="71457"/>
                      <a:pt x="71457" y="0"/>
                      <a:pt x="159603" y="0"/>
                    </a:cubicBezTo>
                    <a:lnTo>
                      <a:pt x="797997" y="0"/>
                    </a:lnTo>
                    <a:cubicBezTo>
                      <a:pt x="886143" y="0"/>
                      <a:pt x="957600" y="71457"/>
                      <a:pt x="957600" y="159603"/>
                    </a:cubicBezTo>
                    <a:lnTo>
                      <a:pt x="957600" y="7920000"/>
                    </a:lnTo>
                    <a:lnTo>
                      <a:pt x="957600" y="7920000"/>
                    </a:lnTo>
                  </a:path>
                </a:pathLst>
              </a:cu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188" name="자유형 187"/>
              <p:cNvSpPr/>
              <p:nvPr/>
            </p:nvSpPr>
            <p:spPr bwMode="auto">
              <a:xfrm rot="16200000">
                <a:off x="488953" y="5349874"/>
                <a:ext cx="958851" cy="958850"/>
              </a:xfrm>
              <a:custGeom>
                <a:avLst/>
                <a:gdLst>
                  <a:gd name="connsiteX0" fmla="*/ 523027 w 1046054"/>
                  <a:gd name="connsiteY0" fmla="*/ 27131 h 1046053"/>
                  <a:gd name="connsiteX1" fmla="*/ 27131 w 1046054"/>
                  <a:gd name="connsiteY1" fmla="*/ 523027 h 1046053"/>
                  <a:gd name="connsiteX2" fmla="*/ 472325 w 1046054"/>
                  <a:gd name="connsiteY2" fmla="*/ 1016362 h 1046053"/>
                  <a:gd name="connsiteX3" fmla="*/ 523027 w 1046054"/>
                  <a:gd name="connsiteY3" fmla="*/ 1018922 h 1046053"/>
                  <a:gd name="connsiteX4" fmla="*/ 523027 w 1046054"/>
                  <a:gd name="connsiteY4" fmla="*/ 1019241 h 1046053"/>
                  <a:gd name="connsiteX5" fmla="*/ 1019242 w 1046054"/>
                  <a:gd name="connsiteY5" fmla="*/ 1019241 h 1046053"/>
                  <a:gd name="connsiteX6" fmla="*/ 1019242 w 1046054"/>
                  <a:gd name="connsiteY6" fmla="*/ 523027 h 1046053"/>
                  <a:gd name="connsiteX7" fmla="*/ 1018923 w 1046054"/>
                  <a:gd name="connsiteY7" fmla="*/ 523027 h 1046053"/>
                  <a:gd name="connsiteX8" fmla="*/ 523027 w 1046054"/>
                  <a:gd name="connsiteY8" fmla="*/ 27131 h 1046053"/>
                  <a:gd name="connsiteX9" fmla="*/ 523027 w 1046054"/>
                  <a:gd name="connsiteY9" fmla="*/ 0 h 1046053"/>
                  <a:gd name="connsiteX10" fmla="*/ 1035428 w 1046054"/>
                  <a:gd name="connsiteY10" fmla="*/ 417619 h 1046053"/>
                  <a:gd name="connsiteX11" fmla="*/ 1045440 w 1046054"/>
                  <a:gd name="connsiteY11" fmla="*/ 516931 h 1046053"/>
                  <a:gd name="connsiteX12" fmla="*/ 1046054 w 1046054"/>
                  <a:gd name="connsiteY12" fmla="*/ 516931 h 1046053"/>
                  <a:gd name="connsiteX13" fmla="*/ 1046054 w 1046054"/>
                  <a:gd name="connsiteY13" fmla="*/ 523027 h 1046053"/>
                  <a:gd name="connsiteX14" fmla="*/ 1046054 w 1046054"/>
                  <a:gd name="connsiteY14" fmla="*/ 1042531 h 1046053"/>
                  <a:gd name="connsiteX15" fmla="*/ 1045027 w 1046054"/>
                  <a:gd name="connsiteY15" fmla="*/ 1042531 h 1046053"/>
                  <a:gd name="connsiteX16" fmla="*/ 1045027 w 1046054"/>
                  <a:gd name="connsiteY16" fmla="*/ 1046053 h 1046053"/>
                  <a:gd name="connsiteX17" fmla="*/ 523027 w 1046054"/>
                  <a:gd name="connsiteY17" fmla="*/ 1046053 h 1046053"/>
                  <a:gd name="connsiteX18" fmla="*/ 496112 w 1046054"/>
                  <a:gd name="connsiteY18" fmla="*/ 1045373 h 1046053"/>
                  <a:gd name="connsiteX19" fmla="*/ 0 w 1046054"/>
                  <a:gd name="connsiteY19" fmla="*/ 523027 h 1046053"/>
                  <a:gd name="connsiteX20" fmla="*/ 523027 w 1046054"/>
                  <a:gd name="connsiteY20" fmla="*/ 0 h 104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46054" h="1046053">
                    <a:moveTo>
                      <a:pt x="523027" y="27131"/>
                    </a:moveTo>
                    <a:cubicBezTo>
                      <a:pt x="249151" y="27131"/>
                      <a:pt x="27131" y="249151"/>
                      <a:pt x="27131" y="523027"/>
                    </a:cubicBezTo>
                    <a:cubicBezTo>
                      <a:pt x="27131" y="779785"/>
                      <a:pt x="222266" y="990967"/>
                      <a:pt x="472325" y="1016362"/>
                    </a:cubicBezTo>
                    <a:lnTo>
                      <a:pt x="523027" y="1018922"/>
                    </a:lnTo>
                    <a:lnTo>
                      <a:pt x="523027" y="1019241"/>
                    </a:lnTo>
                    <a:lnTo>
                      <a:pt x="1019242" y="1019241"/>
                    </a:lnTo>
                    <a:lnTo>
                      <a:pt x="1019242" y="523027"/>
                    </a:lnTo>
                    <a:lnTo>
                      <a:pt x="1018923" y="523027"/>
                    </a:lnTo>
                    <a:cubicBezTo>
                      <a:pt x="1018923" y="249151"/>
                      <a:pt x="796903" y="27131"/>
                      <a:pt x="523027" y="27131"/>
                    </a:cubicBezTo>
                    <a:close/>
                    <a:moveTo>
                      <a:pt x="523027" y="0"/>
                    </a:moveTo>
                    <a:cubicBezTo>
                      <a:pt x="775779" y="0"/>
                      <a:pt x="986658" y="179285"/>
                      <a:pt x="1035428" y="417619"/>
                    </a:cubicBezTo>
                    <a:lnTo>
                      <a:pt x="1045440" y="516931"/>
                    </a:lnTo>
                    <a:lnTo>
                      <a:pt x="1046054" y="516931"/>
                    </a:lnTo>
                    <a:lnTo>
                      <a:pt x="1046054" y="523027"/>
                    </a:lnTo>
                    <a:lnTo>
                      <a:pt x="1046054" y="1042531"/>
                    </a:lnTo>
                    <a:lnTo>
                      <a:pt x="1045027" y="1042531"/>
                    </a:lnTo>
                    <a:lnTo>
                      <a:pt x="1045027" y="1046053"/>
                    </a:lnTo>
                    <a:lnTo>
                      <a:pt x="523027" y="1046053"/>
                    </a:lnTo>
                    <a:lnTo>
                      <a:pt x="496112" y="1045373"/>
                    </a:lnTo>
                    <a:cubicBezTo>
                      <a:pt x="219761" y="1031364"/>
                      <a:pt x="0" y="802859"/>
                      <a:pt x="0" y="523027"/>
                    </a:cubicBezTo>
                    <a:cubicBezTo>
                      <a:pt x="0" y="234168"/>
                      <a:pt x="234168" y="0"/>
                      <a:pt x="52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sp>
          <p:nvSpPr>
            <p:cNvPr id="237" name="AutoShape 455"/>
            <p:cNvSpPr>
              <a:spLocks noChangeArrowheads="1"/>
            </p:cNvSpPr>
            <p:nvPr/>
          </p:nvSpPr>
          <p:spPr bwMode="auto">
            <a:xfrm>
              <a:off x="1655461" y="5531687"/>
              <a:ext cx="6516432" cy="595223"/>
            </a:xfrm>
            <a:prstGeom prst="roundRect">
              <a:avLst>
                <a:gd name="adj" fmla="val 2199"/>
              </a:avLst>
            </a:prstGeom>
            <a:noFill/>
            <a:ln w="9525" algn="ctr">
              <a:noFill/>
              <a:round/>
              <a:headEnd/>
              <a:tailEnd type="none" w="med" len="sm"/>
            </a:ln>
            <a:effectLst/>
            <a:extLst/>
          </p:spPr>
          <p:txBody>
            <a:bodyPr wrap="square" lIns="54000" tIns="46800" rIns="54000" bIns="46800" anchor="ctr">
              <a:spAutoFit/>
            </a:bodyPr>
            <a:lstStyle/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빠르게 통합 된 클라우드 서비스 공급 업체 목록에서 </a:t>
              </a: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NetBackup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을 </a:t>
              </a:r>
              <a:r>
                <a:rPr kumimoji="1" lang="ko-KR" altLang="en-US" sz="1000" dirty="0" err="1">
                  <a:solidFill>
                    <a:schemeClr val="tx2"/>
                  </a:solidFill>
                  <a:cs typeface="Arial" charset="0"/>
                </a:rPr>
                <a:t>클라우드로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 원활하게 확장합니다</a:t>
              </a: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.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정책이나 프로세스를 변경하지 않고도 </a:t>
              </a:r>
              <a:r>
                <a:rPr kumimoji="1" lang="ko-KR" altLang="en-US" sz="1000" dirty="0" err="1">
                  <a:solidFill>
                    <a:schemeClr val="tx2"/>
                  </a:solidFill>
                  <a:cs typeface="Arial" charset="0"/>
                </a:rPr>
                <a:t>클라우드에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 </a:t>
              </a: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NetBackup 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서버를 쉽게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배치할 수 있습니다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.</a:t>
              </a:r>
              <a:endParaRPr kumimoji="1" lang="en-US" altLang="ko-KR" sz="1000" dirty="0">
                <a:solidFill>
                  <a:schemeClr val="tx2"/>
                </a:solidFill>
                <a:cs typeface="Arial" charset="0"/>
              </a:endParaRP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solidFill>
                    <a:schemeClr val="tx2"/>
                  </a:solidFill>
                  <a:cs typeface="Arial" charset="0"/>
                </a:rPr>
                <a:t>NetBackup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서버의 재난 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복구 기능을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사용하여 신속하고 </a:t>
              </a:r>
              <a:r>
                <a:rPr kumimoji="1" lang="ko-KR" altLang="en-US" sz="1000" dirty="0">
                  <a:solidFill>
                    <a:schemeClr val="tx2"/>
                  </a:solidFill>
                  <a:cs typeface="Arial" charset="0"/>
                </a:rPr>
                <a:t>저렴하게 </a:t>
              </a:r>
              <a:r>
                <a:rPr kumimoji="1" lang="ko-KR" altLang="en-US" sz="1000" dirty="0" smtClean="0">
                  <a:solidFill>
                    <a:schemeClr val="tx2"/>
                  </a:solidFill>
                  <a:cs typeface="Arial" charset="0"/>
                </a:rPr>
                <a:t>비즈니스를 재개할 수 있습니다</a:t>
              </a:r>
              <a:r>
                <a:rPr kumimoji="1" lang="en-US" altLang="ko-KR" sz="1000" dirty="0" smtClean="0">
                  <a:solidFill>
                    <a:schemeClr val="tx2"/>
                  </a:solidFill>
                  <a:cs typeface="Arial" charset="0"/>
                </a:rPr>
                <a:t>.</a:t>
              </a:r>
              <a:endParaRPr kumimoji="1" lang="ko-KR" altLang="en-US" sz="1000" dirty="0">
                <a:solidFill>
                  <a:schemeClr val="tx2"/>
                </a:solidFill>
                <a:cs typeface="Arial" charset="0"/>
              </a:endParaRPr>
            </a:p>
          </p:txBody>
        </p:sp>
        <p:pic>
          <p:nvPicPr>
            <p:cNvPr id="176" name="Picture 19" descr="D:\dot_이찬주\140926\비즈니스맨아이콘png\26.png"/>
            <p:cNvPicPr>
              <a:picLocks noChangeAspect="1" noChangeArrowheads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29"/>
            <a:stretch/>
          </p:blipFill>
          <p:spPr bwMode="auto">
            <a:xfrm>
              <a:off x="8481423" y="5547626"/>
              <a:ext cx="890912" cy="742581"/>
            </a:xfrm>
            <a:prstGeom prst="rect">
              <a:avLst/>
            </a:prstGeom>
            <a:noFill/>
            <a:effectLst>
              <a:outerShdw dist="44450" algn="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직사각형 16"/>
            <p:cNvSpPr/>
            <p:nvPr/>
          </p:nvSpPr>
          <p:spPr>
            <a:xfrm>
              <a:off x="545021" y="5527359"/>
              <a:ext cx="864114" cy="5539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kumimoji="1" lang="en-US" altLang="ko-KR" sz="1000" b="1" dirty="0">
                  <a:solidFill>
                    <a:schemeClr val="tx2"/>
                  </a:solidFill>
                  <a:cs typeface="Arial" charset="0"/>
                </a:rPr>
                <a:t>NetBackup </a:t>
              </a:r>
              <a:r>
                <a:rPr kumimoji="1" lang="ko-KR" altLang="en-US" sz="1000" b="1" dirty="0">
                  <a:solidFill>
                    <a:schemeClr val="tx2"/>
                  </a:solidFill>
                  <a:cs typeface="Arial" charset="0"/>
                </a:rPr>
                <a:t>클라우드 호환성 장점</a:t>
              </a:r>
              <a:endParaRPr lang="ko-KR" altLang="en-US" sz="1000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120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roup 8"/>
          <p:cNvGrpSpPr/>
          <p:nvPr/>
        </p:nvGrpSpPr>
        <p:grpSpPr>
          <a:xfrm>
            <a:off x="898316" y="2852750"/>
            <a:ext cx="5839989" cy="707101"/>
            <a:chOff x="1306731" y="2834588"/>
            <a:chExt cx="6949440" cy="841435"/>
          </a:xfrm>
          <a:solidFill>
            <a:schemeClr val="tx2">
              <a:lumMod val="65000"/>
              <a:lumOff val="35000"/>
            </a:schemeClr>
          </a:solidFill>
        </p:grpSpPr>
        <p:sp>
          <p:nvSpPr>
            <p:cNvPr id="244" name="Rounded Rectangle 752"/>
            <p:cNvSpPr/>
            <p:nvPr/>
          </p:nvSpPr>
          <p:spPr>
            <a:xfrm>
              <a:off x="1306731" y="2834588"/>
              <a:ext cx="6949440" cy="5486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grpSp>
          <p:nvGrpSpPr>
            <p:cNvPr id="245" name="Group 10"/>
            <p:cNvGrpSpPr/>
            <p:nvPr/>
          </p:nvGrpSpPr>
          <p:grpSpPr>
            <a:xfrm>
              <a:off x="2561848" y="2862078"/>
              <a:ext cx="4112856" cy="813945"/>
              <a:chOff x="2189992" y="2841058"/>
              <a:chExt cx="4112856" cy="813945"/>
            </a:xfrm>
            <a:grpFill/>
          </p:grpSpPr>
          <p:sp>
            <p:nvSpPr>
              <p:cNvPr id="246" name="Rounded Rectangle 753"/>
              <p:cNvSpPr/>
              <p:nvPr/>
            </p:nvSpPr>
            <p:spPr>
              <a:xfrm>
                <a:off x="2189992" y="2841058"/>
                <a:ext cx="50459" cy="813945"/>
              </a:xfrm>
              <a:prstGeom prst="roundRect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247" name="Rounded Rectangle 755"/>
              <p:cNvSpPr/>
              <p:nvPr/>
            </p:nvSpPr>
            <p:spPr>
              <a:xfrm>
                <a:off x="6252389" y="2841058"/>
                <a:ext cx="50459" cy="640080"/>
              </a:xfrm>
              <a:prstGeom prst="roundRect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</p:grp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28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ko-KR" altLang="en-US" dirty="0" smtClean="0"/>
              <a:t>다양한 </a:t>
            </a:r>
            <a:r>
              <a:rPr lang="ko-KR" altLang="en-US" dirty="0" err="1" smtClean="0"/>
              <a:t>클라우드를</a:t>
            </a:r>
            <a:r>
              <a:rPr lang="ko-KR" altLang="en-US" dirty="0" smtClean="0"/>
              <a:t> 지원하고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대용량 데이터를 손쉽게 전송하기 위해 </a:t>
            </a:r>
            <a:r>
              <a:rPr lang="en-US" altLang="ko-KR" dirty="0" smtClean="0"/>
              <a:t>NetBackup </a:t>
            </a:r>
            <a:r>
              <a:rPr lang="en-US" altLang="ko-KR" dirty="0" err="1" smtClean="0"/>
              <a:t>CloudCatalyst</a:t>
            </a:r>
            <a:r>
              <a:rPr lang="ko-KR" altLang="en-US" dirty="0"/>
              <a:t>와</a:t>
            </a:r>
            <a:r>
              <a:rPr lang="ko-KR" altLang="en-US" dirty="0" smtClean="0"/>
              <a:t>의 연동을 제공합니다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이를 통해 </a:t>
            </a:r>
            <a:r>
              <a:rPr lang="ko-KR" altLang="en-US" dirty="0" err="1" smtClean="0"/>
              <a:t>중복제거된</a:t>
            </a:r>
            <a:r>
              <a:rPr lang="ko-KR" altLang="en-US" dirty="0" smtClean="0"/>
              <a:t> 데이터를 최적화된 상태로 </a:t>
            </a:r>
            <a:r>
              <a:rPr lang="ko-KR" altLang="en-US" dirty="0" err="1" smtClean="0"/>
              <a:t>클라우드에</a:t>
            </a:r>
            <a:r>
              <a:rPr lang="ko-KR" altLang="en-US" dirty="0" smtClean="0"/>
              <a:t> 전송할 수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비용이 저렴한 다양한 종류의 </a:t>
            </a:r>
            <a:r>
              <a:rPr lang="en-US" altLang="ko-KR" dirty="0" smtClean="0"/>
              <a:t>Object Storage </a:t>
            </a:r>
            <a:r>
              <a:rPr lang="ko-KR" altLang="en-US" dirty="0" smtClean="0"/>
              <a:t>클라우드 저장소를 </a:t>
            </a:r>
            <a:r>
              <a:rPr lang="en-US" altLang="ko-KR" dirty="0" smtClean="0"/>
              <a:t>2</a:t>
            </a:r>
            <a:r>
              <a:rPr lang="ko-KR" altLang="en-US" dirty="0" smtClean="0"/>
              <a:t>차 백업 등의 용도로 사용할 수 있습니다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/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 err="1" smtClean="0"/>
              <a:t>CloudCatalyst</a:t>
            </a:r>
            <a:r>
              <a:rPr lang="en-US" altLang="ko-KR" dirty="0" smtClean="0"/>
              <a:t> – NetBackup 5240 </a:t>
            </a:r>
            <a:r>
              <a:rPr lang="ko-KR" altLang="en-US" dirty="0" smtClean="0"/>
              <a:t>어플라이언스 </a:t>
            </a:r>
            <a:r>
              <a:rPr lang="en-US" altLang="ko-KR" dirty="0" smtClean="0"/>
              <a:t>“G” </a:t>
            </a:r>
            <a:r>
              <a:rPr lang="ko-KR" altLang="en-US" dirty="0" smtClean="0"/>
              <a:t>모델</a:t>
            </a:r>
            <a:endParaRPr lang="ko-KR" altLang="en-US" dirty="0"/>
          </a:p>
        </p:txBody>
      </p: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242" name="Rectangle: Rounded Corners 712"/>
          <p:cNvSpPr>
            <a:spLocks/>
          </p:cNvSpPr>
          <p:nvPr/>
        </p:nvSpPr>
        <p:spPr bwMode="auto">
          <a:xfrm>
            <a:off x="4409475" y="3225552"/>
            <a:ext cx="1959470" cy="953249"/>
          </a:xfrm>
          <a:prstGeom prst="roundRect">
            <a:avLst>
              <a:gd name="adj" fmla="val 2417"/>
            </a:avLst>
          </a:prstGeom>
          <a:noFill/>
          <a:ln w="12700" cap="rnd" cmpd="sng" algn="ctr">
            <a:gradFill flip="none" rotWithShape="1">
              <a:gsLst>
                <a:gs pos="0">
                  <a:srgbClr val="B1181E">
                    <a:alpha val="75000"/>
                  </a:srgbClr>
                </a:gs>
                <a:gs pos="31000">
                  <a:srgbClr val="8B1319">
                    <a:alpha val="75000"/>
                  </a:srgbClr>
                </a:gs>
                <a:gs pos="64000">
                  <a:srgbClr val="B1181E">
                    <a:alpha val="75000"/>
                  </a:srgbClr>
                </a:gs>
                <a:gs pos="100000">
                  <a:srgbClr val="B1181E">
                    <a:alpha val="75000"/>
                  </a:srgbClr>
                </a:gs>
              </a:gsLst>
              <a:lin ang="2700000" scaled="1"/>
              <a:tileRect/>
            </a:gradFill>
            <a:prstDash val="sysDash"/>
            <a:round/>
            <a:headEnd type="none" w="med" len="med"/>
            <a:tailEnd type="none" w="med" len="med"/>
          </a:ln>
          <a:effectLst>
            <a:glow rad="25400">
              <a:schemeClr val="bg1">
                <a:lumMod val="8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48" name="Rectangle 13"/>
          <p:cNvSpPr/>
          <p:nvPr/>
        </p:nvSpPr>
        <p:spPr>
          <a:xfrm>
            <a:off x="869685" y="2883852"/>
            <a:ext cx="597279" cy="230832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txBody>
          <a:bodyPr wrap="none" lIns="45720" tIns="45720" rIns="4572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Network</a:t>
            </a:r>
            <a:endParaRPr kumimoji="0" lang="en-US" sz="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249" name="Picture 6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8280" y="3291613"/>
            <a:ext cx="1844207" cy="332790"/>
          </a:xfrm>
          <a:prstGeom prst="rect">
            <a:avLst/>
          </a:prstGeom>
          <a:effectLst>
            <a:glow rad="38100">
              <a:schemeClr val="bg1">
                <a:lumMod val="75000"/>
                <a:alpha val="40000"/>
              </a:schemeClr>
            </a:glow>
          </a:effectLst>
        </p:spPr>
      </p:pic>
      <p:sp>
        <p:nvSpPr>
          <p:cNvPr id="250" name="Rectangle 681"/>
          <p:cNvSpPr/>
          <p:nvPr/>
        </p:nvSpPr>
        <p:spPr>
          <a:xfrm>
            <a:off x="1020210" y="4461740"/>
            <a:ext cx="1929276" cy="946413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txBody>
          <a:bodyPr lIns="0" tIns="45720" rIns="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 panose="020B0604020202020204" pitchFamily="34" charset="0"/>
              </a:rPr>
              <a:t>NetBackup Media Servers</a:t>
            </a:r>
          </a:p>
          <a:p>
            <a:pPr marL="119027" indent="-1174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sz="800" dirty="0">
                <a:cs typeface="Arial" panose="020B0604020202020204" pitchFamily="34" charset="0"/>
              </a:rPr>
              <a:t>클라이언트</a:t>
            </a:r>
            <a:r>
              <a:rPr lang="en-US" altLang="ko-KR" sz="800" dirty="0">
                <a:cs typeface="Arial" panose="020B0604020202020204" pitchFamily="34" charset="0"/>
              </a:rPr>
              <a:t> </a:t>
            </a:r>
            <a:r>
              <a:rPr lang="ko-KR" altLang="en-US" sz="800" dirty="0">
                <a:cs typeface="Arial" panose="020B0604020202020204" pitchFamily="34" charset="0"/>
              </a:rPr>
              <a:t>백업 데이터 저장</a:t>
            </a:r>
            <a:r>
              <a:rPr lang="en-US" altLang="ko-KR" sz="800" dirty="0">
                <a:cs typeface="Arial" panose="020B0604020202020204" pitchFamily="34" charset="0"/>
              </a:rPr>
              <a:t>/</a:t>
            </a:r>
            <a:r>
              <a:rPr lang="ko-KR" altLang="en-US" sz="800" dirty="0" err="1">
                <a:cs typeface="Arial" panose="020B0604020202020204" pitchFamily="34" charset="0"/>
              </a:rPr>
              <a:t>중복제거</a:t>
            </a:r>
            <a:endParaRPr lang="en-US" altLang="ko-KR" sz="800" dirty="0">
              <a:cs typeface="Arial" panose="020B0604020202020204" pitchFamily="34" charset="0"/>
            </a:endParaRPr>
          </a:p>
          <a:p>
            <a:pPr marL="119027" indent="-1174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800" dirty="0">
                <a:cs typeface="Arial" panose="020B0604020202020204" pitchFamily="34" charset="0"/>
              </a:rPr>
              <a:t>NetBackup </a:t>
            </a:r>
            <a:r>
              <a:rPr lang="ko-KR" altLang="en-US" sz="800" dirty="0">
                <a:cs typeface="Arial" panose="020B0604020202020204" pitchFamily="34" charset="0"/>
              </a:rPr>
              <a:t>마스터 서버에서 관리</a:t>
            </a:r>
            <a:endParaRPr lang="en-US" altLang="ko-KR" sz="800" dirty="0">
              <a:cs typeface="Arial" panose="020B0604020202020204" pitchFamily="34" charset="0"/>
            </a:endParaRPr>
          </a:p>
          <a:p>
            <a:pPr marL="119027" indent="-1174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800" dirty="0">
                <a:cs typeface="Arial" panose="020B0604020202020204" pitchFamily="34" charset="0"/>
              </a:rPr>
              <a:t>SLP</a:t>
            </a:r>
            <a:r>
              <a:rPr lang="ko-KR" altLang="en-US" sz="800" dirty="0">
                <a:cs typeface="Arial" panose="020B0604020202020204" pitchFamily="34" charset="0"/>
              </a:rPr>
              <a:t>를 통해 최적화된 데이터를 </a:t>
            </a:r>
            <a:r>
              <a:rPr lang="en-US" altLang="ko-KR" sz="800" dirty="0" err="1">
                <a:cs typeface="Arial" panose="020B0604020202020204" pitchFamily="34" charset="0"/>
              </a:rPr>
              <a:t>CloudCatalyst</a:t>
            </a:r>
            <a:r>
              <a:rPr lang="ko-KR" altLang="en-US" sz="800" dirty="0">
                <a:cs typeface="Arial" panose="020B0604020202020204" pitchFamily="34" charset="0"/>
              </a:rPr>
              <a:t>에 복제</a:t>
            </a:r>
            <a:endParaRPr lang="en-US" altLang="ko-KR" sz="800" dirty="0">
              <a:cs typeface="Arial" panose="020B0604020202020204" pitchFamily="34" charset="0"/>
            </a:endParaRPr>
          </a:p>
        </p:txBody>
      </p:sp>
      <p:sp>
        <p:nvSpPr>
          <p:cNvPr id="251" name="Rectangle 682"/>
          <p:cNvSpPr/>
          <p:nvPr/>
        </p:nvSpPr>
        <p:spPr>
          <a:xfrm>
            <a:off x="4434639" y="4157558"/>
            <a:ext cx="1903149" cy="1654299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txBody>
          <a:bodyPr lIns="0" tIns="45720" rIns="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B1181E"/>
                    </a:gs>
                    <a:gs pos="32000">
                      <a:srgbClr val="8B1319"/>
                    </a:gs>
                    <a:gs pos="65000">
                      <a:srgbClr val="B1181E"/>
                    </a:gs>
                    <a:gs pos="100000">
                      <a:srgbClr val="6B0F13"/>
                    </a:gs>
                  </a:gsLst>
                  <a:lin ang="2700000" scaled="1"/>
                  <a:tileRect/>
                </a:gradFill>
                <a:effectLst>
                  <a:glow rad="63500">
                    <a:prstClr val="white">
                      <a:alpha val="40000"/>
                    </a:prstClr>
                  </a:glow>
                </a:effectLst>
                <a:uLnTx/>
                <a:uFillTx/>
                <a:cs typeface="Arial" panose="020B0604020202020204" pitchFamily="34" charset="0"/>
              </a:rPr>
              <a:t>CLOUDCATALYST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B1181E"/>
                  </a:gs>
                  <a:gs pos="32000">
                    <a:srgbClr val="8B1319"/>
                  </a:gs>
                  <a:gs pos="65000">
                    <a:srgbClr val="B1181E"/>
                  </a:gs>
                  <a:gs pos="100000">
                    <a:srgbClr val="6B0F13"/>
                  </a:gs>
                </a:gsLst>
                <a:lin ang="2700000" scaled="1"/>
                <a:tileRect/>
              </a:gradFill>
              <a:effectLst>
                <a:glow rad="63500">
                  <a:prstClr val="white">
                    <a:alpha val="40000"/>
                  </a:prstClr>
                </a:glow>
              </a:effectLst>
              <a:uLnTx/>
              <a:uFillTx/>
              <a:cs typeface="Arial" panose="020B0604020202020204" pitchFamily="34" charset="0"/>
            </a:endParaRPr>
          </a:p>
          <a:p>
            <a:pPr marL="136525" lvl="0" indent="-809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최적화된 백업 데이터 세그먼트들을 </a:t>
            </a:r>
            <a:r>
              <a:rPr lang="ko-KR" altLang="en-US" sz="700" dirty="0" err="1">
                <a:solidFill>
                  <a:schemeClr val="tx2"/>
                </a:solidFill>
                <a:cs typeface="Arial" panose="020B0604020202020204" pitchFamily="34" charset="0"/>
              </a:rPr>
              <a:t>클라우드에</a:t>
            </a: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 기록하거나 </a:t>
            </a:r>
            <a:r>
              <a:rPr lang="ko-KR" altLang="en-US" sz="700" dirty="0" err="1">
                <a:solidFill>
                  <a:schemeClr val="tx2"/>
                </a:solidFill>
                <a:cs typeface="Arial" panose="020B0604020202020204" pitchFamily="34" charset="0"/>
              </a:rPr>
              <a:t>클라우드로부터</a:t>
            </a: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 검색</a:t>
            </a:r>
            <a:r>
              <a:rPr lang="en-US" altLang="ko-KR" sz="700" dirty="0">
                <a:solidFill>
                  <a:schemeClr val="tx2"/>
                </a:solidFill>
                <a:cs typeface="Arial" panose="020B0604020202020204" pitchFamily="34" charset="0"/>
              </a:rPr>
              <a:t>/</a:t>
            </a: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회수</a:t>
            </a:r>
          </a:p>
          <a:p>
            <a:pPr marL="136525" lvl="0" indent="-809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7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스토리지</a:t>
            </a:r>
            <a:r>
              <a:rPr lang="en-US" altLang="ko-KR" sz="700" dirty="0" smtClean="0">
                <a:solidFill>
                  <a:schemeClr val="tx2"/>
                </a:solidFill>
                <a:cs typeface="Arial" panose="020B0604020202020204" pitchFamily="34" charset="0"/>
              </a:rPr>
              <a:t>: </a:t>
            </a: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데이터 쓰기</a:t>
            </a:r>
            <a:r>
              <a:rPr lang="en-US" altLang="ko-KR" sz="700" dirty="0">
                <a:solidFill>
                  <a:schemeClr val="tx2"/>
                </a:solidFill>
                <a:cs typeface="Arial" panose="020B0604020202020204" pitchFamily="34" charset="0"/>
              </a:rPr>
              <a:t>/</a:t>
            </a: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회수를 위한 캐시로 사용되는 </a:t>
            </a:r>
            <a:r>
              <a:rPr lang="en-US" altLang="ko-KR" sz="700" dirty="0">
                <a:solidFill>
                  <a:schemeClr val="tx2"/>
                </a:solidFill>
                <a:cs typeface="Arial" panose="020B0604020202020204" pitchFamily="34" charset="0"/>
              </a:rPr>
              <a:t>14TB </a:t>
            </a: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로컬 스토리지</a:t>
            </a:r>
          </a:p>
          <a:p>
            <a:pPr marL="254000" lvl="1" indent="-101600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지속성 없으며 세그먼트는 최고 수위에 도달하거나 </a:t>
            </a:r>
            <a:r>
              <a:rPr lang="en-US" altLang="ko-KR" sz="700" dirty="0">
                <a:solidFill>
                  <a:schemeClr val="tx2"/>
                </a:solidFill>
                <a:cs typeface="Arial" panose="020B0604020202020204" pitchFamily="34" charset="0"/>
              </a:rPr>
              <a:t>30</a:t>
            </a: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일 후</a:t>
            </a:r>
            <a:r>
              <a:rPr lang="en-US" altLang="ko-KR" sz="700" dirty="0">
                <a:solidFill>
                  <a:schemeClr val="tx2"/>
                </a:solidFill>
                <a:cs typeface="Arial" panose="020B0604020202020204" pitchFamily="34" charset="0"/>
              </a:rPr>
              <a:t>(</a:t>
            </a: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구성 가능</a:t>
            </a:r>
            <a:r>
              <a:rPr lang="en-US" altLang="ko-KR" sz="700" dirty="0">
                <a:solidFill>
                  <a:schemeClr val="tx2"/>
                </a:solidFill>
                <a:cs typeface="Arial" panose="020B0604020202020204" pitchFamily="34" charset="0"/>
              </a:rPr>
              <a:t>) </a:t>
            </a:r>
            <a:r>
              <a:rPr lang="ko-KR" altLang="en-US" sz="700" dirty="0">
                <a:solidFill>
                  <a:schemeClr val="tx2"/>
                </a:solidFill>
                <a:cs typeface="Arial" panose="020B0604020202020204" pitchFamily="34" charset="0"/>
              </a:rPr>
              <a:t>삭제됨</a:t>
            </a:r>
          </a:p>
          <a:p>
            <a:pPr marL="136800" lvl="0" indent="-828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700" b="1" dirty="0">
                <a:solidFill>
                  <a:schemeClr val="tx2"/>
                </a:solidFill>
                <a:cs typeface="Arial" panose="020B0604020202020204" pitchFamily="34" charset="0"/>
              </a:rPr>
              <a:t>RAM</a:t>
            </a:r>
            <a:r>
              <a:rPr lang="en-US" altLang="ko-KR" sz="700" dirty="0">
                <a:solidFill>
                  <a:schemeClr val="tx2"/>
                </a:solidFill>
                <a:cs typeface="Arial" panose="020B0604020202020204" pitchFamily="34" charset="0"/>
              </a:rPr>
              <a:t>: 192GB</a:t>
            </a:r>
          </a:p>
          <a:p>
            <a:pPr marL="136800" lvl="0" indent="-828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700" b="1" dirty="0">
                <a:solidFill>
                  <a:schemeClr val="tx2"/>
                </a:solidFill>
                <a:cs typeface="Arial" panose="020B0604020202020204" pitchFamily="34" charset="0"/>
              </a:rPr>
              <a:t>I/O PORTS</a:t>
            </a:r>
            <a:r>
              <a:rPr lang="en-US" altLang="ko-KR" sz="700" dirty="0">
                <a:solidFill>
                  <a:schemeClr val="tx2"/>
                </a:solidFill>
                <a:cs typeface="Arial" panose="020B0604020202020204" pitchFamily="34" charset="0"/>
              </a:rPr>
              <a:t>: </a:t>
            </a:r>
            <a:r>
              <a:rPr lang="en-US" altLang="ko-KR" sz="700" dirty="0" smtClean="0">
                <a:solidFill>
                  <a:schemeClr val="tx2"/>
                </a:solidFill>
                <a:cs typeface="Arial" panose="020B0604020202020204" pitchFamily="34" charset="0"/>
              </a:rPr>
              <a:t>10GbE / 1GbE / 8Gb </a:t>
            </a:r>
            <a:r>
              <a:rPr lang="en-US" altLang="ko-KR" sz="700" dirty="0">
                <a:solidFill>
                  <a:schemeClr val="tx2"/>
                </a:solidFill>
                <a:cs typeface="Arial" panose="020B0604020202020204" pitchFamily="34" charset="0"/>
              </a:rPr>
              <a:t>FC</a:t>
            </a:r>
          </a:p>
        </p:txBody>
      </p:sp>
      <p:sp>
        <p:nvSpPr>
          <p:cNvPr id="252" name="Rectangle 688"/>
          <p:cNvSpPr/>
          <p:nvPr/>
        </p:nvSpPr>
        <p:spPr>
          <a:xfrm>
            <a:off x="5596937" y="3672679"/>
            <a:ext cx="708527" cy="107722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Back Panel View</a:t>
            </a:r>
            <a:endParaRPr kumimoji="0" lang="en-US" sz="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53" name="Rectangle 689"/>
          <p:cNvSpPr/>
          <p:nvPr/>
        </p:nvSpPr>
        <p:spPr>
          <a:xfrm>
            <a:off x="4477748" y="3625042"/>
            <a:ext cx="719749" cy="107722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Front Bezel View</a:t>
            </a:r>
            <a:endParaRPr kumimoji="0" lang="en-US" sz="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54" name="Rectangle 693"/>
          <p:cNvSpPr/>
          <p:nvPr/>
        </p:nvSpPr>
        <p:spPr>
          <a:xfrm>
            <a:off x="2561064" y="4072291"/>
            <a:ext cx="1637491" cy="369332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txBody>
          <a:bodyPr lIns="45720" tIns="45720" rIns="45720" bIns="45720" rtlCol="0" anchor="t">
            <a:spAutoFit/>
          </a:bodyPr>
          <a:lstStyle/>
          <a:p>
            <a:pPr marL="173038" lvl="0" indent="-171450">
              <a:spcAft>
                <a:spcPts val="300"/>
              </a:spcAft>
              <a:buFont typeface="Wingdings" panose="05000000000000000000" pitchFamily="2" charset="2"/>
              <a:buChar char="«"/>
              <a:defRPr/>
            </a:pPr>
            <a:r>
              <a:rPr lang="ko-KR" altLang="en-US" sz="900" dirty="0" err="1">
                <a:solidFill>
                  <a:schemeClr val="tx2"/>
                </a:solidFill>
                <a:cs typeface="Arial" panose="020B0604020202020204" pitchFamily="34" charset="0"/>
              </a:rPr>
              <a:t>중복제거된</a:t>
            </a:r>
            <a:r>
              <a:rPr lang="ko-KR" altLang="en-US" sz="900" dirty="0">
                <a:solidFill>
                  <a:schemeClr val="tx2"/>
                </a:solidFill>
                <a:cs typeface="Arial" panose="020B0604020202020204" pitchFamily="34" charset="0"/>
              </a:rPr>
              <a:t> 상태로 데이터 복제 </a:t>
            </a:r>
            <a:r>
              <a:rPr lang="en-US" altLang="ko-KR" sz="900" dirty="0">
                <a:solidFill>
                  <a:schemeClr val="tx2"/>
                </a:solidFill>
                <a:cs typeface="Arial" panose="020B0604020202020204" pitchFamily="34" charset="0"/>
              </a:rPr>
              <a:t>(Rehydration </a:t>
            </a:r>
            <a:r>
              <a:rPr lang="ko-KR" altLang="en-US" sz="900" dirty="0">
                <a:solidFill>
                  <a:schemeClr val="tx2"/>
                </a:solidFill>
                <a:cs typeface="Arial" panose="020B0604020202020204" pitchFamily="34" charset="0"/>
              </a:rPr>
              <a:t>없음</a:t>
            </a:r>
            <a:r>
              <a:rPr lang="en-US" altLang="ko-KR" sz="900" dirty="0">
                <a:solidFill>
                  <a:schemeClr val="tx2"/>
                </a:solidFill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255" name="Elbow Connector 63"/>
          <p:cNvCxnSpPr/>
          <p:nvPr/>
        </p:nvCxnSpPr>
        <p:spPr>
          <a:xfrm flipV="1">
            <a:off x="2639727" y="4480096"/>
            <a:ext cx="384210" cy="845261"/>
          </a:xfrm>
          <a:prstGeom prst="bentConnector2">
            <a:avLst/>
          </a:prstGeom>
          <a:noFill/>
          <a:ln w="38100" cap="rnd" cmpd="sng" algn="ctr">
            <a:solidFill>
              <a:schemeClr val="tx2">
                <a:lumMod val="75000"/>
                <a:lumOff val="25000"/>
              </a:schemeClr>
            </a:solidFill>
            <a:prstDash val="sysDot"/>
            <a:round/>
            <a:tailEnd type="stealth" w="med" len="med"/>
          </a:ln>
          <a:effectLst/>
        </p:spPr>
      </p:cxnSp>
      <p:grpSp>
        <p:nvGrpSpPr>
          <p:cNvPr id="256" name="Group 726"/>
          <p:cNvGrpSpPr/>
          <p:nvPr/>
        </p:nvGrpSpPr>
        <p:grpSpPr>
          <a:xfrm>
            <a:off x="8236870" y="4222110"/>
            <a:ext cx="764557" cy="359797"/>
            <a:chOff x="10261116" y="3756169"/>
            <a:chExt cx="909804" cy="428150"/>
          </a:xfrm>
        </p:grpSpPr>
        <p:grpSp>
          <p:nvGrpSpPr>
            <p:cNvPr id="257" name="Group 721"/>
            <p:cNvGrpSpPr/>
            <p:nvPr/>
          </p:nvGrpSpPr>
          <p:grpSpPr>
            <a:xfrm>
              <a:off x="10261116" y="3756169"/>
              <a:ext cx="861960" cy="389350"/>
              <a:chOff x="9297602" y="4593946"/>
              <a:chExt cx="1132273" cy="511454"/>
            </a:xfrm>
          </p:grpSpPr>
          <p:sp>
            <p:nvSpPr>
              <p:cNvPr id="259" name="Rectangle: Rounded Corners 718"/>
              <p:cNvSpPr/>
              <p:nvPr/>
            </p:nvSpPr>
            <p:spPr bwMode="auto">
              <a:xfrm>
                <a:off x="9297602" y="4593946"/>
                <a:ext cx="1132273" cy="511454"/>
              </a:xfrm>
              <a:prstGeom prst="roundRect">
                <a:avLst>
                  <a:gd name="adj" fmla="val 10676"/>
                </a:avLst>
              </a:prstGeom>
              <a:solidFill>
                <a:schemeClr val="bg1"/>
              </a:solidFill>
              <a:ln w="25400" cap="flat" cmpd="sng" algn="ctr"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32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prstDash val="solid"/>
                <a:miter lim="800000"/>
                <a:headEnd type="none" w="med" len="med"/>
                <a:tailEnd type="none" w="med" len="med"/>
              </a:ln>
              <a:effectLst>
                <a:glow rad="38100">
                  <a:schemeClr val="tx2">
                    <a:lumMod val="65000"/>
                    <a:lumOff val="35000"/>
                    <a:alpha val="40000"/>
                  </a:schemeClr>
                </a:glow>
              </a:effectLst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pic>
            <p:nvPicPr>
              <p:cNvPr id="260" name="Picture 7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42039" y="4642417"/>
                <a:ext cx="1076047" cy="414512"/>
              </a:xfrm>
              <a:prstGeom prst="rect">
                <a:avLst/>
              </a:prstGeom>
            </p:spPr>
          </p:pic>
        </p:grpSp>
        <p:sp>
          <p:nvSpPr>
            <p:cNvPr id="258" name="Oval 723"/>
            <p:cNvSpPr>
              <a:spLocks noChangeAspect="1"/>
            </p:cNvSpPr>
            <p:nvPr/>
          </p:nvSpPr>
          <p:spPr>
            <a:xfrm>
              <a:off x="10988040" y="4001439"/>
              <a:ext cx="182880" cy="182880"/>
            </a:xfrm>
            <a:prstGeom prst="ellipse">
              <a:avLst/>
            </a:prstGeom>
            <a:gradFill>
              <a:gsLst>
                <a:gs pos="20000">
                  <a:srgbClr val="00CC00"/>
                </a:gs>
                <a:gs pos="80000">
                  <a:srgbClr val="008E00"/>
                </a:gs>
              </a:gsLst>
              <a:lin ang="2700000" scaled="1"/>
            </a:gradFill>
            <a:ln w="12700">
              <a:solidFill>
                <a:srgbClr val="004600"/>
              </a:solidFill>
            </a:ln>
            <a:effectLst>
              <a:outerShdw blurRad="63500" sx="101000" sy="101000" algn="ctr" rotWithShape="0">
                <a:schemeClr val="bg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54864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Arial" panose="020B0604020202020204" pitchFamily="34" charset="0"/>
                  <a:sym typeface="Wingdings" panose="05000000000000000000" pitchFamily="2" charset="2"/>
                </a:rPr>
                <a:t></a:t>
              </a:r>
              <a:endPara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 panose="020B0604020202020204" pitchFamily="34" charset="0"/>
              </a:endParaRPr>
            </a:p>
          </p:txBody>
        </p:sp>
      </p:grpSp>
      <p:grpSp>
        <p:nvGrpSpPr>
          <p:cNvPr id="261" name="Group 725"/>
          <p:cNvGrpSpPr/>
          <p:nvPr/>
        </p:nvGrpSpPr>
        <p:grpSpPr>
          <a:xfrm>
            <a:off x="7377423" y="4222110"/>
            <a:ext cx="764072" cy="359797"/>
            <a:chOff x="9294276" y="3756169"/>
            <a:chExt cx="909227" cy="428150"/>
          </a:xfrm>
        </p:grpSpPr>
        <p:grpSp>
          <p:nvGrpSpPr>
            <p:cNvPr id="262" name="Group 720"/>
            <p:cNvGrpSpPr/>
            <p:nvPr/>
          </p:nvGrpSpPr>
          <p:grpSpPr>
            <a:xfrm>
              <a:off x="9294276" y="3756169"/>
              <a:ext cx="861960" cy="389350"/>
              <a:chOff x="9322989" y="4273941"/>
              <a:chExt cx="1132273" cy="511454"/>
            </a:xfrm>
          </p:grpSpPr>
          <p:sp>
            <p:nvSpPr>
              <p:cNvPr id="264" name="Rectangle: Rounded Corners 719"/>
              <p:cNvSpPr/>
              <p:nvPr/>
            </p:nvSpPr>
            <p:spPr bwMode="auto">
              <a:xfrm>
                <a:off x="9322989" y="4273941"/>
                <a:ext cx="1132273" cy="511454"/>
              </a:xfrm>
              <a:prstGeom prst="roundRect">
                <a:avLst>
                  <a:gd name="adj" fmla="val 10676"/>
                </a:avLst>
              </a:prstGeom>
              <a:solidFill>
                <a:srgbClr val="0094C8"/>
              </a:solidFill>
              <a:ln w="25400" cap="flat" cmpd="sng" algn="ctr"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32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prstDash val="solid"/>
                <a:miter lim="800000"/>
                <a:headEnd type="none" w="med" len="med"/>
                <a:tailEnd type="none" w="med" len="med"/>
              </a:ln>
              <a:effectLst>
                <a:glow rad="38100">
                  <a:schemeClr val="tx2">
                    <a:lumMod val="65000"/>
                    <a:lumOff val="35000"/>
                    <a:alpha val="40000"/>
                  </a:schemeClr>
                </a:glow>
              </a:effectLst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pic>
            <p:nvPicPr>
              <p:cNvPr id="265" name="Picture 71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89688" y="4299729"/>
                <a:ext cx="998874" cy="459878"/>
              </a:xfrm>
              <a:prstGeom prst="rect">
                <a:avLst/>
              </a:prstGeom>
            </p:spPr>
          </p:pic>
        </p:grpSp>
        <p:sp>
          <p:nvSpPr>
            <p:cNvPr id="263" name="Oval 724"/>
            <p:cNvSpPr>
              <a:spLocks noChangeAspect="1"/>
            </p:cNvSpPr>
            <p:nvPr/>
          </p:nvSpPr>
          <p:spPr>
            <a:xfrm>
              <a:off x="10020623" y="4001439"/>
              <a:ext cx="182880" cy="182880"/>
            </a:xfrm>
            <a:prstGeom prst="ellipse">
              <a:avLst/>
            </a:prstGeom>
            <a:gradFill>
              <a:gsLst>
                <a:gs pos="20000">
                  <a:srgbClr val="00CC00"/>
                </a:gs>
                <a:gs pos="80000">
                  <a:srgbClr val="008E00"/>
                </a:gs>
              </a:gsLst>
              <a:lin ang="2700000" scaled="1"/>
            </a:gradFill>
            <a:ln w="12700">
              <a:solidFill>
                <a:srgbClr val="004600"/>
              </a:solidFill>
            </a:ln>
            <a:effectLst>
              <a:outerShdw blurRad="63500" sx="101000" sy="101000" algn="ctr" rotWithShape="0">
                <a:schemeClr val="bg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54864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Arial" panose="020B0604020202020204" pitchFamily="34" charset="0"/>
                  <a:sym typeface="Wingdings" panose="05000000000000000000" pitchFamily="2" charset="2"/>
                </a:rPr>
                <a:t></a:t>
              </a:r>
              <a:endPara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 panose="020B0604020202020204" pitchFamily="34" charset="0"/>
              </a:endParaRPr>
            </a:p>
          </p:txBody>
        </p:sp>
      </p:grpSp>
      <p:sp>
        <p:nvSpPr>
          <p:cNvPr id="266" name="Arrow: Left-Right 729"/>
          <p:cNvSpPr/>
          <p:nvPr/>
        </p:nvSpPr>
        <p:spPr bwMode="auto">
          <a:xfrm>
            <a:off x="962157" y="5885805"/>
            <a:ext cx="8074158" cy="122947"/>
          </a:xfrm>
          <a:prstGeom prst="leftRightArrow">
            <a:avLst>
              <a:gd name="adj1" fmla="val 71799"/>
              <a:gd name="adj2" fmla="val 50000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60000">
                <a:schemeClr val="bg1">
                  <a:lumMod val="75000"/>
                  <a:alpha val="0"/>
                </a:schemeClr>
              </a:gs>
              <a:gs pos="40000">
                <a:schemeClr val="bg1">
                  <a:lumMod val="75000"/>
                  <a:alpha val="0"/>
                </a:schemeClr>
              </a:gs>
              <a:gs pos="34000">
                <a:schemeClr val="bg1">
                  <a:lumMod val="75000"/>
                </a:schemeClr>
              </a:gs>
              <a:gs pos="6600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67" name="Rectangle 730"/>
          <p:cNvSpPr/>
          <p:nvPr/>
        </p:nvSpPr>
        <p:spPr>
          <a:xfrm>
            <a:off x="3839254" y="2905963"/>
            <a:ext cx="1501373" cy="338554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txBody>
          <a:bodyPr wrap="none" lIns="45720" tIns="45720" rIns="45720" bIns="4572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NetBackup 5240 </a:t>
            </a:r>
            <a:r>
              <a:rPr kumimoji="0" lang="ko-KR" alt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어플라이언스</a:t>
            </a:r>
            <a:r>
              <a:rPr kumimoji="0" lang="en-US" altLang="ko-K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/>
            </a:r>
            <a:br>
              <a:rPr kumimoji="0" lang="en-US" altLang="ko-K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Model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“G”</a:t>
            </a:r>
            <a:endParaRPr kumimoji="0" lang="en-US" sz="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68" name="Rectangle: Rounded Corners 728"/>
          <p:cNvSpPr/>
          <p:nvPr/>
        </p:nvSpPr>
        <p:spPr bwMode="auto">
          <a:xfrm>
            <a:off x="4306698" y="5878961"/>
            <a:ext cx="1551707" cy="136208"/>
          </a:xfrm>
          <a:prstGeom prst="round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glow rad="38100">
              <a:schemeClr val="tx2">
                <a:lumMod val="65000"/>
                <a:lumOff val="35000"/>
                <a:alpha val="40000"/>
              </a:schemeClr>
            </a:glow>
          </a:effec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o-KR" altLang="en-US" sz="800" dirty="0">
                <a:solidFill>
                  <a:schemeClr val="tx2"/>
                </a:solidFill>
              </a:rPr>
              <a:t>모든 단계에서 데이터 암호화 지원</a:t>
            </a:r>
            <a:endParaRPr lang="en-US" altLang="ko-KR" sz="800" dirty="0">
              <a:solidFill>
                <a:schemeClr val="tx2"/>
              </a:solidFill>
            </a:endParaRPr>
          </a:p>
        </p:txBody>
      </p:sp>
      <p:grpSp>
        <p:nvGrpSpPr>
          <p:cNvPr id="269" name="Group 715"/>
          <p:cNvGrpSpPr>
            <a:grpSpLocks noChangeAspect="1"/>
          </p:cNvGrpSpPr>
          <p:nvPr/>
        </p:nvGrpSpPr>
        <p:grpSpPr>
          <a:xfrm>
            <a:off x="4189078" y="5896788"/>
            <a:ext cx="76842" cy="100551"/>
            <a:chOff x="4766646" y="4266973"/>
            <a:chExt cx="685116" cy="896496"/>
          </a:xfrm>
          <a:effectLst/>
        </p:grpSpPr>
        <p:sp>
          <p:nvSpPr>
            <p:cNvPr id="270" name="Flowchart: Delay 713"/>
            <p:cNvSpPr/>
            <p:nvPr/>
          </p:nvSpPr>
          <p:spPr>
            <a:xfrm rot="16200000">
              <a:off x="4911047" y="4217170"/>
              <a:ext cx="396314" cy="495920"/>
            </a:xfrm>
            <a:prstGeom prst="flowChartDelay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271" name="Rounded Rectangle 48"/>
            <p:cNvSpPr/>
            <p:nvPr/>
          </p:nvSpPr>
          <p:spPr>
            <a:xfrm>
              <a:off x="4766646" y="4581073"/>
              <a:ext cx="685116" cy="582396"/>
            </a:xfrm>
            <a:prstGeom prst="roundRect">
              <a:avLst>
                <a:gd name="adj" fmla="val 9428"/>
              </a:avLst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7377421" y="5047878"/>
            <a:ext cx="1583706" cy="407262"/>
            <a:chOff x="7377421" y="5047878"/>
            <a:chExt cx="1583706" cy="407262"/>
          </a:xfrm>
        </p:grpSpPr>
        <p:sp>
          <p:nvSpPr>
            <p:cNvPr id="273" name="Rectangle: Rounded Corners 82"/>
            <p:cNvSpPr>
              <a:spLocks/>
            </p:cNvSpPr>
            <p:nvPr/>
          </p:nvSpPr>
          <p:spPr bwMode="auto">
            <a:xfrm>
              <a:off x="7377423" y="5047879"/>
              <a:ext cx="1583704" cy="407261"/>
            </a:xfrm>
            <a:prstGeom prst="roundRect">
              <a:avLst>
                <a:gd name="adj" fmla="val 8856"/>
              </a:avLst>
            </a:prstGeom>
            <a:solidFill>
              <a:schemeClr val="bg1">
                <a:alpha val="25000"/>
              </a:schemeClr>
            </a:solidFill>
            <a:ln w="127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274" name="Rectangle 81"/>
            <p:cNvSpPr/>
            <p:nvPr/>
          </p:nvSpPr>
          <p:spPr>
            <a:xfrm>
              <a:off x="7377421" y="5047878"/>
              <a:ext cx="1583706" cy="40726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45720" tIns="45720" rIns="45720" bIns="45720" rtlCol="0" anchor="ctr"/>
            <a:lstStyle/>
            <a:p>
              <a:pPr marL="1588" lvl="0">
                <a:spcAft>
                  <a:spcPts val="300"/>
                </a:spcAft>
                <a:defRPr/>
              </a:pPr>
              <a:r>
                <a:rPr kumimoji="0" lang="en-US" sz="7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uLnTx/>
                  <a:uFillTx/>
                  <a:cs typeface="Arial" panose="020B0604020202020204" pitchFamily="34" charset="0"/>
                </a:rPr>
                <a:t>Note: </a:t>
              </a:r>
              <a:r>
                <a:rPr lang="en-US" altLang="ko-KR" sz="700" dirty="0" err="1">
                  <a:solidFill>
                    <a:schemeClr val="tx2"/>
                  </a:solidFill>
                  <a:cs typeface="Arial" panose="020B0604020202020204" pitchFamily="34" charset="0"/>
                </a:rPr>
                <a:t>CloudCatalyst</a:t>
              </a:r>
              <a:r>
                <a:rPr lang="en-US" altLang="ko-KR" sz="700" dirty="0">
                  <a:solidFill>
                    <a:schemeClr val="tx2"/>
                  </a:solidFill>
                  <a:cs typeface="Arial" panose="020B0604020202020204" pitchFamily="34" charset="0"/>
                </a:rPr>
                <a:t> </a:t>
              </a:r>
              <a:r>
                <a:rPr lang="ko-KR" altLang="en-US" sz="700" dirty="0">
                  <a:solidFill>
                    <a:schemeClr val="tx2"/>
                  </a:solidFill>
                  <a:cs typeface="Arial" panose="020B0604020202020204" pitchFamily="34" charset="0"/>
                </a:rPr>
                <a:t>서버 별 하나의 </a:t>
              </a:r>
              <a:r>
                <a:rPr lang="en-US" altLang="ko-KR" sz="700" dirty="0">
                  <a:solidFill>
                    <a:schemeClr val="tx2"/>
                  </a:solidFill>
                  <a:cs typeface="Arial" panose="020B0604020202020204" pitchFamily="34" charset="0"/>
                </a:rPr>
                <a:t>NetBackup </a:t>
              </a:r>
              <a:r>
                <a:rPr lang="ko-KR" altLang="en-US" sz="700" dirty="0">
                  <a:solidFill>
                    <a:schemeClr val="tx2"/>
                  </a:solidFill>
                  <a:cs typeface="Arial" panose="020B0604020202020204" pitchFamily="34" charset="0"/>
                </a:rPr>
                <a:t>도메인 및 클라우드 공급자 </a:t>
              </a:r>
              <a:r>
                <a:rPr lang="ko-KR" altLang="en-US" sz="700" dirty="0" smtClean="0">
                  <a:solidFill>
                    <a:schemeClr val="tx2"/>
                  </a:solidFill>
                  <a:cs typeface="Arial" panose="020B0604020202020204" pitchFamily="34" charset="0"/>
                </a:rPr>
                <a:t>구성</a:t>
              </a:r>
              <a:endParaRPr lang="ko-KR" altLang="en-US" sz="700" dirty="0">
                <a:solidFill>
                  <a:schemeClr val="tx2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7377421" y="4653718"/>
            <a:ext cx="1583706" cy="291999"/>
            <a:chOff x="7377421" y="4653718"/>
            <a:chExt cx="1583706" cy="291999"/>
          </a:xfrm>
        </p:grpSpPr>
        <p:sp>
          <p:nvSpPr>
            <p:cNvPr id="276" name="Rectangle: Rounded Corners 83"/>
            <p:cNvSpPr>
              <a:spLocks/>
            </p:cNvSpPr>
            <p:nvPr/>
          </p:nvSpPr>
          <p:spPr bwMode="auto">
            <a:xfrm>
              <a:off x="7377423" y="4653719"/>
              <a:ext cx="1583704" cy="291998"/>
            </a:xfrm>
            <a:prstGeom prst="roundRect">
              <a:avLst>
                <a:gd name="adj" fmla="val 12313"/>
              </a:avLst>
            </a:prstGeom>
            <a:solidFill>
              <a:schemeClr val="bg1">
                <a:alpha val="25000"/>
              </a:schemeClr>
            </a:solidFill>
            <a:ln w="127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277" name="Rectangle 84"/>
            <p:cNvSpPr/>
            <p:nvPr/>
          </p:nvSpPr>
          <p:spPr>
            <a:xfrm>
              <a:off x="7377421" y="4653718"/>
              <a:ext cx="1583706" cy="291999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45720" tIns="45720" rIns="45720" bIns="45720" rtlCol="0" anchor="ctr"/>
            <a:lstStyle/>
            <a:p>
              <a:pPr marL="1588" lvl="0">
                <a:spcAft>
                  <a:spcPts val="300"/>
                </a:spcAft>
                <a:defRPr/>
              </a:pPr>
              <a:r>
                <a:rPr kumimoji="0" lang="en-US" sz="7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uLnTx/>
                  <a:uFillTx/>
                  <a:cs typeface="Arial" panose="020B0604020202020204" pitchFamily="34" charset="0"/>
                </a:rPr>
                <a:t>Note: </a:t>
              </a:r>
              <a:r>
                <a:rPr lang="ko-KR" altLang="en-US" sz="700" dirty="0">
                  <a:solidFill>
                    <a:schemeClr val="tx2"/>
                  </a:solidFill>
                  <a:cs typeface="Arial" panose="020B0604020202020204" pitchFamily="34" charset="0"/>
                </a:rPr>
                <a:t>추가적인 클라우드 저장소 공급자에 대한 지원이 계획되어 있음</a:t>
              </a:r>
              <a:r>
                <a:rPr lang="en-US" altLang="ko-KR" sz="700" dirty="0">
                  <a:solidFill>
                    <a:schemeClr val="tx2"/>
                  </a:solidFill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78" name="Group 15"/>
          <p:cNvGrpSpPr/>
          <p:nvPr/>
        </p:nvGrpSpPr>
        <p:grpSpPr>
          <a:xfrm>
            <a:off x="7345792" y="2859891"/>
            <a:ext cx="1690523" cy="932657"/>
            <a:chOff x="9231236" y="1937042"/>
            <a:chExt cx="2011680" cy="1109839"/>
          </a:xfrm>
          <a:effectLst/>
        </p:grpSpPr>
        <p:sp>
          <p:nvSpPr>
            <p:cNvPr id="279" name="Rounded Rectangle 752"/>
            <p:cNvSpPr/>
            <p:nvPr/>
          </p:nvSpPr>
          <p:spPr>
            <a:xfrm>
              <a:off x="9231236" y="1937042"/>
              <a:ext cx="2011680" cy="4572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280" name="Rounded Rectangle 752"/>
            <p:cNvSpPr/>
            <p:nvPr/>
          </p:nvSpPr>
          <p:spPr>
            <a:xfrm rot="5400000">
              <a:off x="9775344" y="2475381"/>
              <a:ext cx="1097280" cy="4572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</p:grpSp>
      <p:grpSp>
        <p:nvGrpSpPr>
          <p:cNvPr id="281" name="Group 696"/>
          <p:cNvGrpSpPr>
            <a:grpSpLocks noChangeAspect="1"/>
          </p:cNvGrpSpPr>
          <p:nvPr/>
        </p:nvGrpSpPr>
        <p:grpSpPr>
          <a:xfrm>
            <a:off x="7617070" y="3182745"/>
            <a:ext cx="417326" cy="251877"/>
            <a:chOff x="1447800" y="2590800"/>
            <a:chExt cx="2903806" cy="1752600"/>
          </a:xfrm>
          <a:solidFill>
            <a:srgbClr val="FFFF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82" name="Rounded Rectangle 82"/>
            <p:cNvSpPr/>
            <p:nvPr/>
          </p:nvSpPr>
          <p:spPr>
            <a:xfrm>
              <a:off x="1447800" y="3429000"/>
              <a:ext cx="2743200" cy="914400"/>
            </a:xfrm>
            <a:prstGeom prst="roundRect">
              <a:avLst>
                <a:gd name="adj" fmla="val 5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283" name="Oval 698"/>
            <p:cNvSpPr>
              <a:spLocks noChangeAspect="1"/>
            </p:cNvSpPr>
            <p:nvPr/>
          </p:nvSpPr>
          <p:spPr>
            <a:xfrm>
              <a:off x="1844040" y="2950698"/>
              <a:ext cx="1097280" cy="1097280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284" name="Oval 699"/>
            <p:cNvSpPr>
              <a:spLocks noChangeAspect="1"/>
            </p:cNvSpPr>
            <p:nvPr/>
          </p:nvSpPr>
          <p:spPr>
            <a:xfrm>
              <a:off x="2560320" y="2590800"/>
              <a:ext cx="1097280" cy="1097280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285" name="Oval 700"/>
            <p:cNvSpPr>
              <a:spLocks noChangeAspect="1"/>
            </p:cNvSpPr>
            <p:nvPr/>
          </p:nvSpPr>
          <p:spPr>
            <a:xfrm>
              <a:off x="3124200" y="3115994"/>
              <a:ext cx="1227406" cy="122740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</p:grpSp>
      <p:grpSp>
        <p:nvGrpSpPr>
          <p:cNvPr id="286" name="Group 701"/>
          <p:cNvGrpSpPr>
            <a:grpSpLocks noChangeAspect="1"/>
          </p:cNvGrpSpPr>
          <p:nvPr/>
        </p:nvGrpSpPr>
        <p:grpSpPr>
          <a:xfrm>
            <a:off x="8335230" y="3211645"/>
            <a:ext cx="625898" cy="377760"/>
            <a:chOff x="1447800" y="2590800"/>
            <a:chExt cx="2903806" cy="1752600"/>
          </a:xfrm>
          <a:solidFill>
            <a:srgbClr val="FFFF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87" name="Rounded Rectangle 82"/>
            <p:cNvSpPr/>
            <p:nvPr/>
          </p:nvSpPr>
          <p:spPr>
            <a:xfrm>
              <a:off x="1447800" y="3429000"/>
              <a:ext cx="2743200" cy="914400"/>
            </a:xfrm>
            <a:prstGeom prst="roundRect">
              <a:avLst>
                <a:gd name="adj" fmla="val 5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288" name="Oval 703"/>
            <p:cNvSpPr>
              <a:spLocks noChangeAspect="1"/>
            </p:cNvSpPr>
            <p:nvPr/>
          </p:nvSpPr>
          <p:spPr>
            <a:xfrm>
              <a:off x="1844040" y="2950698"/>
              <a:ext cx="1097280" cy="1097280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289" name="Oval 704"/>
            <p:cNvSpPr>
              <a:spLocks noChangeAspect="1"/>
            </p:cNvSpPr>
            <p:nvPr/>
          </p:nvSpPr>
          <p:spPr>
            <a:xfrm>
              <a:off x="2560320" y="2590800"/>
              <a:ext cx="1097280" cy="1097280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290" name="Oval 705"/>
            <p:cNvSpPr>
              <a:spLocks noChangeAspect="1"/>
            </p:cNvSpPr>
            <p:nvPr/>
          </p:nvSpPr>
          <p:spPr>
            <a:xfrm>
              <a:off x="3124200" y="3115994"/>
              <a:ext cx="1227406" cy="122740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</p:grpSp>
      <p:grpSp>
        <p:nvGrpSpPr>
          <p:cNvPr id="291" name="Group 19"/>
          <p:cNvGrpSpPr/>
          <p:nvPr/>
        </p:nvGrpSpPr>
        <p:grpSpPr>
          <a:xfrm>
            <a:off x="4477438" y="3789642"/>
            <a:ext cx="1822661" cy="336637"/>
            <a:chOff x="6099449" y="3043422"/>
            <a:chExt cx="2168921" cy="400590"/>
          </a:xfrm>
          <a:effectLst>
            <a:glow rad="38100">
              <a:schemeClr val="bg1">
                <a:lumMod val="75000"/>
                <a:alpha val="40000"/>
              </a:schemeClr>
            </a:glow>
          </a:effectLst>
        </p:grpSpPr>
        <p:pic>
          <p:nvPicPr>
            <p:cNvPr id="292" name="Picture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87615" y="3043422"/>
              <a:ext cx="1982231" cy="400590"/>
            </a:xfrm>
            <a:prstGeom prst="rect">
              <a:avLst/>
            </a:prstGeom>
            <a:effectLst/>
          </p:spPr>
        </p:pic>
        <p:grpSp>
          <p:nvGrpSpPr>
            <p:cNvPr id="293" name="Group 686"/>
            <p:cNvGrpSpPr/>
            <p:nvPr/>
          </p:nvGrpSpPr>
          <p:grpSpPr>
            <a:xfrm>
              <a:off x="6099449" y="3044046"/>
              <a:ext cx="2168921" cy="375128"/>
              <a:chOff x="6196271" y="3085876"/>
              <a:chExt cx="2168921" cy="375128"/>
            </a:xfrm>
            <a:effectLst/>
          </p:grpSpPr>
          <p:sp>
            <p:nvSpPr>
              <p:cNvPr id="294" name="Rectangle: Rounded Corners 684"/>
              <p:cNvSpPr/>
              <p:nvPr/>
            </p:nvSpPr>
            <p:spPr bwMode="auto">
              <a:xfrm>
                <a:off x="8265438" y="3085876"/>
                <a:ext cx="99754" cy="374904"/>
              </a:xfrm>
              <a:prstGeom prst="roundRect">
                <a:avLst>
                  <a:gd name="adj" fmla="val 12773"/>
                </a:avLst>
              </a:prstGeom>
              <a:solidFill>
                <a:schemeClr val="bg1">
                  <a:lumMod val="85000"/>
                </a:schemeClr>
              </a:solidFill>
              <a:ln w="3175" cap="flat" cmpd="sng" algn="ctr">
                <a:solidFill>
                  <a:schemeClr val="tx2">
                    <a:lumMod val="50000"/>
                    <a:lumOff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295" name="Rectangle: Rounded Corners 685"/>
              <p:cNvSpPr/>
              <p:nvPr/>
            </p:nvSpPr>
            <p:spPr bwMode="auto">
              <a:xfrm>
                <a:off x="6196271" y="3086100"/>
                <a:ext cx="95944" cy="374904"/>
              </a:xfrm>
              <a:prstGeom prst="roundRect">
                <a:avLst>
                  <a:gd name="adj" fmla="val 12773"/>
                </a:avLst>
              </a:prstGeom>
              <a:solidFill>
                <a:schemeClr val="bg1">
                  <a:lumMod val="85000"/>
                </a:schemeClr>
              </a:solidFill>
              <a:ln w="3175" cap="flat" cmpd="sng" algn="ctr">
                <a:solidFill>
                  <a:schemeClr val="tx2">
                    <a:lumMod val="50000"/>
                    <a:lumOff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cs"/>
                </a:endParaRPr>
              </a:p>
            </p:txBody>
          </p:sp>
        </p:grpSp>
      </p:grpSp>
      <p:sp>
        <p:nvSpPr>
          <p:cNvPr id="296" name="Arrow: Right 20"/>
          <p:cNvSpPr/>
          <p:nvPr/>
        </p:nvSpPr>
        <p:spPr bwMode="auto">
          <a:xfrm>
            <a:off x="2475170" y="3311241"/>
            <a:ext cx="1893274" cy="786638"/>
          </a:xfrm>
          <a:prstGeom prst="rightArrow">
            <a:avLst>
              <a:gd name="adj1" fmla="val 78654"/>
              <a:gd name="adj2" fmla="val 36975"/>
            </a:avLst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97" name="Rectangle 53"/>
          <p:cNvSpPr/>
          <p:nvPr/>
        </p:nvSpPr>
        <p:spPr>
          <a:xfrm>
            <a:off x="3089907" y="3478458"/>
            <a:ext cx="1110005" cy="236586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txBody>
          <a:bodyPr lIns="45720" tIns="45720" rIns="4572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OPTIMIZED DUPLICATION</a:t>
            </a:r>
            <a:endParaRPr kumimoji="0" lang="en-US" sz="3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07" name="Rounded Rectangle 752"/>
          <p:cNvSpPr/>
          <p:nvPr/>
        </p:nvSpPr>
        <p:spPr>
          <a:xfrm>
            <a:off x="2703214" y="3771877"/>
            <a:ext cx="1459997" cy="1536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50000"/>
                  <a:lumOff val="50000"/>
                  <a:alpha val="0"/>
                </a:schemeClr>
              </a:gs>
              <a:gs pos="18000">
                <a:schemeClr val="tx2">
                  <a:lumMod val="50000"/>
                  <a:lumOff val="50000"/>
                </a:schemeClr>
              </a:gs>
              <a:gs pos="8200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50000"/>
                  <a:lumOff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08" name="Rectangle: Rounded Corners 22"/>
          <p:cNvSpPr/>
          <p:nvPr/>
        </p:nvSpPr>
        <p:spPr bwMode="auto">
          <a:xfrm>
            <a:off x="2731539" y="3831596"/>
            <a:ext cx="226880" cy="131366"/>
          </a:xfrm>
          <a:prstGeom prst="roundRect">
            <a:avLst>
              <a:gd name="adj" fmla="val 13911"/>
            </a:avLst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I/O:</a:t>
            </a: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grpSp>
        <p:nvGrpSpPr>
          <p:cNvPr id="309" name="Group 23"/>
          <p:cNvGrpSpPr/>
          <p:nvPr/>
        </p:nvGrpSpPr>
        <p:grpSpPr>
          <a:xfrm>
            <a:off x="2983171" y="3832330"/>
            <a:ext cx="1140832" cy="130873"/>
            <a:chOff x="4114800" y="3094405"/>
            <a:chExt cx="1325880" cy="155735"/>
          </a:xfrm>
        </p:grpSpPr>
        <p:sp>
          <p:nvSpPr>
            <p:cNvPr id="310" name="Rectangle: Rounded Corners 288"/>
            <p:cNvSpPr/>
            <p:nvPr/>
          </p:nvSpPr>
          <p:spPr bwMode="auto">
            <a:xfrm>
              <a:off x="4572000" y="3094405"/>
              <a:ext cx="411480" cy="15544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cs typeface="Arial" panose="020B0604020202020204" pitchFamily="34" charset="0"/>
                </a:rPr>
                <a:t>1GbE</a:t>
              </a:r>
              <a:endParaRPr kumimoji="0" lang="en-US" sz="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311" name="Rectangle: Rounded Corners 289"/>
            <p:cNvSpPr/>
            <p:nvPr/>
          </p:nvSpPr>
          <p:spPr bwMode="auto">
            <a:xfrm>
              <a:off x="5029200" y="3094692"/>
              <a:ext cx="411480" cy="15544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 cap="flat" cmpd="sng" algn="ctr">
              <a:solidFill>
                <a:srgbClr val="799AD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1" i="0" u="none" strike="noStrike" kern="1200" cap="none" spc="0" normalizeH="0" baseline="0" noProof="0" dirty="0">
                  <a:ln>
                    <a:noFill/>
                  </a:ln>
                  <a:solidFill>
                    <a:srgbClr val="799AD5"/>
                  </a:solidFill>
                  <a:effectLst/>
                  <a:uLnTx/>
                  <a:uFillTx/>
                  <a:cs typeface="Arial" panose="020B0604020202020204" pitchFamily="34" charset="0"/>
                </a:rPr>
                <a:t>8Gb FC</a:t>
              </a:r>
              <a:endParaRPr kumimoji="0" lang="en-US" sz="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312" name="Rectangle: Rounded Corners 290"/>
            <p:cNvSpPr/>
            <p:nvPr/>
          </p:nvSpPr>
          <p:spPr bwMode="auto">
            <a:xfrm>
              <a:off x="4114800" y="3094405"/>
              <a:ext cx="411480" cy="15544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 cap="flat" cmpd="sng" algn="ctr">
              <a:solidFill>
                <a:srgbClr val="FF99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00"/>
                  </a:solidFill>
                  <a:effectLst/>
                  <a:uLnTx/>
                  <a:uFillTx/>
                  <a:cs typeface="Arial" panose="020B0604020202020204" pitchFamily="34" charset="0"/>
                </a:rPr>
                <a:t>10GbE</a:t>
              </a:r>
              <a:endParaRPr kumimoji="0" lang="en-US" sz="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sp>
        <p:nvSpPr>
          <p:cNvPr id="313" name="Rectangle: Rounded Corners 292"/>
          <p:cNvSpPr/>
          <p:nvPr/>
        </p:nvSpPr>
        <p:spPr bwMode="auto">
          <a:xfrm>
            <a:off x="2731539" y="3446762"/>
            <a:ext cx="331410" cy="280766"/>
          </a:xfrm>
          <a:prstGeom prst="roundRect">
            <a:avLst>
              <a:gd name="adj" fmla="val 6423"/>
            </a:avLst>
          </a:prstGeom>
          <a:noFill/>
          <a:ln w="19050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Storage Lifecycle Policy</a:t>
            </a:r>
            <a:endParaRPr kumimoji="0" lang="en-US" sz="3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14" name="Arrow: Right 91"/>
          <p:cNvSpPr/>
          <p:nvPr/>
        </p:nvSpPr>
        <p:spPr bwMode="auto">
          <a:xfrm>
            <a:off x="6451528" y="3381924"/>
            <a:ext cx="1032070" cy="307368"/>
          </a:xfrm>
          <a:prstGeom prst="rightArrow">
            <a:avLst>
              <a:gd name="adj1" fmla="val 67312"/>
              <a:gd name="adj2" fmla="val 43591"/>
            </a:avLst>
          </a:prstGeom>
          <a:gradFill flip="none" rotWithShape="1">
            <a:gsLst>
              <a:gs pos="4000">
                <a:schemeClr val="bg1">
                  <a:lumMod val="85000"/>
                  <a:alpha val="0"/>
                </a:schemeClr>
              </a:gs>
              <a:gs pos="67000">
                <a:schemeClr val="bg1">
                  <a:lumMod val="8500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15" name="Arrow: Right 93"/>
          <p:cNvSpPr/>
          <p:nvPr/>
        </p:nvSpPr>
        <p:spPr bwMode="auto">
          <a:xfrm rot="10800000">
            <a:off x="6483663" y="3665956"/>
            <a:ext cx="1032070" cy="307368"/>
          </a:xfrm>
          <a:prstGeom prst="rightArrow">
            <a:avLst>
              <a:gd name="adj1" fmla="val 67312"/>
              <a:gd name="adj2" fmla="val 43591"/>
            </a:avLst>
          </a:prstGeom>
          <a:gradFill flip="none" rotWithShape="1">
            <a:gsLst>
              <a:gs pos="4000">
                <a:schemeClr val="bg1">
                  <a:lumMod val="85000"/>
                  <a:alpha val="0"/>
                </a:schemeClr>
              </a:gs>
              <a:gs pos="67000">
                <a:schemeClr val="bg1">
                  <a:lumMod val="8500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16" name="Rectangle 94"/>
          <p:cNvSpPr/>
          <p:nvPr/>
        </p:nvSpPr>
        <p:spPr>
          <a:xfrm>
            <a:off x="6498675" y="3700233"/>
            <a:ext cx="854900" cy="236586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OPTIMIZED</a:t>
            </a:r>
            <a:endParaRPr kumimoji="0" lang="en-US" sz="3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17" name="Rectangle 95"/>
          <p:cNvSpPr/>
          <p:nvPr/>
        </p:nvSpPr>
        <p:spPr>
          <a:xfrm>
            <a:off x="6591829" y="3416878"/>
            <a:ext cx="890501" cy="236586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OPTIMIZED</a:t>
            </a:r>
            <a:endParaRPr kumimoji="0" lang="en-US" sz="3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grpSp>
        <p:nvGrpSpPr>
          <p:cNvPr id="318" name="Group 16"/>
          <p:cNvGrpSpPr/>
          <p:nvPr/>
        </p:nvGrpSpPr>
        <p:grpSpPr>
          <a:xfrm>
            <a:off x="7498486" y="3299184"/>
            <a:ext cx="1337050" cy="806975"/>
            <a:chOff x="9433958" y="2459790"/>
            <a:chExt cx="1591056" cy="960280"/>
          </a:xfrm>
        </p:grpSpPr>
        <p:grpSp>
          <p:nvGrpSpPr>
            <p:cNvPr id="319" name="Group 669"/>
            <p:cNvGrpSpPr>
              <a:grpSpLocks noChangeAspect="1"/>
            </p:cNvGrpSpPr>
            <p:nvPr/>
          </p:nvGrpSpPr>
          <p:grpSpPr>
            <a:xfrm>
              <a:off x="9433958" y="2459790"/>
              <a:ext cx="1591056" cy="960280"/>
              <a:chOff x="1447800" y="2590800"/>
              <a:chExt cx="2903806" cy="1752600"/>
            </a:xfrm>
            <a:solidFill>
              <a:srgbClr val="FFFF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21" name="Rounded Rectangle 82"/>
              <p:cNvSpPr/>
              <p:nvPr/>
            </p:nvSpPr>
            <p:spPr>
              <a:xfrm>
                <a:off x="1447800" y="3429000"/>
                <a:ext cx="2743200" cy="914400"/>
              </a:xfrm>
              <a:prstGeom prst="roundRect">
                <a:avLst>
                  <a:gd name="adj" fmla="val 50000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322" name="Oval 672"/>
              <p:cNvSpPr>
                <a:spLocks noChangeAspect="1"/>
              </p:cNvSpPr>
              <p:nvPr/>
            </p:nvSpPr>
            <p:spPr>
              <a:xfrm>
                <a:off x="1844040" y="2950698"/>
                <a:ext cx="1097280" cy="1097280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323" name="Oval 673"/>
              <p:cNvSpPr>
                <a:spLocks noChangeAspect="1"/>
              </p:cNvSpPr>
              <p:nvPr/>
            </p:nvSpPr>
            <p:spPr>
              <a:xfrm>
                <a:off x="2560320" y="2590800"/>
                <a:ext cx="1097280" cy="1097280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324" name="Oval 674"/>
              <p:cNvSpPr>
                <a:spLocks noChangeAspect="1"/>
              </p:cNvSpPr>
              <p:nvPr/>
            </p:nvSpPr>
            <p:spPr>
              <a:xfrm>
                <a:off x="3124200" y="3115994"/>
                <a:ext cx="1227406" cy="1227406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</p:grpSp>
        <p:sp>
          <p:nvSpPr>
            <p:cNvPr id="320" name="Rectangle 695"/>
            <p:cNvSpPr/>
            <p:nvPr/>
          </p:nvSpPr>
          <p:spPr>
            <a:xfrm>
              <a:off x="9681175" y="2870684"/>
              <a:ext cx="1127522" cy="375094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45720" tIns="45720" rIns="45720" bIns="45720" rtlCol="0" anchor="ctr"/>
            <a:lstStyle/>
            <a:p>
              <a:pPr marL="1588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panose="020B0604020202020204" pitchFamily="34" charset="0"/>
                </a:rPr>
                <a:t>OBJECT STORAGE</a:t>
              </a:r>
            </a:p>
            <a:p>
              <a:pPr marL="1588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panose="020B0604020202020204" pitchFamily="34" charset="0"/>
                </a:rPr>
                <a:t>Public/Private Cloud</a:t>
              </a:r>
            </a:p>
          </p:txBody>
        </p:sp>
      </p:grpSp>
      <p:sp>
        <p:nvSpPr>
          <p:cNvPr id="325" name="Rectangle: Rounded Corners 98"/>
          <p:cNvSpPr>
            <a:spLocks noChangeAspect="1"/>
          </p:cNvSpPr>
          <p:nvPr/>
        </p:nvSpPr>
        <p:spPr bwMode="auto">
          <a:xfrm>
            <a:off x="5843335" y="3329712"/>
            <a:ext cx="423930" cy="178235"/>
          </a:xfrm>
          <a:prstGeom prst="roundRect">
            <a:avLst>
              <a:gd name="adj" fmla="val 6423"/>
            </a:avLst>
          </a:prstGeom>
          <a:solidFill>
            <a:schemeClr val="tx2">
              <a:alpha val="55000"/>
            </a:schemeClr>
          </a:solidFill>
          <a:ln w="1905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tx2">
                <a:alpha val="40000"/>
              </a:schemeClr>
            </a:glo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MSDP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7377421" y="5557301"/>
            <a:ext cx="1583706" cy="291999"/>
            <a:chOff x="7377421" y="5557301"/>
            <a:chExt cx="1583706" cy="291999"/>
          </a:xfrm>
        </p:grpSpPr>
        <p:sp>
          <p:nvSpPr>
            <p:cNvPr id="340" name="Rectangle: Rounded Corners 83"/>
            <p:cNvSpPr>
              <a:spLocks/>
            </p:cNvSpPr>
            <p:nvPr/>
          </p:nvSpPr>
          <p:spPr bwMode="auto">
            <a:xfrm>
              <a:off x="7377423" y="5557302"/>
              <a:ext cx="1583704" cy="291998"/>
            </a:xfrm>
            <a:prstGeom prst="roundRect">
              <a:avLst>
                <a:gd name="adj" fmla="val 12313"/>
              </a:avLst>
            </a:prstGeom>
            <a:solidFill>
              <a:schemeClr val="bg1">
                <a:alpha val="25000"/>
              </a:schemeClr>
            </a:solidFill>
            <a:ln w="127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127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341" name="Rectangle 84"/>
            <p:cNvSpPr/>
            <p:nvPr/>
          </p:nvSpPr>
          <p:spPr>
            <a:xfrm>
              <a:off x="7377421" y="5557301"/>
              <a:ext cx="1583706" cy="291999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45720" tIns="45720" rIns="45720" bIns="45720" rtlCol="0" anchor="ctr"/>
            <a:lstStyle/>
            <a:p>
              <a:pPr marL="1588" lvl="0">
                <a:spcAft>
                  <a:spcPts val="300"/>
                </a:spcAft>
                <a:defRPr/>
              </a:pPr>
              <a:r>
                <a:rPr kumimoji="0" lang="en-US" sz="7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uLnTx/>
                  <a:uFillTx/>
                  <a:cs typeface="Arial" panose="020B0604020202020204" pitchFamily="34" charset="0"/>
                </a:rPr>
                <a:t>Note: </a:t>
              </a:r>
              <a:r>
                <a:rPr lang="ko-KR" altLang="en-US" sz="700" dirty="0">
                  <a:solidFill>
                    <a:schemeClr val="tx2"/>
                  </a:solidFill>
                  <a:cs typeface="Arial" panose="020B0604020202020204" pitchFamily="34" charset="0"/>
                </a:rPr>
                <a:t>여러 미디어 서버에서 데이터를 수신 </a:t>
              </a:r>
              <a:r>
                <a:rPr lang="en-US" altLang="ko-KR" sz="700" dirty="0">
                  <a:solidFill>
                    <a:schemeClr val="tx2"/>
                  </a:solidFill>
                  <a:cs typeface="Arial" panose="020B0604020202020204" pitchFamily="34" charset="0"/>
                </a:rPr>
                <a:t>(n:1)</a:t>
              </a:r>
            </a:p>
          </p:txBody>
        </p:sp>
      </p:grpSp>
      <p:grpSp>
        <p:nvGrpSpPr>
          <p:cNvPr id="99" name="그룹 98"/>
          <p:cNvGrpSpPr/>
          <p:nvPr/>
        </p:nvGrpSpPr>
        <p:grpSpPr>
          <a:xfrm>
            <a:off x="1682607" y="3088567"/>
            <a:ext cx="652869" cy="1302165"/>
            <a:chOff x="3389815" y="2950822"/>
            <a:chExt cx="649128" cy="1294703"/>
          </a:xfrm>
        </p:grpSpPr>
        <p:grpSp>
          <p:nvGrpSpPr>
            <p:cNvPr id="100" name="그룹 99"/>
            <p:cNvGrpSpPr/>
            <p:nvPr/>
          </p:nvGrpSpPr>
          <p:grpSpPr>
            <a:xfrm>
              <a:off x="3389815" y="2950822"/>
              <a:ext cx="649128" cy="1170555"/>
              <a:chOff x="5933089" y="2703443"/>
              <a:chExt cx="539336" cy="972571"/>
            </a:xfrm>
          </p:grpSpPr>
          <p:grpSp>
            <p:nvGrpSpPr>
              <p:cNvPr id="111" name="그룹 110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113" name="Picture 3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14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115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6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7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8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9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0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1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2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112" name="Picture 37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101" name="그룹 100"/>
            <p:cNvGrpSpPr/>
            <p:nvPr/>
          </p:nvGrpSpPr>
          <p:grpSpPr>
            <a:xfrm>
              <a:off x="3526639" y="3698814"/>
              <a:ext cx="501869" cy="546711"/>
              <a:chOff x="9207637" y="4094546"/>
              <a:chExt cx="421195" cy="458829"/>
            </a:xfrm>
          </p:grpSpPr>
          <p:pic>
            <p:nvPicPr>
              <p:cNvPr id="102" name="그림 101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103" name="그룹 102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104" name="모서리가 둥근 직사각형 103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105" name="그룹 104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106" name="자유형 105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07" name="자유형 106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08" name="자유형 107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09" name="타원 108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10" name="타원 109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203158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200"/>
          <p:cNvGrpSpPr/>
          <p:nvPr/>
        </p:nvGrpSpPr>
        <p:grpSpPr>
          <a:xfrm>
            <a:off x="6682522" y="3188950"/>
            <a:ext cx="1235037" cy="606496"/>
            <a:chOff x="6093771" y="3027201"/>
            <a:chExt cx="2893377" cy="890495"/>
          </a:xfrm>
        </p:grpSpPr>
        <p:sp>
          <p:nvSpPr>
            <p:cNvPr id="106" name="Right Arrow 159"/>
            <p:cNvSpPr/>
            <p:nvPr/>
          </p:nvSpPr>
          <p:spPr>
            <a:xfrm>
              <a:off x="6093771" y="3027201"/>
              <a:ext cx="2893377" cy="890495"/>
            </a:xfrm>
            <a:prstGeom prst="rightArrow">
              <a:avLst>
                <a:gd name="adj1" fmla="val 83023"/>
                <a:gd name="adj2" fmla="val 28799"/>
              </a:avLst>
            </a:prstGeom>
            <a:gradFill flip="none" rotWithShape="1">
              <a:gsLst>
                <a:gs pos="0">
                  <a:schemeClr val="bg1">
                    <a:lumMod val="75000"/>
                    <a:alpha val="0"/>
                  </a:schemeClr>
                </a:gs>
                <a:gs pos="6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  <p:sp>
          <p:nvSpPr>
            <p:cNvPr id="107" name="Rectangle 81"/>
            <p:cNvSpPr/>
            <p:nvPr/>
          </p:nvSpPr>
          <p:spPr>
            <a:xfrm>
              <a:off x="6235891" y="3160640"/>
              <a:ext cx="2645667" cy="62361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000" b="1" dirty="0">
                  <a:solidFill>
                    <a:schemeClr val="tx2"/>
                  </a:solidFill>
                  <a:latin typeface="Arial" panose="020B0604020202020204" pitchFamily="34" charset="0"/>
                </a:rPr>
                <a:t>Backup Copy</a:t>
              </a:r>
            </a:p>
            <a:p>
              <a:pPr algn="ctr">
                <a:lnSpc>
                  <a:spcPct val="90000"/>
                </a:lnSpc>
              </a:pPr>
              <a:r>
                <a:rPr lang="en-US" sz="700" dirty="0">
                  <a:solidFill>
                    <a:schemeClr val="tx2"/>
                  </a:solidFill>
                  <a:latin typeface="Arial" panose="020B0604020202020204" pitchFamily="34" charset="0"/>
                </a:rPr>
                <a:t>Storage Lifecycle Policy (SLP)</a:t>
              </a:r>
            </a:p>
          </p:txBody>
        </p:sp>
      </p:grpSp>
      <p:sp>
        <p:nvSpPr>
          <p:cNvPr id="66" name="Freeform 26"/>
          <p:cNvSpPr/>
          <p:nvPr/>
        </p:nvSpPr>
        <p:spPr bwMode="auto">
          <a:xfrm>
            <a:off x="2118432" y="3154155"/>
            <a:ext cx="414236" cy="895904"/>
          </a:xfrm>
          <a:custGeom>
            <a:avLst/>
            <a:gdLst>
              <a:gd name="connsiteX0" fmla="*/ 635000 w 635000"/>
              <a:gd name="connsiteY0" fmla="*/ 0 h 1663700"/>
              <a:gd name="connsiteX1" fmla="*/ 635000 w 635000"/>
              <a:gd name="connsiteY1" fmla="*/ 1619250 h 1663700"/>
              <a:gd name="connsiteX2" fmla="*/ 0 w 635000"/>
              <a:gd name="connsiteY2" fmla="*/ 1663700 h 1663700"/>
              <a:gd name="connsiteX3" fmla="*/ 0 w 635000"/>
              <a:gd name="connsiteY3" fmla="*/ 463550 h 1663700"/>
              <a:gd name="connsiteX4" fmla="*/ 635000 w 635000"/>
              <a:gd name="connsiteY4" fmla="*/ 0 h 1663700"/>
              <a:gd name="connsiteX0" fmla="*/ 635000 w 635000"/>
              <a:gd name="connsiteY0" fmla="*/ 0 h 1870075"/>
              <a:gd name="connsiteX1" fmla="*/ 635000 w 635000"/>
              <a:gd name="connsiteY1" fmla="*/ 1870075 h 1870075"/>
              <a:gd name="connsiteX2" fmla="*/ 0 w 635000"/>
              <a:gd name="connsiteY2" fmla="*/ 1663700 h 1870075"/>
              <a:gd name="connsiteX3" fmla="*/ 0 w 635000"/>
              <a:gd name="connsiteY3" fmla="*/ 463550 h 1870075"/>
              <a:gd name="connsiteX4" fmla="*/ 635000 w 635000"/>
              <a:gd name="connsiteY4" fmla="*/ 0 h 1870075"/>
              <a:gd name="connsiteX0" fmla="*/ 635000 w 635000"/>
              <a:gd name="connsiteY0" fmla="*/ 0 h 1870075"/>
              <a:gd name="connsiteX1" fmla="*/ 635000 w 635000"/>
              <a:gd name="connsiteY1" fmla="*/ 1870075 h 1870075"/>
              <a:gd name="connsiteX2" fmla="*/ 0 w 635000"/>
              <a:gd name="connsiteY2" fmla="*/ 1863725 h 1870075"/>
              <a:gd name="connsiteX3" fmla="*/ 0 w 635000"/>
              <a:gd name="connsiteY3" fmla="*/ 463550 h 1870075"/>
              <a:gd name="connsiteX4" fmla="*/ 635000 w 635000"/>
              <a:gd name="connsiteY4" fmla="*/ 0 h 1870075"/>
              <a:gd name="connsiteX0" fmla="*/ 635000 w 635000"/>
              <a:gd name="connsiteY0" fmla="*/ 0 h 1905794"/>
              <a:gd name="connsiteX1" fmla="*/ 630237 w 635000"/>
              <a:gd name="connsiteY1" fmla="*/ 1905794 h 1905794"/>
              <a:gd name="connsiteX2" fmla="*/ 0 w 635000"/>
              <a:gd name="connsiteY2" fmla="*/ 1863725 h 1905794"/>
              <a:gd name="connsiteX3" fmla="*/ 0 w 635000"/>
              <a:gd name="connsiteY3" fmla="*/ 463550 h 1905794"/>
              <a:gd name="connsiteX4" fmla="*/ 635000 w 635000"/>
              <a:gd name="connsiteY4" fmla="*/ 0 h 1905794"/>
              <a:gd name="connsiteX0" fmla="*/ 635000 w 635000"/>
              <a:gd name="connsiteY0" fmla="*/ 0 h 1905794"/>
              <a:gd name="connsiteX1" fmla="*/ 632619 w 635000"/>
              <a:gd name="connsiteY1" fmla="*/ 1905794 h 1905794"/>
              <a:gd name="connsiteX2" fmla="*/ 0 w 635000"/>
              <a:gd name="connsiteY2" fmla="*/ 1863725 h 1905794"/>
              <a:gd name="connsiteX3" fmla="*/ 0 w 635000"/>
              <a:gd name="connsiteY3" fmla="*/ 463550 h 1905794"/>
              <a:gd name="connsiteX4" fmla="*/ 635000 w 635000"/>
              <a:gd name="connsiteY4" fmla="*/ 0 h 1905794"/>
              <a:gd name="connsiteX0" fmla="*/ 635000 w 635000"/>
              <a:gd name="connsiteY0" fmla="*/ 0 h 1889125"/>
              <a:gd name="connsiteX1" fmla="*/ 632619 w 635000"/>
              <a:gd name="connsiteY1" fmla="*/ 1889125 h 1889125"/>
              <a:gd name="connsiteX2" fmla="*/ 0 w 635000"/>
              <a:gd name="connsiteY2" fmla="*/ 1847056 h 1889125"/>
              <a:gd name="connsiteX3" fmla="*/ 0 w 635000"/>
              <a:gd name="connsiteY3" fmla="*/ 446881 h 1889125"/>
              <a:gd name="connsiteX4" fmla="*/ 635000 w 635000"/>
              <a:gd name="connsiteY4" fmla="*/ 0 h 1889125"/>
              <a:gd name="connsiteX0" fmla="*/ 635000 w 635000"/>
              <a:gd name="connsiteY0" fmla="*/ 0 h 1889125"/>
              <a:gd name="connsiteX1" fmla="*/ 632619 w 635000"/>
              <a:gd name="connsiteY1" fmla="*/ 1889125 h 1889125"/>
              <a:gd name="connsiteX2" fmla="*/ 0 w 635000"/>
              <a:gd name="connsiteY2" fmla="*/ 1847056 h 1889125"/>
              <a:gd name="connsiteX3" fmla="*/ 0 w 635000"/>
              <a:gd name="connsiteY3" fmla="*/ 258581 h 1889125"/>
              <a:gd name="connsiteX4" fmla="*/ 635000 w 635000"/>
              <a:gd name="connsiteY4" fmla="*/ 0 h 1889125"/>
              <a:gd name="connsiteX0" fmla="*/ 635000 w 635000"/>
              <a:gd name="connsiteY0" fmla="*/ 0 h 1889125"/>
              <a:gd name="connsiteX1" fmla="*/ 632619 w 635000"/>
              <a:gd name="connsiteY1" fmla="*/ 1889125 h 1889125"/>
              <a:gd name="connsiteX2" fmla="*/ 0 w 635000"/>
              <a:gd name="connsiteY2" fmla="*/ 1847056 h 1889125"/>
              <a:gd name="connsiteX3" fmla="*/ 0 w 635000"/>
              <a:gd name="connsiteY3" fmla="*/ 258581 h 1889125"/>
              <a:gd name="connsiteX4" fmla="*/ 635000 w 635000"/>
              <a:gd name="connsiteY4" fmla="*/ 0 h 1889125"/>
              <a:gd name="connsiteX0" fmla="*/ 635000 w 635000"/>
              <a:gd name="connsiteY0" fmla="*/ 0 h 1889125"/>
              <a:gd name="connsiteX1" fmla="*/ 632619 w 635000"/>
              <a:gd name="connsiteY1" fmla="*/ 1889125 h 1889125"/>
              <a:gd name="connsiteX2" fmla="*/ 0 w 635000"/>
              <a:gd name="connsiteY2" fmla="*/ 1847056 h 1889125"/>
              <a:gd name="connsiteX3" fmla="*/ 0 w 635000"/>
              <a:gd name="connsiteY3" fmla="*/ 258581 h 1889125"/>
              <a:gd name="connsiteX4" fmla="*/ 635000 w 635000"/>
              <a:gd name="connsiteY4" fmla="*/ 0 h 1889125"/>
              <a:gd name="connsiteX0" fmla="*/ 643092 w 643092"/>
              <a:gd name="connsiteY0" fmla="*/ 0 h 1889125"/>
              <a:gd name="connsiteX1" fmla="*/ 640711 w 643092"/>
              <a:gd name="connsiteY1" fmla="*/ 1889125 h 1889125"/>
              <a:gd name="connsiteX2" fmla="*/ 0 w 643092"/>
              <a:gd name="connsiteY2" fmla="*/ 1619526 h 1889125"/>
              <a:gd name="connsiteX3" fmla="*/ 8092 w 643092"/>
              <a:gd name="connsiteY3" fmla="*/ 258581 h 1889125"/>
              <a:gd name="connsiteX4" fmla="*/ 643092 w 643092"/>
              <a:gd name="connsiteY4" fmla="*/ 0 h 1889125"/>
              <a:gd name="connsiteX0" fmla="*/ 643092 w 648993"/>
              <a:gd name="connsiteY0" fmla="*/ 0 h 1889125"/>
              <a:gd name="connsiteX1" fmla="*/ 648803 w 648993"/>
              <a:gd name="connsiteY1" fmla="*/ 1889125 h 1889125"/>
              <a:gd name="connsiteX2" fmla="*/ 0 w 648993"/>
              <a:gd name="connsiteY2" fmla="*/ 1619526 h 1889125"/>
              <a:gd name="connsiteX3" fmla="*/ 8092 w 648993"/>
              <a:gd name="connsiteY3" fmla="*/ 258581 h 1889125"/>
              <a:gd name="connsiteX4" fmla="*/ 643092 w 648993"/>
              <a:gd name="connsiteY4" fmla="*/ 0 h 1889125"/>
              <a:gd name="connsiteX0" fmla="*/ 647854 w 649173"/>
              <a:gd name="connsiteY0" fmla="*/ 0 h 1889125"/>
              <a:gd name="connsiteX1" fmla="*/ 648803 w 649173"/>
              <a:gd name="connsiteY1" fmla="*/ 1889125 h 1889125"/>
              <a:gd name="connsiteX2" fmla="*/ 0 w 649173"/>
              <a:gd name="connsiteY2" fmla="*/ 1619526 h 1889125"/>
              <a:gd name="connsiteX3" fmla="*/ 8092 w 649173"/>
              <a:gd name="connsiteY3" fmla="*/ 258581 h 1889125"/>
              <a:gd name="connsiteX4" fmla="*/ 647854 w 649173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9526 h 1889125"/>
              <a:gd name="connsiteX3" fmla="*/ 8092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9526 h 1889125"/>
              <a:gd name="connsiteX3" fmla="*/ 949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9526 h 1889125"/>
              <a:gd name="connsiteX3" fmla="*/ 3330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9526 h 1889125"/>
              <a:gd name="connsiteX3" fmla="*/ 3330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9526 h 1889125"/>
              <a:gd name="connsiteX3" fmla="*/ 3330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3330 w 650236"/>
              <a:gd name="connsiteY3" fmla="*/ 258581 h 1889125"/>
              <a:gd name="connsiteX4" fmla="*/ 650236 w 650236"/>
              <a:gd name="connsiteY4" fmla="*/ 0 h 1889125"/>
              <a:gd name="connsiteX0" fmla="*/ 652311 w 652311"/>
              <a:gd name="connsiteY0" fmla="*/ 0 h 1889125"/>
              <a:gd name="connsiteX1" fmla="*/ 650878 w 652311"/>
              <a:gd name="connsiteY1" fmla="*/ 1889125 h 1889125"/>
              <a:gd name="connsiteX2" fmla="*/ 2075 w 652311"/>
              <a:gd name="connsiteY2" fmla="*/ 1615753 h 1889125"/>
              <a:gd name="connsiteX3" fmla="*/ 643 w 652311"/>
              <a:gd name="connsiteY3" fmla="*/ 258581 h 1889125"/>
              <a:gd name="connsiteX4" fmla="*/ 652311 w 652311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949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949 w 650236"/>
              <a:gd name="connsiteY3" fmla="*/ 258581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615753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447041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447041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447041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  <a:gd name="connsiteX0" fmla="*/ 650236 w 650236"/>
              <a:gd name="connsiteY0" fmla="*/ 0 h 1889125"/>
              <a:gd name="connsiteX1" fmla="*/ 648803 w 650236"/>
              <a:gd name="connsiteY1" fmla="*/ 1889125 h 1889125"/>
              <a:gd name="connsiteX2" fmla="*/ 0 w 650236"/>
              <a:gd name="connsiteY2" fmla="*/ 1447041 h 1889125"/>
              <a:gd name="connsiteX3" fmla="*/ 949 w 650236"/>
              <a:gd name="connsiteY3" fmla="*/ 399173 h 1889125"/>
              <a:gd name="connsiteX4" fmla="*/ 650236 w 650236"/>
              <a:gd name="connsiteY4" fmla="*/ 0 h 188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36" h="1889125">
                <a:moveTo>
                  <a:pt x="650236" y="0"/>
                </a:moveTo>
                <a:cubicBezTo>
                  <a:pt x="648648" y="635265"/>
                  <a:pt x="650391" y="1253860"/>
                  <a:pt x="648803" y="1889125"/>
                </a:cubicBezTo>
                <a:lnTo>
                  <a:pt x="0" y="1447041"/>
                </a:lnTo>
                <a:cubicBezTo>
                  <a:pt x="2697" y="993393"/>
                  <a:pt x="474" y="923107"/>
                  <a:pt x="949" y="399173"/>
                </a:cubicBezTo>
                <a:cubicBezTo>
                  <a:pt x="217378" y="292894"/>
                  <a:pt x="439077" y="134397"/>
                  <a:pt x="650236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29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ko-KR" altLang="en-US" dirty="0" smtClean="0"/>
              <a:t>데이터 센터 등에서 여러 인프라 환경에 대한 각각의 보호를 위한 목적 또는 원격 지사</a:t>
            </a:r>
            <a:r>
              <a:rPr lang="en-US" altLang="ko-KR" dirty="0" smtClean="0"/>
              <a:t>/</a:t>
            </a:r>
            <a:r>
              <a:rPr lang="ko-KR" altLang="en-US" dirty="0" smtClean="0"/>
              <a:t>사무소의 리소스 보호 및 본사 통합 등을 위한 목적으로 </a:t>
            </a:r>
            <a:r>
              <a:rPr lang="en-US" altLang="ko-KR" dirty="0" smtClean="0"/>
              <a:t>NetBackup</a:t>
            </a:r>
            <a:r>
              <a:rPr lang="ko-KR" altLang="en-US" dirty="0" smtClean="0"/>
              <a:t>에서는 가상 이미지</a:t>
            </a:r>
            <a:r>
              <a:rPr lang="en-US" altLang="ko-KR" dirty="0" smtClean="0"/>
              <a:t>(VM)</a:t>
            </a:r>
            <a:r>
              <a:rPr lang="ko-KR" altLang="en-US" dirty="0" smtClean="0"/>
              <a:t> 형태의 </a:t>
            </a:r>
            <a:r>
              <a:rPr lang="en-US" altLang="ko-KR" dirty="0" smtClean="0"/>
              <a:t>NetBackup </a:t>
            </a:r>
            <a:r>
              <a:rPr lang="en-US" altLang="ko-KR" dirty="0"/>
              <a:t>Virtual </a:t>
            </a:r>
            <a:r>
              <a:rPr lang="ko-KR" altLang="en-US" dirty="0" err="1" smtClean="0"/>
              <a:t>어플라이언스를</a:t>
            </a:r>
            <a:r>
              <a:rPr lang="ko-KR" altLang="en-US" dirty="0" smtClean="0"/>
              <a:t> 제공합니다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이를 통해 가상 환경 기반에서 독립된 형태의 보호 전략 수립이 가능하고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백업된 데이터는 필요시 물리적 </a:t>
            </a:r>
            <a:r>
              <a:rPr lang="en-US" altLang="ko-KR" dirty="0" smtClean="0"/>
              <a:t>NetBackup </a:t>
            </a:r>
            <a:r>
              <a:rPr lang="ko-KR" altLang="en-US" dirty="0" smtClean="0"/>
              <a:t>환경으로 최적화된 복제를 수행하여 데이터 소산 등을 수행할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>
          <a:xfrm>
            <a:off x="560512" y="2031546"/>
            <a:ext cx="8856538" cy="193899"/>
          </a:xfrm>
        </p:spPr>
        <p:txBody>
          <a:bodyPr/>
          <a:lstStyle/>
          <a:p>
            <a:r>
              <a:rPr lang="en-US" altLang="ko-KR" dirty="0" smtClean="0"/>
              <a:t>NetBackup Virtual </a:t>
            </a:r>
            <a:r>
              <a:rPr lang="ko-KR" altLang="en-US" dirty="0" smtClean="0"/>
              <a:t>어플라이언스</a:t>
            </a:r>
            <a:r>
              <a:rPr lang="en-US" altLang="ko-KR" dirty="0" smtClean="0"/>
              <a:t>(VA)</a:t>
            </a:r>
            <a:r>
              <a:rPr lang="ko-KR" altLang="en-US" dirty="0" smtClean="0"/>
              <a:t>를</a:t>
            </a:r>
            <a:r>
              <a:rPr lang="en-US" altLang="ko-KR" dirty="0" smtClean="0"/>
              <a:t> </a:t>
            </a:r>
            <a:r>
              <a:rPr lang="ko-KR" altLang="en-US" dirty="0"/>
              <a:t>통한 </a:t>
            </a:r>
            <a:r>
              <a:rPr lang="ko-KR" altLang="en-US" dirty="0" smtClean="0"/>
              <a:t>멀티 </a:t>
            </a:r>
            <a:r>
              <a:rPr lang="ko-KR" altLang="en-US" dirty="0" err="1"/>
              <a:t>테넌트</a:t>
            </a:r>
            <a:r>
              <a:rPr lang="en-US" altLang="ko-KR" dirty="0"/>
              <a:t>(Multi-Tenant</a:t>
            </a:r>
            <a:r>
              <a:rPr lang="en-US" altLang="ko-KR" dirty="0" smtClean="0"/>
              <a:t>)* </a:t>
            </a:r>
            <a:r>
              <a:rPr lang="ko-KR" altLang="en-US" dirty="0" smtClean="0"/>
              <a:t>구현</a:t>
            </a:r>
            <a:endParaRPr lang="ko-KR" altLang="en-US" dirty="0"/>
          </a:p>
        </p:txBody>
      </p: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pic>
        <p:nvPicPr>
          <p:cNvPr id="254" name="Picture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35" y="3113050"/>
            <a:ext cx="1513263" cy="941415"/>
          </a:xfrm>
          <a:prstGeom prst="rect">
            <a:avLst/>
          </a:prstGeom>
          <a:ln w="6350">
            <a:solidFill>
              <a:srgbClr val="000000"/>
            </a:solidFill>
          </a:ln>
          <a:effectLst>
            <a:glow rad="38100">
              <a:schemeClr val="bg1">
                <a:lumMod val="75000"/>
                <a:alpha val="40000"/>
              </a:schemeClr>
            </a:glow>
          </a:effectLst>
        </p:spPr>
      </p:pic>
      <p:sp>
        <p:nvSpPr>
          <p:cNvPr id="261" name="Rectangle 59"/>
          <p:cNvSpPr/>
          <p:nvPr/>
        </p:nvSpPr>
        <p:spPr>
          <a:xfrm>
            <a:off x="1338406" y="2966811"/>
            <a:ext cx="617157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VMware Host</a:t>
            </a:r>
          </a:p>
        </p:txBody>
      </p:sp>
      <p:pic>
        <p:nvPicPr>
          <p:cNvPr id="278" name="Picture 10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69" y="3173099"/>
            <a:ext cx="756631" cy="153520"/>
          </a:xfrm>
          <a:prstGeom prst="rect">
            <a:avLst/>
          </a:prstGeom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35000">
                  <a:schemeClr val="bg1">
                    <a:lumMod val="75000"/>
                  </a:schemeClr>
                </a:gs>
                <a:gs pos="68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</p:spPr>
      </p:pic>
      <p:grpSp>
        <p:nvGrpSpPr>
          <p:cNvPr id="297" name="Group 167"/>
          <p:cNvGrpSpPr>
            <a:grpSpLocks noChangeAspect="1"/>
          </p:cNvGrpSpPr>
          <p:nvPr/>
        </p:nvGrpSpPr>
        <p:grpSpPr>
          <a:xfrm>
            <a:off x="2561188" y="3160201"/>
            <a:ext cx="1021151" cy="413197"/>
            <a:chOff x="4091112" y="4071798"/>
            <a:chExt cx="3055716" cy="1236461"/>
          </a:xfrm>
        </p:grpSpPr>
        <p:sp>
          <p:nvSpPr>
            <p:cNvPr id="298" name="Rounded Rectangle 1"/>
            <p:cNvSpPr/>
            <p:nvPr/>
          </p:nvSpPr>
          <p:spPr>
            <a:xfrm>
              <a:off x="4091112" y="4071798"/>
              <a:ext cx="3055716" cy="1236461"/>
            </a:xfrm>
            <a:prstGeom prst="roundRect">
              <a:avLst>
                <a:gd name="adj" fmla="val 6806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sp>
          <p:nvSpPr>
            <p:cNvPr id="299" name="Freeform 135"/>
            <p:cNvSpPr/>
            <p:nvPr/>
          </p:nvSpPr>
          <p:spPr>
            <a:xfrm>
              <a:off x="4247370" y="4608576"/>
              <a:ext cx="2743200" cy="164619"/>
            </a:xfrm>
            <a:custGeom>
              <a:avLst/>
              <a:gdLst>
                <a:gd name="connsiteX0" fmla="*/ 0 w 8241175"/>
                <a:gd name="connsiteY0" fmla="*/ 25120 h 328064"/>
                <a:gd name="connsiteX1" fmla="*/ 1886674 w 8241175"/>
                <a:gd name="connsiteY1" fmla="*/ 326062 h 328064"/>
                <a:gd name="connsiteX2" fmla="*/ 4109013 w 8241175"/>
                <a:gd name="connsiteY2" fmla="*/ 164017 h 328064"/>
                <a:gd name="connsiteX3" fmla="*/ 6342927 w 8241175"/>
                <a:gd name="connsiteY3" fmla="*/ 1971 h 328064"/>
                <a:gd name="connsiteX4" fmla="*/ 8241175 w 8241175"/>
                <a:gd name="connsiteY4" fmla="*/ 279763 h 3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1175" h="328064">
                  <a:moveTo>
                    <a:pt x="0" y="25120"/>
                  </a:moveTo>
                  <a:cubicBezTo>
                    <a:pt x="600919" y="164016"/>
                    <a:pt x="1201839" y="302913"/>
                    <a:pt x="1886674" y="326062"/>
                  </a:cubicBezTo>
                  <a:cubicBezTo>
                    <a:pt x="2571509" y="349211"/>
                    <a:pt x="4109013" y="164017"/>
                    <a:pt x="4109013" y="164017"/>
                  </a:cubicBezTo>
                  <a:cubicBezTo>
                    <a:pt x="4851722" y="110002"/>
                    <a:pt x="5654233" y="-17320"/>
                    <a:pt x="6342927" y="1971"/>
                  </a:cubicBezTo>
                  <a:cubicBezTo>
                    <a:pt x="7031621" y="21262"/>
                    <a:pt x="7636398" y="150512"/>
                    <a:pt x="8241175" y="279763"/>
                  </a:cubicBezTo>
                </a:path>
              </a:pathLst>
            </a:custGeom>
            <a:noFill/>
            <a:ln w="19050" cap="rnd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sp>
          <p:nvSpPr>
            <p:cNvPr id="300" name="Freeform 136"/>
            <p:cNvSpPr/>
            <p:nvPr/>
          </p:nvSpPr>
          <p:spPr>
            <a:xfrm>
              <a:off x="4247370" y="4235194"/>
              <a:ext cx="2743199" cy="164620"/>
            </a:xfrm>
            <a:custGeom>
              <a:avLst/>
              <a:gdLst>
                <a:gd name="connsiteX0" fmla="*/ 0 w 8241175"/>
                <a:gd name="connsiteY0" fmla="*/ 25120 h 328064"/>
                <a:gd name="connsiteX1" fmla="*/ 1886674 w 8241175"/>
                <a:gd name="connsiteY1" fmla="*/ 326062 h 328064"/>
                <a:gd name="connsiteX2" fmla="*/ 4109013 w 8241175"/>
                <a:gd name="connsiteY2" fmla="*/ 164017 h 328064"/>
                <a:gd name="connsiteX3" fmla="*/ 6342927 w 8241175"/>
                <a:gd name="connsiteY3" fmla="*/ 1971 h 328064"/>
                <a:gd name="connsiteX4" fmla="*/ 8241175 w 8241175"/>
                <a:gd name="connsiteY4" fmla="*/ 279763 h 3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1175" h="328064">
                  <a:moveTo>
                    <a:pt x="0" y="25120"/>
                  </a:moveTo>
                  <a:cubicBezTo>
                    <a:pt x="600919" y="164016"/>
                    <a:pt x="1201839" y="302913"/>
                    <a:pt x="1886674" y="326062"/>
                  </a:cubicBezTo>
                  <a:cubicBezTo>
                    <a:pt x="2571509" y="349211"/>
                    <a:pt x="4109013" y="164017"/>
                    <a:pt x="4109013" y="164017"/>
                  </a:cubicBezTo>
                  <a:cubicBezTo>
                    <a:pt x="4851722" y="110002"/>
                    <a:pt x="5654233" y="-17320"/>
                    <a:pt x="6342927" y="1971"/>
                  </a:cubicBezTo>
                  <a:cubicBezTo>
                    <a:pt x="7031621" y="21262"/>
                    <a:pt x="7636398" y="150512"/>
                    <a:pt x="8241175" y="279763"/>
                  </a:cubicBezTo>
                </a:path>
              </a:pathLst>
            </a:custGeom>
            <a:noFill/>
            <a:ln w="19050" cap="rnd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sp>
          <p:nvSpPr>
            <p:cNvPr id="301" name="Freeform 137"/>
            <p:cNvSpPr/>
            <p:nvPr/>
          </p:nvSpPr>
          <p:spPr>
            <a:xfrm>
              <a:off x="4247370" y="4421886"/>
              <a:ext cx="2743200" cy="164619"/>
            </a:xfrm>
            <a:custGeom>
              <a:avLst/>
              <a:gdLst>
                <a:gd name="connsiteX0" fmla="*/ 0 w 8241175"/>
                <a:gd name="connsiteY0" fmla="*/ 25120 h 328064"/>
                <a:gd name="connsiteX1" fmla="*/ 1886674 w 8241175"/>
                <a:gd name="connsiteY1" fmla="*/ 326062 h 328064"/>
                <a:gd name="connsiteX2" fmla="*/ 4109013 w 8241175"/>
                <a:gd name="connsiteY2" fmla="*/ 164017 h 328064"/>
                <a:gd name="connsiteX3" fmla="*/ 6342927 w 8241175"/>
                <a:gd name="connsiteY3" fmla="*/ 1971 h 328064"/>
                <a:gd name="connsiteX4" fmla="*/ 8241175 w 8241175"/>
                <a:gd name="connsiteY4" fmla="*/ 279763 h 3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1175" h="328064">
                  <a:moveTo>
                    <a:pt x="0" y="25120"/>
                  </a:moveTo>
                  <a:cubicBezTo>
                    <a:pt x="600919" y="164016"/>
                    <a:pt x="1201839" y="302913"/>
                    <a:pt x="1886674" y="326062"/>
                  </a:cubicBezTo>
                  <a:cubicBezTo>
                    <a:pt x="2571509" y="349211"/>
                    <a:pt x="4109013" y="164017"/>
                    <a:pt x="4109013" y="164017"/>
                  </a:cubicBezTo>
                  <a:cubicBezTo>
                    <a:pt x="4851722" y="110002"/>
                    <a:pt x="5654233" y="-17320"/>
                    <a:pt x="6342927" y="1971"/>
                  </a:cubicBezTo>
                  <a:cubicBezTo>
                    <a:pt x="7031621" y="21262"/>
                    <a:pt x="7636398" y="150512"/>
                    <a:pt x="8241175" y="279763"/>
                  </a:cubicBezTo>
                </a:path>
              </a:pathLst>
            </a:custGeom>
            <a:noFill/>
            <a:ln w="19050" cap="rnd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sp>
          <p:nvSpPr>
            <p:cNvPr id="302" name="Freeform 139"/>
            <p:cNvSpPr/>
            <p:nvPr/>
          </p:nvSpPr>
          <p:spPr>
            <a:xfrm>
              <a:off x="4247370" y="4795266"/>
              <a:ext cx="2743200" cy="164619"/>
            </a:xfrm>
            <a:custGeom>
              <a:avLst/>
              <a:gdLst>
                <a:gd name="connsiteX0" fmla="*/ 0 w 8241175"/>
                <a:gd name="connsiteY0" fmla="*/ 25120 h 328064"/>
                <a:gd name="connsiteX1" fmla="*/ 1886674 w 8241175"/>
                <a:gd name="connsiteY1" fmla="*/ 326062 h 328064"/>
                <a:gd name="connsiteX2" fmla="*/ 4109013 w 8241175"/>
                <a:gd name="connsiteY2" fmla="*/ 164017 h 328064"/>
                <a:gd name="connsiteX3" fmla="*/ 6342927 w 8241175"/>
                <a:gd name="connsiteY3" fmla="*/ 1971 h 328064"/>
                <a:gd name="connsiteX4" fmla="*/ 8241175 w 8241175"/>
                <a:gd name="connsiteY4" fmla="*/ 279763 h 3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1175" h="328064">
                  <a:moveTo>
                    <a:pt x="0" y="25120"/>
                  </a:moveTo>
                  <a:cubicBezTo>
                    <a:pt x="600919" y="164016"/>
                    <a:pt x="1201839" y="302913"/>
                    <a:pt x="1886674" y="326062"/>
                  </a:cubicBezTo>
                  <a:cubicBezTo>
                    <a:pt x="2571509" y="349211"/>
                    <a:pt x="4109013" y="164017"/>
                    <a:pt x="4109013" y="164017"/>
                  </a:cubicBezTo>
                  <a:cubicBezTo>
                    <a:pt x="4851722" y="110002"/>
                    <a:pt x="5654233" y="-17320"/>
                    <a:pt x="6342927" y="1971"/>
                  </a:cubicBezTo>
                  <a:cubicBezTo>
                    <a:pt x="7031621" y="21262"/>
                    <a:pt x="7636398" y="150512"/>
                    <a:pt x="8241175" y="279763"/>
                  </a:cubicBezTo>
                </a:path>
              </a:pathLst>
            </a:custGeom>
            <a:noFill/>
            <a:ln w="19050" cap="rnd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sp>
          <p:nvSpPr>
            <p:cNvPr id="303" name="Freeform 140"/>
            <p:cNvSpPr/>
            <p:nvPr/>
          </p:nvSpPr>
          <p:spPr>
            <a:xfrm>
              <a:off x="4247370" y="4981956"/>
              <a:ext cx="2743200" cy="164619"/>
            </a:xfrm>
            <a:custGeom>
              <a:avLst/>
              <a:gdLst>
                <a:gd name="connsiteX0" fmla="*/ 0 w 8241175"/>
                <a:gd name="connsiteY0" fmla="*/ 25120 h 328064"/>
                <a:gd name="connsiteX1" fmla="*/ 1886674 w 8241175"/>
                <a:gd name="connsiteY1" fmla="*/ 326062 h 328064"/>
                <a:gd name="connsiteX2" fmla="*/ 4109013 w 8241175"/>
                <a:gd name="connsiteY2" fmla="*/ 164017 h 328064"/>
                <a:gd name="connsiteX3" fmla="*/ 6342927 w 8241175"/>
                <a:gd name="connsiteY3" fmla="*/ 1971 h 328064"/>
                <a:gd name="connsiteX4" fmla="*/ 8241175 w 8241175"/>
                <a:gd name="connsiteY4" fmla="*/ 279763 h 3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1175" h="328064">
                  <a:moveTo>
                    <a:pt x="0" y="25120"/>
                  </a:moveTo>
                  <a:cubicBezTo>
                    <a:pt x="600919" y="164016"/>
                    <a:pt x="1201839" y="302913"/>
                    <a:pt x="1886674" y="326062"/>
                  </a:cubicBezTo>
                  <a:cubicBezTo>
                    <a:pt x="2571509" y="349211"/>
                    <a:pt x="4109013" y="164017"/>
                    <a:pt x="4109013" y="164017"/>
                  </a:cubicBezTo>
                  <a:cubicBezTo>
                    <a:pt x="4851722" y="110002"/>
                    <a:pt x="5654233" y="-17320"/>
                    <a:pt x="6342927" y="1971"/>
                  </a:cubicBezTo>
                  <a:cubicBezTo>
                    <a:pt x="7031621" y="21262"/>
                    <a:pt x="7636398" y="150512"/>
                    <a:pt x="8241175" y="279763"/>
                  </a:cubicBezTo>
                </a:path>
              </a:pathLst>
            </a:custGeom>
            <a:noFill/>
            <a:ln w="19050" cap="rnd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grpSp>
          <p:nvGrpSpPr>
            <p:cNvPr id="304" name="Group 174"/>
            <p:cNvGrpSpPr>
              <a:grpSpLocks noChangeAspect="1"/>
            </p:cNvGrpSpPr>
            <p:nvPr/>
          </p:nvGrpSpPr>
          <p:grpSpPr>
            <a:xfrm>
              <a:off x="5253210" y="4322003"/>
              <a:ext cx="731520" cy="735087"/>
              <a:chOff x="5331290" y="4413890"/>
              <a:chExt cx="548640" cy="551315"/>
            </a:xfrm>
          </p:grpSpPr>
          <p:sp>
            <p:nvSpPr>
              <p:cNvPr id="305" name="Oval 176"/>
              <p:cNvSpPr>
                <a:spLocks noChangeAspect="1"/>
              </p:cNvSpPr>
              <p:nvPr/>
            </p:nvSpPr>
            <p:spPr>
              <a:xfrm>
                <a:off x="5331290" y="4413890"/>
                <a:ext cx="548640" cy="551315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126">
                  <a:defRPr/>
                </a:pPr>
                <a:endParaRPr lang="en-US" sz="1799" ker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06" name="Picture 17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298" y="4479235"/>
                <a:ext cx="420624" cy="420624"/>
              </a:xfrm>
              <a:prstGeom prst="rect">
                <a:avLst/>
              </a:prstGeom>
              <a:effectLst/>
            </p:spPr>
          </p:pic>
        </p:grpSp>
      </p:grpSp>
      <p:sp>
        <p:nvSpPr>
          <p:cNvPr id="307" name="Right Arrow 42"/>
          <p:cNvSpPr/>
          <p:nvPr/>
        </p:nvSpPr>
        <p:spPr>
          <a:xfrm>
            <a:off x="3650379" y="3148114"/>
            <a:ext cx="1836114" cy="866639"/>
          </a:xfrm>
          <a:prstGeom prst="rightArrow">
            <a:avLst>
              <a:gd name="adj1" fmla="val 70916"/>
              <a:gd name="adj2" fmla="val 43814"/>
            </a:avLst>
          </a:prstGeom>
          <a:gradFill>
            <a:gsLst>
              <a:gs pos="0">
                <a:schemeClr val="accent3">
                  <a:alpha val="0"/>
                </a:schemeClr>
              </a:gs>
              <a:gs pos="24000">
                <a:schemeClr val="accent3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altLang="ko-KR" sz="900" b="1" i="1" dirty="0">
              <a:solidFill>
                <a:schemeClr val="bg1"/>
              </a:solidFill>
            </a:endParaRPr>
          </a:p>
        </p:txBody>
      </p:sp>
      <p:grpSp>
        <p:nvGrpSpPr>
          <p:cNvPr id="309" name="Group 167"/>
          <p:cNvGrpSpPr>
            <a:grpSpLocks noChangeAspect="1"/>
          </p:cNvGrpSpPr>
          <p:nvPr/>
        </p:nvGrpSpPr>
        <p:grpSpPr>
          <a:xfrm>
            <a:off x="2561188" y="3636193"/>
            <a:ext cx="1021151" cy="413197"/>
            <a:chOff x="4091112" y="4071798"/>
            <a:chExt cx="3055716" cy="1236461"/>
          </a:xfrm>
        </p:grpSpPr>
        <p:sp>
          <p:nvSpPr>
            <p:cNvPr id="310" name="Rounded Rectangle 1"/>
            <p:cNvSpPr/>
            <p:nvPr/>
          </p:nvSpPr>
          <p:spPr>
            <a:xfrm>
              <a:off x="4091112" y="4071798"/>
              <a:ext cx="3055716" cy="1236461"/>
            </a:xfrm>
            <a:prstGeom prst="roundRect">
              <a:avLst>
                <a:gd name="adj" fmla="val 6806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sp>
          <p:nvSpPr>
            <p:cNvPr id="311" name="Freeform 135"/>
            <p:cNvSpPr/>
            <p:nvPr/>
          </p:nvSpPr>
          <p:spPr>
            <a:xfrm>
              <a:off x="4247370" y="4608576"/>
              <a:ext cx="2743200" cy="164619"/>
            </a:xfrm>
            <a:custGeom>
              <a:avLst/>
              <a:gdLst>
                <a:gd name="connsiteX0" fmla="*/ 0 w 8241175"/>
                <a:gd name="connsiteY0" fmla="*/ 25120 h 328064"/>
                <a:gd name="connsiteX1" fmla="*/ 1886674 w 8241175"/>
                <a:gd name="connsiteY1" fmla="*/ 326062 h 328064"/>
                <a:gd name="connsiteX2" fmla="*/ 4109013 w 8241175"/>
                <a:gd name="connsiteY2" fmla="*/ 164017 h 328064"/>
                <a:gd name="connsiteX3" fmla="*/ 6342927 w 8241175"/>
                <a:gd name="connsiteY3" fmla="*/ 1971 h 328064"/>
                <a:gd name="connsiteX4" fmla="*/ 8241175 w 8241175"/>
                <a:gd name="connsiteY4" fmla="*/ 279763 h 3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1175" h="328064">
                  <a:moveTo>
                    <a:pt x="0" y="25120"/>
                  </a:moveTo>
                  <a:cubicBezTo>
                    <a:pt x="600919" y="164016"/>
                    <a:pt x="1201839" y="302913"/>
                    <a:pt x="1886674" y="326062"/>
                  </a:cubicBezTo>
                  <a:cubicBezTo>
                    <a:pt x="2571509" y="349211"/>
                    <a:pt x="4109013" y="164017"/>
                    <a:pt x="4109013" y="164017"/>
                  </a:cubicBezTo>
                  <a:cubicBezTo>
                    <a:pt x="4851722" y="110002"/>
                    <a:pt x="5654233" y="-17320"/>
                    <a:pt x="6342927" y="1971"/>
                  </a:cubicBezTo>
                  <a:cubicBezTo>
                    <a:pt x="7031621" y="21262"/>
                    <a:pt x="7636398" y="150512"/>
                    <a:pt x="8241175" y="279763"/>
                  </a:cubicBezTo>
                </a:path>
              </a:pathLst>
            </a:custGeom>
            <a:noFill/>
            <a:ln w="19050" cap="rnd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sp>
          <p:nvSpPr>
            <p:cNvPr id="312" name="Freeform 136"/>
            <p:cNvSpPr/>
            <p:nvPr/>
          </p:nvSpPr>
          <p:spPr>
            <a:xfrm>
              <a:off x="4247370" y="4235194"/>
              <a:ext cx="2743199" cy="164620"/>
            </a:xfrm>
            <a:custGeom>
              <a:avLst/>
              <a:gdLst>
                <a:gd name="connsiteX0" fmla="*/ 0 w 8241175"/>
                <a:gd name="connsiteY0" fmla="*/ 25120 h 328064"/>
                <a:gd name="connsiteX1" fmla="*/ 1886674 w 8241175"/>
                <a:gd name="connsiteY1" fmla="*/ 326062 h 328064"/>
                <a:gd name="connsiteX2" fmla="*/ 4109013 w 8241175"/>
                <a:gd name="connsiteY2" fmla="*/ 164017 h 328064"/>
                <a:gd name="connsiteX3" fmla="*/ 6342927 w 8241175"/>
                <a:gd name="connsiteY3" fmla="*/ 1971 h 328064"/>
                <a:gd name="connsiteX4" fmla="*/ 8241175 w 8241175"/>
                <a:gd name="connsiteY4" fmla="*/ 279763 h 3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1175" h="328064">
                  <a:moveTo>
                    <a:pt x="0" y="25120"/>
                  </a:moveTo>
                  <a:cubicBezTo>
                    <a:pt x="600919" y="164016"/>
                    <a:pt x="1201839" y="302913"/>
                    <a:pt x="1886674" y="326062"/>
                  </a:cubicBezTo>
                  <a:cubicBezTo>
                    <a:pt x="2571509" y="349211"/>
                    <a:pt x="4109013" y="164017"/>
                    <a:pt x="4109013" y="164017"/>
                  </a:cubicBezTo>
                  <a:cubicBezTo>
                    <a:pt x="4851722" y="110002"/>
                    <a:pt x="5654233" y="-17320"/>
                    <a:pt x="6342927" y="1971"/>
                  </a:cubicBezTo>
                  <a:cubicBezTo>
                    <a:pt x="7031621" y="21262"/>
                    <a:pt x="7636398" y="150512"/>
                    <a:pt x="8241175" y="279763"/>
                  </a:cubicBezTo>
                </a:path>
              </a:pathLst>
            </a:custGeom>
            <a:noFill/>
            <a:ln w="19050" cap="rnd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sp>
          <p:nvSpPr>
            <p:cNvPr id="313" name="Freeform 137"/>
            <p:cNvSpPr/>
            <p:nvPr/>
          </p:nvSpPr>
          <p:spPr>
            <a:xfrm>
              <a:off x="4247370" y="4421886"/>
              <a:ext cx="2743200" cy="164619"/>
            </a:xfrm>
            <a:custGeom>
              <a:avLst/>
              <a:gdLst>
                <a:gd name="connsiteX0" fmla="*/ 0 w 8241175"/>
                <a:gd name="connsiteY0" fmla="*/ 25120 h 328064"/>
                <a:gd name="connsiteX1" fmla="*/ 1886674 w 8241175"/>
                <a:gd name="connsiteY1" fmla="*/ 326062 h 328064"/>
                <a:gd name="connsiteX2" fmla="*/ 4109013 w 8241175"/>
                <a:gd name="connsiteY2" fmla="*/ 164017 h 328064"/>
                <a:gd name="connsiteX3" fmla="*/ 6342927 w 8241175"/>
                <a:gd name="connsiteY3" fmla="*/ 1971 h 328064"/>
                <a:gd name="connsiteX4" fmla="*/ 8241175 w 8241175"/>
                <a:gd name="connsiteY4" fmla="*/ 279763 h 3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1175" h="328064">
                  <a:moveTo>
                    <a:pt x="0" y="25120"/>
                  </a:moveTo>
                  <a:cubicBezTo>
                    <a:pt x="600919" y="164016"/>
                    <a:pt x="1201839" y="302913"/>
                    <a:pt x="1886674" y="326062"/>
                  </a:cubicBezTo>
                  <a:cubicBezTo>
                    <a:pt x="2571509" y="349211"/>
                    <a:pt x="4109013" y="164017"/>
                    <a:pt x="4109013" y="164017"/>
                  </a:cubicBezTo>
                  <a:cubicBezTo>
                    <a:pt x="4851722" y="110002"/>
                    <a:pt x="5654233" y="-17320"/>
                    <a:pt x="6342927" y="1971"/>
                  </a:cubicBezTo>
                  <a:cubicBezTo>
                    <a:pt x="7031621" y="21262"/>
                    <a:pt x="7636398" y="150512"/>
                    <a:pt x="8241175" y="279763"/>
                  </a:cubicBezTo>
                </a:path>
              </a:pathLst>
            </a:custGeom>
            <a:noFill/>
            <a:ln w="19050" cap="rnd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sp>
          <p:nvSpPr>
            <p:cNvPr id="314" name="Freeform 139"/>
            <p:cNvSpPr/>
            <p:nvPr/>
          </p:nvSpPr>
          <p:spPr>
            <a:xfrm>
              <a:off x="4247370" y="4795266"/>
              <a:ext cx="2743200" cy="164619"/>
            </a:xfrm>
            <a:custGeom>
              <a:avLst/>
              <a:gdLst>
                <a:gd name="connsiteX0" fmla="*/ 0 w 8241175"/>
                <a:gd name="connsiteY0" fmla="*/ 25120 h 328064"/>
                <a:gd name="connsiteX1" fmla="*/ 1886674 w 8241175"/>
                <a:gd name="connsiteY1" fmla="*/ 326062 h 328064"/>
                <a:gd name="connsiteX2" fmla="*/ 4109013 w 8241175"/>
                <a:gd name="connsiteY2" fmla="*/ 164017 h 328064"/>
                <a:gd name="connsiteX3" fmla="*/ 6342927 w 8241175"/>
                <a:gd name="connsiteY3" fmla="*/ 1971 h 328064"/>
                <a:gd name="connsiteX4" fmla="*/ 8241175 w 8241175"/>
                <a:gd name="connsiteY4" fmla="*/ 279763 h 3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1175" h="328064">
                  <a:moveTo>
                    <a:pt x="0" y="25120"/>
                  </a:moveTo>
                  <a:cubicBezTo>
                    <a:pt x="600919" y="164016"/>
                    <a:pt x="1201839" y="302913"/>
                    <a:pt x="1886674" y="326062"/>
                  </a:cubicBezTo>
                  <a:cubicBezTo>
                    <a:pt x="2571509" y="349211"/>
                    <a:pt x="4109013" y="164017"/>
                    <a:pt x="4109013" y="164017"/>
                  </a:cubicBezTo>
                  <a:cubicBezTo>
                    <a:pt x="4851722" y="110002"/>
                    <a:pt x="5654233" y="-17320"/>
                    <a:pt x="6342927" y="1971"/>
                  </a:cubicBezTo>
                  <a:cubicBezTo>
                    <a:pt x="7031621" y="21262"/>
                    <a:pt x="7636398" y="150512"/>
                    <a:pt x="8241175" y="279763"/>
                  </a:cubicBezTo>
                </a:path>
              </a:pathLst>
            </a:custGeom>
            <a:noFill/>
            <a:ln w="19050" cap="rnd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sp>
          <p:nvSpPr>
            <p:cNvPr id="315" name="Freeform 140"/>
            <p:cNvSpPr/>
            <p:nvPr/>
          </p:nvSpPr>
          <p:spPr>
            <a:xfrm>
              <a:off x="4247370" y="4981956"/>
              <a:ext cx="2743200" cy="164619"/>
            </a:xfrm>
            <a:custGeom>
              <a:avLst/>
              <a:gdLst>
                <a:gd name="connsiteX0" fmla="*/ 0 w 8241175"/>
                <a:gd name="connsiteY0" fmla="*/ 25120 h 328064"/>
                <a:gd name="connsiteX1" fmla="*/ 1886674 w 8241175"/>
                <a:gd name="connsiteY1" fmla="*/ 326062 h 328064"/>
                <a:gd name="connsiteX2" fmla="*/ 4109013 w 8241175"/>
                <a:gd name="connsiteY2" fmla="*/ 164017 h 328064"/>
                <a:gd name="connsiteX3" fmla="*/ 6342927 w 8241175"/>
                <a:gd name="connsiteY3" fmla="*/ 1971 h 328064"/>
                <a:gd name="connsiteX4" fmla="*/ 8241175 w 8241175"/>
                <a:gd name="connsiteY4" fmla="*/ 279763 h 3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1175" h="328064">
                  <a:moveTo>
                    <a:pt x="0" y="25120"/>
                  </a:moveTo>
                  <a:cubicBezTo>
                    <a:pt x="600919" y="164016"/>
                    <a:pt x="1201839" y="302913"/>
                    <a:pt x="1886674" y="326062"/>
                  </a:cubicBezTo>
                  <a:cubicBezTo>
                    <a:pt x="2571509" y="349211"/>
                    <a:pt x="4109013" y="164017"/>
                    <a:pt x="4109013" y="164017"/>
                  </a:cubicBezTo>
                  <a:cubicBezTo>
                    <a:pt x="4851722" y="110002"/>
                    <a:pt x="5654233" y="-17320"/>
                    <a:pt x="6342927" y="1971"/>
                  </a:cubicBezTo>
                  <a:cubicBezTo>
                    <a:pt x="7031621" y="21262"/>
                    <a:pt x="7636398" y="150512"/>
                    <a:pt x="8241175" y="279763"/>
                  </a:cubicBezTo>
                </a:path>
              </a:pathLst>
            </a:custGeom>
            <a:noFill/>
            <a:ln w="19050" cap="rnd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26">
                <a:defRPr/>
              </a:pPr>
              <a:endParaRPr lang="en-US" sz="1799" kern="0">
                <a:solidFill>
                  <a:prstClr val="white"/>
                </a:solidFill>
              </a:endParaRPr>
            </a:p>
          </p:txBody>
        </p:sp>
        <p:grpSp>
          <p:nvGrpSpPr>
            <p:cNvPr id="316" name="Group 174"/>
            <p:cNvGrpSpPr>
              <a:grpSpLocks noChangeAspect="1"/>
            </p:cNvGrpSpPr>
            <p:nvPr/>
          </p:nvGrpSpPr>
          <p:grpSpPr>
            <a:xfrm>
              <a:off x="5253210" y="4322003"/>
              <a:ext cx="731520" cy="735087"/>
              <a:chOff x="5331290" y="4413890"/>
              <a:chExt cx="548640" cy="551315"/>
            </a:xfrm>
          </p:grpSpPr>
          <p:sp>
            <p:nvSpPr>
              <p:cNvPr id="317" name="Oval 176"/>
              <p:cNvSpPr>
                <a:spLocks noChangeAspect="1"/>
              </p:cNvSpPr>
              <p:nvPr/>
            </p:nvSpPr>
            <p:spPr>
              <a:xfrm>
                <a:off x="5331290" y="4413890"/>
                <a:ext cx="548640" cy="551315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126">
                  <a:defRPr/>
                </a:pPr>
                <a:endParaRPr lang="en-US" sz="1799" ker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18" name="Picture 17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298" y="4479235"/>
                <a:ext cx="420624" cy="420624"/>
              </a:xfrm>
              <a:prstGeom prst="rect">
                <a:avLst/>
              </a:prstGeom>
              <a:effectLst/>
            </p:spPr>
          </p:pic>
        </p:grpSp>
      </p:grpSp>
      <p:sp>
        <p:nvSpPr>
          <p:cNvPr id="339" name="Rectangle 59"/>
          <p:cNvSpPr/>
          <p:nvPr/>
        </p:nvSpPr>
        <p:spPr>
          <a:xfrm>
            <a:off x="2458390" y="2869267"/>
            <a:ext cx="1239122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</a:t>
            </a:r>
            <a:r>
              <a:rPr lang="en-US" sz="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</a:t>
            </a:r>
            <a:br>
              <a:rPr lang="en-US" sz="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DataCenter</a:t>
            </a:r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어플라이언스</a:t>
            </a:r>
            <a:r>
              <a:rPr lang="en-US" sz="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0" name="Content Placeholder 6"/>
          <p:cNvSpPr txBox="1">
            <a:spLocks/>
          </p:cNvSpPr>
          <p:nvPr/>
        </p:nvSpPr>
        <p:spPr bwMode="auto">
          <a:xfrm>
            <a:off x="5132338" y="4851882"/>
            <a:ext cx="4284712" cy="123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  <a:spAutoFit/>
          </a:bodyPr>
          <a:lstStyle>
            <a:lvl1pPr marL="233310" indent="-23331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chemeClr val="bg2">
                  <a:lumMod val="50000"/>
                </a:schemeClr>
              </a:buClr>
              <a:buChar char="•"/>
              <a:defRPr sz="24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7525" indent="-233363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chemeClr val="bg2">
                  <a:lumMod val="50000"/>
                </a:schemeClr>
              </a:buClr>
              <a:buFont typeface="Arial" charset="0"/>
              <a:buChar char="–"/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88975" indent="-17145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>
                <a:schemeClr val="bg2">
                  <a:lumMod val="50000"/>
                </a:schemeClr>
              </a:buClr>
              <a:buChar char="•"/>
              <a:tabLst/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54075" indent="-1651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bg2">
                  <a:lumMod val="50000"/>
                </a:schemeClr>
              </a:buClr>
              <a:buChar char="–"/>
              <a:defRPr sz="14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74725" indent="-12065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  <a:lvl6pPr marL="2118832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6pPr>
            <a:lvl7pPr marL="2575927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7pPr>
            <a:lvl8pPr marL="3033024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8pPr>
            <a:lvl9pPr marL="3490120" indent="-22854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bg2"/>
              </a:buClr>
              <a:buFont typeface="Arial" charset="0"/>
              <a:buChar char="◦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lnSpc>
                <a:spcPct val="100000"/>
              </a:lnSpc>
              <a:spcAft>
                <a:spcPts val="0"/>
              </a:spcAft>
              <a:buClrTx/>
              <a:buNone/>
              <a:defRPr/>
            </a:pPr>
            <a:r>
              <a:rPr lang="en-US" altLang="ko-KR" sz="1100" b="1" kern="0" dirty="0" smtClean="0">
                <a:solidFill>
                  <a:schemeClr val="tx2"/>
                </a:solidFill>
              </a:rPr>
              <a:t>Virtual </a:t>
            </a:r>
            <a:r>
              <a:rPr lang="ko-KR" altLang="en-US" sz="1100" b="1" kern="0" dirty="0" smtClean="0">
                <a:solidFill>
                  <a:schemeClr val="tx2"/>
                </a:solidFill>
              </a:rPr>
              <a:t>어플라이언스</a:t>
            </a:r>
            <a:endParaRPr lang="en-US" altLang="ko-KR" sz="1100" b="1" kern="0" dirty="0">
              <a:solidFill>
                <a:schemeClr val="tx2"/>
              </a:solidFill>
            </a:endParaRPr>
          </a:p>
          <a:p>
            <a:pPr marL="176213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050" kern="0" dirty="0" smtClean="0">
                <a:solidFill>
                  <a:schemeClr val="tx2"/>
                </a:solidFill>
              </a:rPr>
              <a:t>미디어 서버 역할</a:t>
            </a:r>
            <a:r>
              <a:rPr lang="en-US" altLang="ko-KR" sz="1050" kern="0" dirty="0" smtClean="0">
                <a:solidFill>
                  <a:schemeClr val="tx2"/>
                </a:solidFill>
              </a:rPr>
              <a:t> </a:t>
            </a:r>
            <a:r>
              <a:rPr lang="ko-KR" altLang="en-US" sz="1050" kern="0" dirty="0" smtClean="0">
                <a:solidFill>
                  <a:schemeClr val="tx2"/>
                </a:solidFill>
              </a:rPr>
              <a:t>구성</a:t>
            </a:r>
            <a:endParaRPr lang="ko-KR" altLang="en-US" sz="1050" kern="0" dirty="0">
              <a:solidFill>
                <a:schemeClr val="tx2"/>
              </a:solidFill>
            </a:endParaRPr>
          </a:p>
          <a:p>
            <a:pPr marL="176213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050" kern="0" dirty="0">
                <a:solidFill>
                  <a:schemeClr val="tx2"/>
                </a:solidFill>
              </a:rPr>
              <a:t>별도의 </a:t>
            </a:r>
            <a:r>
              <a:rPr lang="en-US" altLang="ko-KR" sz="1050" kern="0" dirty="0">
                <a:solidFill>
                  <a:schemeClr val="tx2"/>
                </a:solidFill>
              </a:rPr>
              <a:t>NetBackup </a:t>
            </a:r>
            <a:r>
              <a:rPr lang="ko-KR" altLang="en-US" sz="1050" kern="0" dirty="0">
                <a:solidFill>
                  <a:schemeClr val="tx2"/>
                </a:solidFill>
              </a:rPr>
              <a:t>도메인</a:t>
            </a:r>
          </a:p>
          <a:p>
            <a:pPr marL="176213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050" kern="0" dirty="0">
                <a:solidFill>
                  <a:schemeClr val="tx2"/>
                </a:solidFill>
              </a:rPr>
              <a:t>데이터 센터의 고객 보호</a:t>
            </a:r>
            <a:r>
              <a:rPr lang="en-US" altLang="ko-KR" sz="1050" kern="0" dirty="0">
                <a:solidFill>
                  <a:schemeClr val="tx2"/>
                </a:solidFill>
              </a:rPr>
              <a:t>(</a:t>
            </a:r>
            <a:r>
              <a:rPr lang="ko-KR" altLang="en-US" sz="1050" kern="0" dirty="0">
                <a:solidFill>
                  <a:schemeClr val="tx2"/>
                </a:solidFill>
              </a:rPr>
              <a:t>고객별 </a:t>
            </a:r>
            <a:r>
              <a:rPr lang="ko-KR" altLang="en-US" sz="1050" kern="0" dirty="0" smtClean="0">
                <a:solidFill>
                  <a:schemeClr val="tx2"/>
                </a:solidFill>
              </a:rPr>
              <a:t>분리</a:t>
            </a:r>
            <a:r>
              <a:rPr lang="en-US" altLang="ko-KR" sz="1050" kern="0" dirty="0" smtClean="0">
                <a:solidFill>
                  <a:schemeClr val="tx2"/>
                </a:solidFill>
              </a:rPr>
              <a:t>, </a:t>
            </a:r>
            <a:r>
              <a:rPr lang="en-US" altLang="ko-KR" sz="1050" kern="0" dirty="0" err="1" smtClean="0">
                <a:solidFill>
                  <a:schemeClr val="tx2"/>
                </a:solidFill>
              </a:rPr>
              <a:t>BaaS</a:t>
            </a:r>
            <a:r>
              <a:rPr lang="en-US" altLang="ko-KR" sz="1050" kern="0" dirty="0" smtClean="0">
                <a:solidFill>
                  <a:schemeClr val="tx2"/>
                </a:solidFill>
              </a:rPr>
              <a:t> </a:t>
            </a:r>
            <a:r>
              <a:rPr lang="ko-KR" altLang="en-US" sz="1050" kern="0" dirty="0" smtClean="0">
                <a:solidFill>
                  <a:schemeClr val="tx2"/>
                </a:solidFill>
              </a:rPr>
              <a:t>서비스 제공</a:t>
            </a:r>
            <a:r>
              <a:rPr lang="en-US" altLang="ko-KR" sz="1050" kern="0" dirty="0" smtClean="0">
                <a:solidFill>
                  <a:schemeClr val="tx2"/>
                </a:solidFill>
              </a:rPr>
              <a:t>)</a:t>
            </a:r>
            <a:endParaRPr lang="en-US" altLang="ko-KR" sz="1050" kern="0" dirty="0">
              <a:solidFill>
                <a:schemeClr val="tx2"/>
              </a:solidFill>
            </a:endParaRPr>
          </a:p>
          <a:p>
            <a:pPr marL="176213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050" kern="0" dirty="0">
                <a:solidFill>
                  <a:schemeClr val="tx2"/>
                </a:solidFill>
              </a:rPr>
              <a:t>필요시 백업 이미지를 추가</a:t>
            </a:r>
            <a:r>
              <a:rPr lang="en-US" altLang="ko-KR" sz="1050" kern="0" dirty="0">
                <a:solidFill>
                  <a:schemeClr val="tx2"/>
                </a:solidFill>
              </a:rPr>
              <a:t>(</a:t>
            </a:r>
            <a:r>
              <a:rPr lang="ko-KR" altLang="en-US" sz="1050" kern="0" dirty="0">
                <a:solidFill>
                  <a:schemeClr val="tx2"/>
                </a:solidFill>
              </a:rPr>
              <a:t>다른</a:t>
            </a:r>
            <a:r>
              <a:rPr lang="en-US" altLang="ko-KR" sz="1050" kern="0" dirty="0">
                <a:solidFill>
                  <a:schemeClr val="tx2"/>
                </a:solidFill>
              </a:rPr>
              <a:t>) </a:t>
            </a:r>
            <a:r>
              <a:rPr lang="ko-KR" altLang="en-US" sz="1050" kern="0" dirty="0">
                <a:solidFill>
                  <a:schemeClr val="tx2"/>
                </a:solidFill>
              </a:rPr>
              <a:t>위치로 </a:t>
            </a:r>
            <a:r>
              <a:rPr lang="ko-KR" altLang="en-US" sz="1050" kern="0" dirty="0" smtClean="0">
                <a:solidFill>
                  <a:schemeClr val="tx2"/>
                </a:solidFill>
              </a:rPr>
              <a:t>복제</a:t>
            </a:r>
            <a:endParaRPr lang="en-US" altLang="ko-KR" sz="1050" kern="0" dirty="0" smtClean="0">
              <a:solidFill>
                <a:schemeClr val="tx2"/>
              </a:solidFill>
            </a:endParaRPr>
          </a:p>
          <a:p>
            <a:pPr marL="176213" lvl="0" indent="-176213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ko-KR" sz="1050" kern="0" dirty="0" smtClean="0">
                <a:solidFill>
                  <a:schemeClr val="tx2"/>
                </a:solidFill>
              </a:rPr>
              <a:t>NDMP/Copilot/OST/Cloud Storage/Tape/Library/FC </a:t>
            </a:r>
            <a:r>
              <a:rPr lang="ko-KR" altLang="en-US" sz="1050" kern="0" dirty="0" err="1" smtClean="0">
                <a:solidFill>
                  <a:schemeClr val="tx2"/>
                </a:solidFill>
              </a:rPr>
              <a:t>미지원</a:t>
            </a:r>
            <a:r>
              <a:rPr lang="en-US" altLang="ko-KR" sz="1050" kern="0" dirty="0" smtClean="0">
                <a:solidFill>
                  <a:schemeClr val="tx2"/>
                </a:solidFill>
              </a:rPr>
              <a:t/>
            </a:r>
            <a:br>
              <a:rPr lang="en-US" altLang="ko-KR" sz="1050" kern="0" dirty="0" smtClean="0">
                <a:solidFill>
                  <a:schemeClr val="tx2"/>
                </a:solidFill>
              </a:rPr>
            </a:br>
            <a:r>
              <a:rPr lang="en-US" altLang="ko-KR" sz="1050" kern="0" dirty="0" smtClean="0">
                <a:solidFill>
                  <a:schemeClr val="tx2"/>
                </a:solidFill>
              </a:rPr>
              <a:t>(</a:t>
            </a:r>
            <a:r>
              <a:rPr lang="ko-KR" altLang="en-US" sz="1050" kern="0" dirty="0" smtClean="0">
                <a:solidFill>
                  <a:schemeClr val="tx2"/>
                </a:solidFill>
              </a:rPr>
              <a:t>물리적 </a:t>
            </a:r>
            <a:r>
              <a:rPr lang="en-US" altLang="ko-KR" sz="1050" kern="0" dirty="0" smtClean="0">
                <a:solidFill>
                  <a:schemeClr val="tx2"/>
                </a:solidFill>
              </a:rPr>
              <a:t>NetBackup </a:t>
            </a:r>
            <a:r>
              <a:rPr lang="ko-KR" altLang="en-US" sz="1050" kern="0" dirty="0" smtClean="0">
                <a:solidFill>
                  <a:schemeClr val="tx2"/>
                </a:solidFill>
              </a:rPr>
              <a:t>환경을 통해 보호 전략 확장 가능</a:t>
            </a:r>
            <a:r>
              <a:rPr lang="en-US" altLang="ko-KR" sz="1050" kern="0" dirty="0" smtClean="0">
                <a:solidFill>
                  <a:schemeClr val="tx2"/>
                </a:solidFill>
              </a:rPr>
              <a:t>)</a:t>
            </a:r>
            <a:endParaRPr lang="ko-KR" altLang="en-US" sz="1050" kern="0" dirty="0">
              <a:solidFill>
                <a:schemeClr val="tx2"/>
              </a:solidFill>
            </a:endParaRPr>
          </a:p>
        </p:txBody>
      </p:sp>
      <p:sp>
        <p:nvSpPr>
          <p:cNvPr id="67" name="Rounded Rectangle 143"/>
          <p:cNvSpPr>
            <a:spLocks/>
          </p:cNvSpPr>
          <p:nvPr/>
        </p:nvSpPr>
        <p:spPr>
          <a:xfrm>
            <a:off x="2535399" y="3136929"/>
            <a:ext cx="1072728" cy="459740"/>
          </a:xfrm>
          <a:prstGeom prst="roundRect">
            <a:avLst>
              <a:gd name="adj" fmla="val 6806"/>
            </a:avLst>
          </a:prstGeom>
          <a:noFill/>
          <a:ln w="12700" cap="rnd" cmpd="sng" algn="ctr">
            <a:solidFill>
              <a:schemeClr val="accent2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ounded Rectangle 143"/>
          <p:cNvSpPr>
            <a:spLocks/>
          </p:cNvSpPr>
          <p:nvPr/>
        </p:nvSpPr>
        <p:spPr>
          <a:xfrm>
            <a:off x="2535399" y="3612921"/>
            <a:ext cx="1072728" cy="459740"/>
          </a:xfrm>
          <a:prstGeom prst="roundRect">
            <a:avLst>
              <a:gd name="adj" fmla="val 6806"/>
            </a:avLst>
          </a:prstGeom>
          <a:noFill/>
          <a:ln w="12700" cap="rnd" cmpd="sng" algn="ctr">
            <a:solidFill>
              <a:schemeClr val="accent2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801080" y="4039650"/>
            <a:ext cx="1691810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8" lvl="0">
              <a:spcAft>
                <a:spcPts val="900"/>
              </a:spcAft>
              <a:buSzPct val="80000"/>
              <a:defRPr/>
            </a:pPr>
            <a:r>
              <a:rPr lang="en-US" altLang="ko-KR" sz="700" kern="0" dirty="0">
                <a:solidFill>
                  <a:schemeClr val="tx2"/>
                </a:solidFill>
                <a:cs typeface="Arial" panose="020B0604020202020204" pitchFamily="34" charset="0"/>
              </a:rPr>
              <a:t>vSphere 5.5, 6.0, or 6.5 </a:t>
            </a:r>
            <a:r>
              <a:rPr lang="en-US" altLang="ko-KR" sz="700" kern="0" dirty="0" err="1">
                <a:solidFill>
                  <a:schemeClr val="tx2"/>
                </a:solidFill>
                <a:cs typeface="Arial" panose="020B0604020202020204" pitchFamily="34" charset="0"/>
              </a:rPr>
              <a:t>vCenter</a:t>
            </a:r>
            <a:r>
              <a:rPr lang="en-US" altLang="ko-KR" sz="700" kern="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n-US" altLang="ko-KR" sz="700" kern="0" dirty="0" err="1">
                <a:solidFill>
                  <a:schemeClr val="tx2"/>
                </a:solidFill>
                <a:cs typeface="Arial" panose="020B0604020202020204" pitchFamily="34" charset="0"/>
              </a:rPr>
              <a:t>ESXi</a:t>
            </a:r>
            <a:endParaRPr lang="en-US" altLang="ko-KR" sz="700" kern="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77" name="Rectangle: Top Corners Rounded 154"/>
          <p:cNvSpPr/>
          <p:nvPr/>
        </p:nvSpPr>
        <p:spPr bwMode="auto">
          <a:xfrm rot="10800000">
            <a:off x="7909659" y="2926061"/>
            <a:ext cx="1383332" cy="1110838"/>
          </a:xfrm>
          <a:prstGeom prst="round2SameRect">
            <a:avLst>
              <a:gd name="adj1" fmla="val 3936"/>
              <a:gd name="adj2" fmla="val 3289"/>
            </a:avLst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marL="400050">
              <a:lnSpc>
                <a:spcPct val="90000"/>
              </a:lnSpc>
            </a:pPr>
            <a:endParaRPr lang="en-US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8" name="Rectangle 228"/>
          <p:cNvSpPr/>
          <p:nvPr/>
        </p:nvSpPr>
        <p:spPr>
          <a:xfrm>
            <a:off x="7868592" y="2732698"/>
            <a:ext cx="1465466" cy="2031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ko-KR" altLang="en-US" sz="800" dirty="0" smtClean="0">
                <a:solidFill>
                  <a:schemeClr val="tx2"/>
                </a:solidFill>
              </a:rPr>
              <a:t>추가적인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en-US" sz="800" dirty="0">
                <a:solidFill>
                  <a:schemeClr val="tx2"/>
                </a:solidFill>
              </a:rPr>
              <a:t>NetBackup </a:t>
            </a:r>
            <a:r>
              <a:rPr lang="ko-KR" altLang="en-US" sz="800" dirty="0" smtClean="0">
                <a:solidFill>
                  <a:schemeClr val="tx2"/>
                </a:solidFill>
              </a:rPr>
              <a:t>저장소</a:t>
            </a:r>
            <a:endParaRPr lang="en-US" sz="800" dirty="0">
              <a:solidFill>
                <a:schemeClr val="tx2"/>
              </a:solidFill>
            </a:endParaRPr>
          </a:p>
        </p:txBody>
      </p:sp>
      <p:grpSp>
        <p:nvGrpSpPr>
          <p:cNvPr id="80" name="Group 5"/>
          <p:cNvGrpSpPr/>
          <p:nvPr/>
        </p:nvGrpSpPr>
        <p:grpSpPr>
          <a:xfrm>
            <a:off x="8484228" y="2973510"/>
            <a:ext cx="760047" cy="1011054"/>
            <a:chOff x="10062972" y="2817983"/>
            <a:chExt cx="1188720" cy="1581297"/>
          </a:xfrm>
        </p:grpSpPr>
        <p:grpSp>
          <p:nvGrpSpPr>
            <p:cNvPr id="81" name="Group 274"/>
            <p:cNvGrpSpPr>
              <a:grpSpLocks noChangeAspect="1"/>
            </p:cNvGrpSpPr>
            <p:nvPr/>
          </p:nvGrpSpPr>
          <p:grpSpPr>
            <a:xfrm>
              <a:off x="10062972" y="2817983"/>
              <a:ext cx="1188720" cy="1581297"/>
              <a:chOff x="9048502" y="3248791"/>
              <a:chExt cx="722376" cy="960942"/>
            </a:xfrm>
            <a:effectLst>
              <a:glow rad="25400">
                <a:schemeClr val="bg1">
                  <a:lumMod val="50000"/>
                  <a:alpha val="40000"/>
                </a:schemeClr>
              </a:glow>
            </a:effectLst>
          </p:grpSpPr>
          <p:sp>
            <p:nvSpPr>
              <p:cNvPr id="85" name="Rectangle: Rounded Corners 172"/>
              <p:cNvSpPr/>
              <p:nvPr/>
            </p:nvSpPr>
            <p:spPr bwMode="auto">
              <a:xfrm>
                <a:off x="9048502" y="3248791"/>
                <a:ext cx="722376" cy="960942"/>
              </a:xfrm>
              <a:prstGeom prst="roundRect">
                <a:avLst>
                  <a:gd name="adj" fmla="val 2922"/>
                </a:avLst>
              </a:prstGeom>
              <a:solidFill>
                <a:schemeClr val="bg1"/>
              </a:solidFill>
              <a:ln w="25400" cap="flat" cmpd="sng" algn="ctr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34000">
                      <a:schemeClr val="bg1">
                        <a:lumMod val="75000"/>
                      </a:schemeClr>
                    </a:gs>
                    <a:gs pos="6800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1544638">
                  <a:lnSpc>
                    <a:spcPct val="90000"/>
                  </a:lnSpc>
                </a:pPr>
                <a:endParaRPr lang="en-US" b="1" dirty="0">
                  <a:solidFill>
                    <a:schemeClr val="tx2"/>
                  </a:solidFill>
                  <a:latin typeface="+mn-lt"/>
                </a:endParaRPr>
              </a:p>
            </p:txBody>
          </p:sp>
          <p:pic>
            <p:nvPicPr>
              <p:cNvPr id="86" name="Picture 270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78432" y="3513657"/>
                <a:ext cx="640080" cy="230094"/>
              </a:xfrm>
              <a:prstGeom prst="rect">
                <a:avLst/>
              </a:prstGeom>
            </p:spPr>
          </p:pic>
          <p:pic>
            <p:nvPicPr>
              <p:cNvPr id="87" name="Picture 17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085867" y="3281425"/>
                <a:ext cx="640080" cy="184587"/>
              </a:xfrm>
              <a:prstGeom prst="rect">
                <a:avLst/>
              </a:prstGeom>
            </p:spPr>
          </p:pic>
          <p:grpSp>
            <p:nvGrpSpPr>
              <p:cNvPr id="88" name="Group 273"/>
              <p:cNvGrpSpPr>
                <a:grpSpLocks noChangeAspect="1"/>
              </p:cNvGrpSpPr>
              <p:nvPr/>
            </p:nvGrpSpPr>
            <p:grpSpPr>
              <a:xfrm>
                <a:off x="9092155" y="3806107"/>
                <a:ext cx="640080" cy="119397"/>
                <a:chOff x="10262378" y="3338808"/>
                <a:chExt cx="869976" cy="162281"/>
              </a:xfrm>
            </p:grpSpPr>
            <p:pic>
              <p:nvPicPr>
                <p:cNvPr id="90" name="Picture 6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262378" y="3338808"/>
                  <a:ext cx="159067" cy="16228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1" name="Picture 7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437247" y="3346248"/>
                  <a:ext cx="695107" cy="15265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89" name="Picture 268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088988" y="4021559"/>
                <a:ext cx="640080" cy="135216"/>
              </a:xfrm>
              <a:prstGeom prst="rect">
                <a:avLst/>
              </a:prstGeom>
            </p:spPr>
          </p:pic>
        </p:grpSp>
        <p:cxnSp>
          <p:nvCxnSpPr>
            <p:cNvPr id="82" name="Straight Connector 316"/>
            <p:cNvCxnSpPr/>
            <p:nvPr/>
          </p:nvCxnSpPr>
          <p:spPr bwMode="auto">
            <a:xfrm>
              <a:off x="10152060" y="4032393"/>
              <a:ext cx="1005840" cy="0"/>
            </a:xfrm>
            <a:prstGeom prst="line">
              <a:avLst/>
            </a:prstGeom>
            <a:solidFill>
              <a:schemeClr val="accent1"/>
            </a:solidFill>
            <a:ln w="12700" cap="rnd" cmpd="sng" algn="ctr">
              <a:gradFill flip="none" rotWithShape="1">
                <a:gsLst>
                  <a:gs pos="0">
                    <a:schemeClr val="tx2">
                      <a:lumMod val="75000"/>
                      <a:lumOff val="25000"/>
                      <a:alpha val="0"/>
                    </a:schemeClr>
                  </a:gs>
                  <a:gs pos="35000">
                    <a:schemeClr val="bg1">
                      <a:lumMod val="65000"/>
                    </a:schemeClr>
                  </a:gs>
                  <a:gs pos="65000">
                    <a:schemeClr val="bg1">
                      <a:lumMod val="65000"/>
                    </a:schemeClr>
                  </a:gs>
                  <a:gs pos="100000">
                    <a:schemeClr val="tx2">
                      <a:lumMod val="75000"/>
                      <a:lumOff val="25000"/>
                      <a:alpha val="0"/>
                    </a:schemeClr>
                  </a:gs>
                </a:gsLst>
                <a:lin ang="0" scaled="1"/>
                <a:tileRect/>
              </a:gradFill>
              <a:prstDash val="sysDot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317"/>
            <p:cNvCxnSpPr/>
            <p:nvPr/>
          </p:nvCxnSpPr>
          <p:spPr bwMode="auto">
            <a:xfrm>
              <a:off x="10152060" y="3238008"/>
              <a:ext cx="1005840" cy="0"/>
            </a:xfrm>
            <a:prstGeom prst="line">
              <a:avLst/>
            </a:prstGeom>
            <a:solidFill>
              <a:schemeClr val="accent1"/>
            </a:solidFill>
            <a:ln w="12700" cap="rnd" cmpd="sng" algn="ctr">
              <a:gradFill flip="none" rotWithShape="1">
                <a:gsLst>
                  <a:gs pos="0">
                    <a:schemeClr val="tx2">
                      <a:lumMod val="75000"/>
                      <a:lumOff val="25000"/>
                      <a:alpha val="0"/>
                    </a:schemeClr>
                  </a:gs>
                  <a:gs pos="35000">
                    <a:schemeClr val="bg1">
                      <a:lumMod val="65000"/>
                    </a:schemeClr>
                  </a:gs>
                  <a:gs pos="65000">
                    <a:schemeClr val="bg1">
                      <a:lumMod val="65000"/>
                    </a:schemeClr>
                  </a:gs>
                  <a:gs pos="100000">
                    <a:schemeClr val="tx2">
                      <a:lumMod val="75000"/>
                      <a:lumOff val="25000"/>
                      <a:alpha val="0"/>
                    </a:schemeClr>
                  </a:gs>
                </a:gsLst>
                <a:lin ang="0" scaled="1"/>
                <a:tileRect/>
              </a:gradFill>
              <a:prstDash val="sysDot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Straight Connector 318"/>
            <p:cNvCxnSpPr/>
            <p:nvPr/>
          </p:nvCxnSpPr>
          <p:spPr bwMode="auto">
            <a:xfrm>
              <a:off x="10152060" y="3641868"/>
              <a:ext cx="1005840" cy="0"/>
            </a:xfrm>
            <a:prstGeom prst="line">
              <a:avLst/>
            </a:prstGeom>
            <a:solidFill>
              <a:schemeClr val="accent1"/>
            </a:solidFill>
            <a:ln w="12700" cap="rnd" cmpd="sng" algn="ctr">
              <a:gradFill flip="none" rotWithShape="1">
                <a:gsLst>
                  <a:gs pos="0">
                    <a:schemeClr val="tx2">
                      <a:lumMod val="75000"/>
                      <a:lumOff val="25000"/>
                      <a:alpha val="0"/>
                    </a:schemeClr>
                  </a:gs>
                  <a:gs pos="35000">
                    <a:schemeClr val="bg1">
                      <a:lumMod val="65000"/>
                    </a:schemeClr>
                  </a:gs>
                  <a:gs pos="65000">
                    <a:schemeClr val="bg1">
                      <a:lumMod val="65000"/>
                    </a:schemeClr>
                  </a:gs>
                  <a:gs pos="100000">
                    <a:schemeClr val="tx2">
                      <a:lumMod val="75000"/>
                      <a:lumOff val="25000"/>
                      <a:alpha val="0"/>
                    </a:schemeClr>
                  </a:gs>
                </a:gsLst>
                <a:lin ang="0" scaled="1"/>
                <a:tileRect/>
              </a:gradFill>
              <a:prstDash val="sysDot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2" name="Group 9"/>
          <p:cNvGrpSpPr/>
          <p:nvPr/>
        </p:nvGrpSpPr>
        <p:grpSpPr>
          <a:xfrm>
            <a:off x="7957608" y="2976649"/>
            <a:ext cx="456028" cy="307159"/>
            <a:chOff x="9239335" y="2822893"/>
            <a:chExt cx="713232" cy="480399"/>
          </a:xfrm>
          <a:effectLst>
            <a:glow rad="25400">
              <a:schemeClr val="bg1">
                <a:lumMod val="50000"/>
                <a:alpha val="40000"/>
              </a:schemeClr>
            </a:glow>
          </a:effectLst>
        </p:grpSpPr>
        <p:sp>
          <p:nvSpPr>
            <p:cNvPr id="93" name="Rectangle: Rounded Corners 276"/>
            <p:cNvSpPr/>
            <p:nvPr/>
          </p:nvSpPr>
          <p:spPr bwMode="auto">
            <a:xfrm>
              <a:off x="9239335" y="2822893"/>
              <a:ext cx="713232" cy="480399"/>
            </a:xfrm>
            <a:prstGeom prst="roundRect">
              <a:avLst>
                <a:gd name="adj" fmla="val 5508"/>
              </a:avLst>
            </a:prstGeom>
            <a:solidFill>
              <a:schemeClr val="bg1"/>
            </a:solidFill>
            <a:ln w="25400" cap="flat" cmpd="sng" algn="ctr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34000">
                    <a:schemeClr val="bg1">
                      <a:lumMod val="75000"/>
                    </a:schemeClr>
                  </a:gs>
                  <a:gs pos="68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544638">
                <a:lnSpc>
                  <a:spcPct val="90000"/>
                </a:lnSpc>
              </a:pPr>
              <a:endParaRPr lang="en-US" b="1" dirty="0">
                <a:solidFill>
                  <a:schemeClr val="tx2"/>
                </a:solidFill>
                <a:latin typeface="+mn-lt"/>
              </a:endParaRPr>
            </a:p>
          </p:txBody>
        </p:sp>
        <p:grpSp>
          <p:nvGrpSpPr>
            <p:cNvPr id="94" name="Group 277"/>
            <p:cNvGrpSpPr>
              <a:grpSpLocks noChangeAspect="1"/>
            </p:cNvGrpSpPr>
            <p:nvPr/>
          </p:nvGrpSpPr>
          <p:grpSpPr>
            <a:xfrm>
              <a:off x="9365640" y="2922091"/>
              <a:ext cx="457200" cy="285953"/>
              <a:chOff x="2195064" y="4199167"/>
              <a:chExt cx="2743200" cy="1715727"/>
            </a:xfrm>
            <a:effectLst>
              <a:glow rad="25400">
                <a:schemeClr val="bg1">
                  <a:lumMod val="75000"/>
                  <a:alpha val="40000"/>
                </a:schemeClr>
              </a:glow>
            </a:effectLst>
          </p:grpSpPr>
          <p:pic>
            <p:nvPicPr>
              <p:cNvPr id="95" name="Picture 278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195064" y="4670338"/>
                <a:ext cx="2743200" cy="1244556"/>
              </a:xfrm>
              <a:prstGeom prst="rect">
                <a:avLst/>
              </a:prstGeom>
              <a:effectLst/>
            </p:spPr>
          </p:pic>
          <p:pic>
            <p:nvPicPr>
              <p:cNvPr id="96" name="Picture 279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195064" y="4199167"/>
                <a:ext cx="2743200" cy="487455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97" name="Group 309"/>
          <p:cNvGrpSpPr/>
          <p:nvPr/>
        </p:nvGrpSpPr>
        <p:grpSpPr>
          <a:xfrm>
            <a:off x="7957608" y="3326850"/>
            <a:ext cx="456028" cy="307159"/>
            <a:chOff x="10341695" y="3370609"/>
            <a:chExt cx="713232" cy="480399"/>
          </a:xfrm>
          <a:effectLst>
            <a:glow rad="25400">
              <a:schemeClr val="bg1">
                <a:lumMod val="50000"/>
                <a:alpha val="40000"/>
              </a:schemeClr>
            </a:glow>
          </a:effectLst>
        </p:grpSpPr>
        <p:sp>
          <p:nvSpPr>
            <p:cNvPr id="98" name="Rectangle: Rounded Corners 299"/>
            <p:cNvSpPr/>
            <p:nvPr/>
          </p:nvSpPr>
          <p:spPr bwMode="auto">
            <a:xfrm>
              <a:off x="10341695" y="3370609"/>
              <a:ext cx="713232" cy="480399"/>
            </a:xfrm>
            <a:prstGeom prst="roundRect">
              <a:avLst>
                <a:gd name="adj" fmla="val 5508"/>
              </a:avLst>
            </a:prstGeom>
            <a:solidFill>
              <a:schemeClr val="bg1"/>
            </a:solidFill>
            <a:ln w="25400" cap="flat" cmpd="sng" algn="ctr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34000">
                    <a:schemeClr val="bg1">
                      <a:lumMod val="75000"/>
                    </a:schemeClr>
                  </a:gs>
                  <a:gs pos="68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544638">
                <a:lnSpc>
                  <a:spcPct val="90000"/>
                </a:lnSpc>
              </a:pPr>
              <a:endParaRPr lang="en-US" b="1" dirty="0">
                <a:solidFill>
                  <a:schemeClr val="tx2"/>
                </a:solidFill>
                <a:latin typeface="+mn-lt"/>
              </a:endParaRPr>
            </a:p>
          </p:txBody>
        </p:sp>
        <p:pic>
          <p:nvPicPr>
            <p:cNvPr id="99" name="Picture 303" descr="IMG_libtape.png"/>
            <p:cNvPicPr preferRelativeResize="0"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69711" y="3446273"/>
              <a:ext cx="457200" cy="350904"/>
            </a:xfrm>
            <a:prstGeom prst="rect">
              <a:avLst/>
            </a:prstGeom>
            <a:effectLst>
              <a:glow rad="12700">
                <a:schemeClr val="bg1">
                  <a:lumMod val="75000"/>
                  <a:alpha val="40000"/>
                </a:schemeClr>
              </a:glow>
            </a:effectLst>
          </p:spPr>
        </p:pic>
      </p:grpSp>
      <p:grpSp>
        <p:nvGrpSpPr>
          <p:cNvPr id="100" name="Group 310"/>
          <p:cNvGrpSpPr/>
          <p:nvPr/>
        </p:nvGrpSpPr>
        <p:grpSpPr>
          <a:xfrm>
            <a:off x="7957608" y="3677405"/>
            <a:ext cx="456028" cy="307159"/>
            <a:chOff x="10341695" y="3918881"/>
            <a:chExt cx="713232" cy="480399"/>
          </a:xfrm>
          <a:effectLst>
            <a:glow rad="25400">
              <a:schemeClr val="bg1">
                <a:lumMod val="50000"/>
                <a:alpha val="40000"/>
              </a:schemeClr>
            </a:glow>
          </a:effectLst>
        </p:grpSpPr>
        <p:sp>
          <p:nvSpPr>
            <p:cNvPr id="101" name="Rectangle: Rounded Corners 294"/>
            <p:cNvSpPr/>
            <p:nvPr/>
          </p:nvSpPr>
          <p:spPr bwMode="auto">
            <a:xfrm>
              <a:off x="10341695" y="3918881"/>
              <a:ext cx="713232" cy="480399"/>
            </a:xfrm>
            <a:prstGeom prst="roundRect">
              <a:avLst>
                <a:gd name="adj" fmla="val 5508"/>
              </a:avLst>
            </a:prstGeom>
            <a:solidFill>
              <a:schemeClr val="bg1"/>
            </a:solidFill>
            <a:ln w="25400" cap="flat" cmpd="sng" algn="ctr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34000">
                    <a:schemeClr val="bg1">
                      <a:lumMod val="75000"/>
                    </a:schemeClr>
                  </a:gs>
                  <a:gs pos="68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544638">
                <a:lnSpc>
                  <a:spcPct val="90000"/>
                </a:lnSpc>
              </a:pPr>
              <a:endParaRPr lang="en-US" b="1" dirty="0">
                <a:solidFill>
                  <a:schemeClr val="tx2"/>
                </a:solidFill>
                <a:latin typeface="+mn-lt"/>
              </a:endParaRPr>
            </a:p>
          </p:txBody>
        </p:sp>
        <p:grpSp>
          <p:nvGrpSpPr>
            <p:cNvPr id="102" name="Group 307"/>
            <p:cNvGrpSpPr/>
            <p:nvPr/>
          </p:nvGrpSpPr>
          <p:grpSpPr>
            <a:xfrm>
              <a:off x="10484832" y="4020523"/>
              <a:ext cx="440880" cy="277078"/>
              <a:chOff x="10524787" y="4026037"/>
              <a:chExt cx="440880" cy="277078"/>
            </a:xfrm>
            <a:effectLst>
              <a:glow rad="25400">
                <a:schemeClr val="bg1">
                  <a:lumMod val="75000"/>
                  <a:alpha val="40000"/>
                </a:schemeClr>
              </a:glow>
            </a:effectLst>
          </p:grpSpPr>
          <p:pic>
            <p:nvPicPr>
              <p:cNvPr id="103" name="Picture 2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24787" y="4026037"/>
                <a:ext cx="244561" cy="277078"/>
              </a:xfrm>
              <a:prstGeom prst="rect">
                <a:avLst/>
              </a:prstGeom>
              <a:noFill/>
              <a:ln w="6350">
                <a:solidFill>
                  <a:srgbClr val="FFFFFF">
                    <a:lumMod val="95000"/>
                  </a:srgbClr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04" name="Picture 306" descr="IMG_libtape.png"/>
              <p:cNvPicPr preferRelativeResize="0"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688589" y="4073148"/>
                <a:ext cx="277078" cy="212659"/>
              </a:xfrm>
              <a:prstGeom prst="rect">
                <a:avLst/>
              </a:prstGeom>
            </p:spPr>
          </p:pic>
        </p:grpSp>
      </p:grpSp>
      <p:grpSp>
        <p:nvGrpSpPr>
          <p:cNvPr id="8" name="그룹 7"/>
          <p:cNvGrpSpPr/>
          <p:nvPr/>
        </p:nvGrpSpPr>
        <p:grpSpPr>
          <a:xfrm>
            <a:off x="5727985" y="2926061"/>
            <a:ext cx="652869" cy="1302165"/>
            <a:chOff x="6145127" y="2958145"/>
            <a:chExt cx="652869" cy="1302165"/>
          </a:xfrm>
        </p:grpSpPr>
        <p:grpSp>
          <p:nvGrpSpPr>
            <p:cNvPr id="109" name="그룹 108"/>
            <p:cNvGrpSpPr/>
            <p:nvPr/>
          </p:nvGrpSpPr>
          <p:grpSpPr>
            <a:xfrm>
              <a:off x="6145127" y="2958145"/>
              <a:ext cx="652869" cy="1177301"/>
              <a:chOff x="5933089" y="2703443"/>
              <a:chExt cx="539336" cy="972571"/>
            </a:xfrm>
          </p:grpSpPr>
          <p:grpSp>
            <p:nvGrpSpPr>
              <p:cNvPr id="120" name="그룹 119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122" name="Picture 3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23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124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5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6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7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8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9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0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1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121" name="Picture 378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2" name="그룹 1"/>
            <p:cNvGrpSpPr/>
            <p:nvPr/>
          </p:nvGrpSpPr>
          <p:grpSpPr>
            <a:xfrm>
              <a:off x="6282740" y="3710448"/>
              <a:ext cx="504761" cy="549862"/>
              <a:chOff x="6282740" y="3710448"/>
              <a:chExt cx="504761" cy="549862"/>
            </a:xfrm>
          </p:grpSpPr>
          <p:pic>
            <p:nvPicPr>
              <p:cNvPr id="111" name="그림 110"/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2740" y="3710448"/>
                <a:ext cx="504761" cy="549862"/>
              </a:xfrm>
              <a:prstGeom prst="rect">
                <a:avLst/>
              </a:prstGeom>
            </p:spPr>
          </p:pic>
          <p:grpSp>
            <p:nvGrpSpPr>
              <p:cNvPr id="112" name="그룹 111"/>
              <p:cNvGrpSpPr/>
              <p:nvPr/>
            </p:nvGrpSpPr>
            <p:grpSpPr>
              <a:xfrm>
                <a:off x="6532960" y="3987655"/>
                <a:ext cx="254541" cy="246411"/>
                <a:chOff x="3200400" y="1587217"/>
                <a:chExt cx="1024890" cy="992153"/>
              </a:xfrm>
            </p:grpSpPr>
            <p:sp>
              <p:nvSpPr>
                <p:cNvPr id="113" name="모서리가 둥근 직사각형 112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114" name="그룹 113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115" name="자유형 114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16" name="자유형 115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17" name="자유형 116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18" name="타원 117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119" name="타원 118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</p:grpSp>
      <p:sp>
        <p:nvSpPr>
          <p:cNvPr id="148" name="TextBox 147"/>
          <p:cNvSpPr txBox="1"/>
          <p:nvPr/>
        </p:nvSpPr>
        <p:spPr bwMode="ltGray">
          <a:xfrm>
            <a:off x="488977" y="6195440"/>
            <a:ext cx="8928073" cy="17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no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altLang="ko-KR" sz="700" i="1" dirty="0" smtClean="0">
                <a:solidFill>
                  <a:schemeClr val="tx2"/>
                </a:solidFill>
                <a:ea typeface="맑은 고딕" panose="020B0503020000020004" pitchFamily="50" charset="-127"/>
              </a:rPr>
              <a:t>* </a:t>
            </a:r>
            <a:r>
              <a:rPr lang="ko-KR" altLang="en-US" sz="800" dirty="0" smtClean="0"/>
              <a:t>멀티 </a:t>
            </a:r>
            <a:r>
              <a:rPr lang="ko-KR" altLang="en-US" sz="800" dirty="0" err="1" smtClean="0"/>
              <a:t>테넌트</a:t>
            </a:r>
            <a:r>
              <a:rPr lang="en-US" altLang="ko-KR" sz="800" dirty="0" smtClean="0"/>
              <a:t>(Multi-Tenant): </a:t>
            </a:r>
            <a:r>
              <a:rPr lang="ko-KR" altLang="en-US" sz="800" dirty="0"/>
              <a:t>개별 애플리케이션</a:t>
            </a:r>
            <a:r>
              <a:rPr lang="en-US" altLang="ko-KR" sz="800" dirty="0"/>
              <a:t>, </a:t>
            </a:r>
            <a:r>
              <a:rPr lang="ko-KR" altLang="en-US" sz="800" dirty="0"/>
              <a:t>그룹 또는 고객 간에 </a:t>
            </a:r>
            <a:r>
              <a:rPr lang="ko-KR" altLang="en-US" sz="800" dirty="0" smtClean="0"/>
              <a:t>서버</a:t>
            </a:r>
            <a:r>
              <a:rPr lang="en-US" altLang="ko-KR" sz="800" dirty="0" smtClean="0"/>
              <a:t>, </a:t>
            </a:r>
            <a:r>
              <a:rPr lang="ko-KR" altLang="en-US" sz="800" dirty="0" smtClean="0"/>
              <a:t>네트워크 및 </a:t>
            </a:r>
            <a:r>
              <a:rPr lang="ko-KR" altLang="en-US" sz="800" dirty="0" err="1" smtClean="0"/>
              <a:t>스토리지와</a:t>
            </a:r>
            <a:r>
              <a:rPr lang="ko-KR" altLang="en-US" sz="800" dirty="0" smtClean="0"/>
              <a:t> 같은 인프라 구성에 대한 필요한 모든 하드웨어 리소스를 </a:t>
            </a:r>
            <a:r>
              <a:rPr lang="ko-KR" altLang="en-US" sz="800" dirty="0"/>
              <a:t>공유</a:t>
            </a:r>
            <a:endParaRPr lang="en-US" altLang="ko-KR" sz="700" i="1" dirty="0">
              <a:solidFill>
                <a:schemeClr val="tx2"/>
              </a:solidFill>
              <a:ea typeface="맑은 고딕" panose="020B0503020000020004" pitchFamily="50" charset="-127"/>
            </a:endParaRPr>
          </a:p>
        </p:txBody>
      </p:sp>
      <p:sp>
        <p:nvSpPr>
          <p:cNvPr id="149" name="Rectangle: Rounded Corners 387"/>
          <p:cNvSpPr>
            <a:spLocks/>
          </p:cNvSpPr>
          <p:nvPr/>
        </p:nvSpPr>
        <p:spPr bwMode="auto">
          <a:xfrm>
            <a:off x="728614" y="4881962"/>
            <a:ext cx="2654444" cy="981723"/>
          </a:xfrm>
          <a:prstGeom prst="roundRect">
            <a:avLst>
              <a:gd name="adj" fmla="val 7009"/>
            </a:avLst>
          </a:prstGeom>
          <a:noFill/>
          <a:ln w="12700" cap="rnd" cmpd="sng" algn="ctr">
            <a:solidFill>
              <a:schemeClr val="tx2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endParaRPr lang="en-US" sz="600" dirty="0">
              <a:solidFill>
                <a:schemeClr val="bg1">
                  <a:lumMod val="8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50" name="Rectangle 342"/>
          <p:cNvSpPr/>
          <p:nvPr/>
        </p:nvSpPr>
        <p:spPr>
          <a:xfrm>
            <a:off x="1210920" y="5478964"/>
            <a:ext cx="1695977" cy="384721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ko-KR" altLang="en-US" sz="1100" b="1" dirty="0" smtClean="0">
                <a:solidFill>
                  <a:schemeClr val="tx2"/>
                </a:solidFill>
              </a:rPr>
              <a:t>원격 지사 </a:t>
            </a:r>
            <a:r>
              <a:rPr lang="en-US" altLang="ko-KR" sz="1100" b="1" dirty="0" smtClean="0">
                <a:solidFill>
                  <a:schemeClr val="tx2"/>
                </a:solidFill>
              </a:rPr>
              <a:t>/ </a:t>
            </a:r>
            <a:r>
              <a:rPr lang="ko-KR" altLang="en-US" sz="1100" b="1" dirty="0" smtClean="0">
                <a:solidFill>
                  <a:schemeClr val="tx2"/>
                </a:solidFill>
              </a:rPr>
              <a:t>사무소</a:t>
            </a:r>
            <a:r>
              <a:rPr lang="en-US" sz="1100" b="1" dirty="0" smtClean="0">
                <a:solidFill>
                  <a:schemeClr val="tx2"/>
                </a:solidFill>
              </a:rPr>
              <a:t> (ROBO)</a:t>
            </a:r>
            <a:endParaRPr lang="en-US" sz="1100" b="1" dirty="0">
              <a:solidFill>
                <a:schemeClr val="tx2"/>
              </a:solidFill>
            </a:endParaRP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NetBackup </a:t>
            </a:r>
            <a:r>
              <a:rPr lang="en-US" sz="800" b="1" i="1" dirty="0">
                <a:solidFill>
                  <a:schemeClr val="tx2"/>
                </a:solidFill>
              </a:rPr>
              <a:t>Virtual </a:t>
            </a:r>
            <a:r>
              <a:rPr lang="en-US" sz="800" b="1" i="1" dirty="0" smtClean="0">
                <a:solidFill>
                  <a:schemeClr val="tx2"/>
                </a:solidFill>
              </a:rPr>
              <a:t>Appliance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ko-KR" altLang="en-US" sz="800" dirty="0" smtClean="0">
                <a:solidFill>
                  <a:schemeClr val="tx2"/>
                </a:solidFill>
              </a:rPr>
              <a:t>사용</a:t>
            </a:r>
            <a:endParaRPr lang="en-US" sz="800" dirty="0">
              <a:solidFill>
                <a:schemeClr val="tx2"/>
              </a:solidFill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169224" y="4288136"/>
            <a:ext cx="5145140" cy="702344"/>
            <a:chOff x="1169224" y="4072947"/>
            <a:chExt cx="5145140" cy="702344"/>
          </a:xfrm>
        </p:grpSpPr>
        <p:grpSp>
          <p:nvGrpSpPr>
            <p:cNvPr id="173" name="Group 340"/>
            <p:cNvGrpSpPr/>
            <p:nvPr/>
          </p:nvGrpSpPr>
          <p:grpSpPr>
            <a:xfrm flipV="1">
              <a:off x="1169224" y="4072947"/>
              <a:ext cx="5145140" cy="451443"/>
              <a:chOff x="1254565" y="4902014"/>
              <a:chExt cx="6513455" cy="571496"/>
            </a:xfrm>
          </p:grpSpPr>
          <p:sp>
            <p:nvSpPr>
              <p:cNvPr id="178" name="Rectangle 338"/>
              <p:cNvSpPr/>
              <p:nvPr/>
            </p:nvSpPr>
            <p:spPr bwMode="auto">
              <a:xfrm>
                <a:off x="1254565" y="4902204"/>
                <a:ext cx="6432360" cy="320040"/>
              </a:xfrm>
              <a:prstGeom prst="rect">
                <a:avLst/>
              </a:prstGeom>
              <a:solidFill>
                <a:schemeClr val="accent3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en-US" sz="1400" dirty="0" err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79" name="Right Arrow 159"/>
              <p:cNvSpPr/>
              <p:nvPr/>
            </p:nvSpPr>
            <p:spPr>
              <a:xfrm rot="5400000">
                <a:off x="7230923" y="4936413"/>
                <a:ext cx="571496" cy="502698"/>
              </a:xfrm>
              <a:prstGeom prst="rightArrow">
                <a:avLst>
                  <a:gd name="adj1" fmla="val 66854"/>
                  <a:gd name="adj2" fmla="val 28799"/>
                </a:avLst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74" name="Rectangle 384"/>
            <p:cNvSpPr/>
            <p:nvPr/>
          </p:nvSpPr>
          <p:spPr bwMode="auto">
            <a:xfrm rot="16200000" flipV="1">
              <a:off x="1106903" y="4460161"/>
              <a:ext cx="377453" cy="252808"/>
            </a:xfrm>
            <a:prstGeom prst="rect">
              <a:avLst/>
            </a:prstGeom>
            <a:gradFill>
              <a:gsLst>
                <a:gs pos="0">
                  <a:schemeClr val="accent3">
                    <a:alpha val="0"/>
                  </a:schemeClr>
                </a:gs>
                <a:gs pos="49000">
                  <a:schemeClr val="accent3"/>
                </a:gs>
              </a:gsLst>
              <a:lin ang="0" scaled="1"/>
            </a:gra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sz="1400" dirty="0" err="1">
                <a:solidFill>
                  <a:srgbClr val="FFFFFF"/>
                </a:solidFill>
              </a:endParaRPr>
            </a:p>
          </p:txBody>
        </p:sp>
        <p:sp>
          <p:nvSpPr>
            <p:cNvPr id="175" name="Rectangle 385"/>
            <p:cNvSpPr/>
            <p:nvPr/>
          </p:nvSpPr>
          <p:spPr bwMode="auto">
            <a:xfrm rot="16200000" flipV="1">
              <a:off x="1870180" y="4460157"/>
              <a:ext cx="377453" cy="252808"/>
            </a:xfrm>
            <a:prstGeom prst="rect">
              <a:avLst/>
            </a:prstGeom>
            <a:gradFill>
              <a:gsLst>
                <a:gs pos="0">
                  <a:schemeClr val="accent3">
                    <a:alpha val="0"/>
                  </a:schemeClr>
                </a:gs>
                <a:gs pos="49000">
                  <a:schemeClr val="accent3"/>
                </a:gs>
              </a:gsLst>
              <a:lin ang="0" scaled="1"/>
            </a:gra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sz="1400" dirty="0" err="1">
                <a:solidFill>
                  <a:srgbClr val="FFFFFF"/>
                </a:solidFill>
              </a:endParaRPr>
            </a:p>
          </p:txBody>
        </p:sp>
        <p:sp>
          <p:nvSpPr>
            <p:cNvPr id="176" name="Rectangle 386"/>
            <p:cNvSpPr/>
            <p:nvPr/>
          </p:nvSpPr>
          <p:spPr bwMode="auto">
            <a:xfrm rot="16200000" flipV="1">
              <a:off x="2620193" y="4460156"/>
              <a:ext cx="377453" cy="252808"/>
            </a:xfrm>
            <a:prstGeom prst="rect">
              <a:avLst/>
            </a:prstGeom>
            <a:gradFill>
              <a:gsLst>
                <a:gs pos="0">
                  <a:schemeClr val="accent3">
                    <a:alpha val="0"/>
                  </a:schemeClr>
                </a:gs>
                <a:gs pos="49000">
                  <a:schemeClr val="accent3"/>
                </a:gs>
              </a:gsLst>
              <a:lin ang="0" scaled="1"/>
            </a:gra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en-US" sz="1400" dirty="0" err="1">
                <a:solidFill>
                  <a:srgbClr val="FFFFFF"/>
                </a:solidFill>
              </a:endParaRPr>
            </a:p>
          </p:txBody>
        </p:sp>
        <p:sp>
          <p:nvSpPr>
            <p:cNvPr id="177" name="Rectangle 341"/>
            <p:cNvSpPr/>
            <p:nvPr/>
          </p:nvSpPr>
          <p:spPr>
            <a:xfrm>
              <a:off x="2022887" y="4275134"/>
              <a:ext cx="3171060" cy="237757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ko-KR" altLang="en-US" sz="1050" dirty="0" smtClean="0">
                  <a:solidFill>
                    <a:schemeClr val="bg1"/>
                  </a:solidFill>
                </a:rPr>
                <a:t>안전하고 최적화된 전송</a:t>
              </a:r>
              <a:r>
                <a:rPr lang="en-US" sz="1050" dirty="0" smtClean="0">
                  <a:solidFill>
                    <a:schemeClr val="bg1"/>
                  </a:solidFill>
                </a:rPr>
                <a:t> </a:t>
              </a:r>
              <a:r>
                <a:rPr lang="en-US" sz="1050" dirty="0">
                  <a:solidFill>
                    <a:schemeClr val="bg1"/>
                  </a:solidFill>
                </a:rPr>
                <a:t>– </a:t>
              </a:r>
              <a:r>
                <a:rPr lang="en-US" sz="1050" b="1" i="1" dirty="0">
                  <a:solidFill>
                    <a:schemeClr val="bg1"/>
                  </a:solidFill>
                </a:rPr>
                <a:t>Optimized Duplication</a:t>
              </a:r>
            </a:p>
          </p:txBody>
        </p:sp>
      </p:grpSp>
      <p:grpSp>
        <p:nvGrpSpPr>
          <p:cNvPr id="151" name="Group 369"/>
          <p:cNvGrpSpPr>
            <a:grpSpLocks noChangeAspect="1"/>
          </p:cNvGrpSpPr>
          <p:nvPr/>
        </p:nvGrpSpPr>
        <p:grpSpPr>
          <a:xfrm>
            <a:off x="2470754" y="4980022"/>
            <a:ext cx="678969" cy="461627"/>
            <a:chOff x="1351280" y="3762193"/>
            <a:chExt cx="992923" cy="675083"/>
          </a:xfrm>
        </p:grpSpPr>
        <p:sp>
          <p:nvSpPr>
            <p:cNvPr id="152" name="Rectangle: Rounded Corners 337"/>
            <p:cNvSpPr>
              <a:spLocks/>
            </p:cNvSpPr>
            <p:nvPr/>
          </p:nvSpPr>
          <p:spPr bwMode="auto">
            <a:xfrm>
              <a:off x="1351280" y="3762193"/>
              <a:ext cx="992923" cy="675083"/>
            </a:xfrm>
            <a:prstGeom prst="roundRect">
              <a:avLst>
                <a:gd name="adj" fmla="val 8375"/>
              </a:avLst>
            </a:prstGeom>
            <a:solidFill>
              <a:schemeClr val="tx2">
                <a:alpha val="10000"/>
              </a:schemeClr>
            </a:solidFill>
            <a:ln w="25400" cap="rnd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008" tIns="0" rIns="54864" bIns="91440" numCol="1" rtlCol="0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"/>
                </a:spcAft>
              </a:pPr>
              <a:endParaRPr lang="en-US" sz="600" dirty="0">
                <a:solidFill>
                  <a:schemeClr val="bg1">
                    <a:lumMod val="85000"/>
                  </a:schemeClr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153" name="Group 368"/>
            <p:cNvGrpSpPr/>
            <p:nvPr/>
          </p:nvGrpSpPr>
          <p:grpSpPr>
            <a:xfrm>
              <a:off x="1436261" y="3863948"/>
              <a:ext cx="822960" cy="479018"/>
              <a:chOff x="1363085" y="3821980"/>
              <a:chExt cx="822960" cy="479018"/>
            </a:xfrm>
          </p:grpSpPr>
          <p:grpSp>
            <p:nvGrpSpPr>
              <p:cNvPr id="154" name="Group 364"/>
              <p:cNvGrpSpPr>
                <a:grpSpLocks noChangeAspect="1"/>
              </p:cNvGrpSpPr>
              <p:nvPr/>
            </p:nvGrpSpPr>
            <p:grpSpPr>
              <a:xfrm>
                <a:off x="1409564" y="3821980"/>
                <a:ext cx="731520" cy="235650"/>
                <a:chOff x="899123" y="2547337"/>
                <a:chExt cx="2804160" cy="903320"/>
              </a:xfrm>
              <a:effectLst>
                <a:glow rad="38100">
                  <a:schemeClr val="bg1">
                    <a:lumMod val="75000"/>
                    <a:alpha val="40000"/>
                  </a:schemeClr>
                </a:glow>
              </a:effectLst>
            </p:grpSpPr>
            <p:sp>
              <p:nvSpPr>
                <p:cNvPr id="156" name="Rounded Rectangle 752"/>
                <p:cNvSpPr/>
                <p:nvPr/>
              </p:nvSpPr>
              <p:spPr>
                <a:xfrm>
                  <a:off x="899123" y="2547337"/>
                  <a:ext cx="2804160" cy="11069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7" name="Rounded Rectangle 753"/>
                <p:cNvSpPr/>
                <p:nvPr/>
              </p:nvSpPr>
              <p:spPr>
                <a:xfrm>
                  <a:off x="2242947" y="2571737"/>
                  <a:ext cx="110691" cy="87892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2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155" name="Picture 354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63085" y="3942987"/>
                <a:ext cx="822960" cy="358011"/>
              </a:xfrm>
              <a:prstGeom prst="rect">
                <a:avLst/>
              </a:prstGeom>
            </p:spPr>
          </p:pic>
        </p:grpSp>
      </p:grpSp>
      <p:grpSp>
        <p:nvGrpSpPr>
          <p:cNvPr id="158" name="Group 370"/>
          <p:cNvGrpSpPr>
            <a:grpSpLocks noChangeAspect="1"/>
          </p:cNvGrpSpPr>
          <p:nvPr/>
        </p:nvGrpSpPr>
        <p:grpSpPr>
          <a:xfrm>
            <a:off x="956146" y="4980022"/>
            <a:ext cx="678969" cy="461627"/>
            <a:chOff x="1351280" y="3762193"/>
            <a:chExt cx="992923" cy="675083"/>
          </a:xfrm>
        </p:grpSpPr>
        <p:sp>
          <p:nvSpPr>
            <p:cNvPr id="159" name="Rectangle: Rounded Corners 371"/>
            <p:cNvSpPr>
              <a:spLocks/>
            </p:cNvSpPr>
            <p:nvPr/>
          </p:nvSpPr>
          <p:spPr bwMode="auto">
            <a:xfrm>
              <a:off x="1351280" y="3762193"/>
              <a:ext cx="992923" cy="675083"/>
            </a:xfrm>
            <a:prstGeom prst="roundRect">
              <a:avLst>
                <a:gd name="adj" fmla="val 8375"/>
              </a:avLst>
            </a:prstGeom>
            <a:solidFill>
              <a:schemeClr val="tx2">
                <a:alpha val="10000"/>
              </a:schemeClr>
            </a:solidFill>
            <a:ln w="25400" cap="rnd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008" tIns="0" rIns="54864" bIns="91440" numCol="1" rtlCol="0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"/>
                </a:spcAft>
              </a:pPr>
              <a:endParaRPr lang="en-US" sz="600" dirty="0">
                <a:solidFill>
                  <a:schemeClr val="bg1">
                    <a:lumMod val="85000"/>
                  </a:schemeClr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160" name="Group 372"/>
            <p:cNvGrpSpPr/>
            <p:nvPr/>
          </p:nvGrpSpPr>
          <p:grpSpPr>
            <a:xfrm>
              <a:off x="1436261" y="3863948"/>
              <a:ext cx="822960" cy="479018"/>
              <a:chOff x="1363085" y="3821980"/>
              <a:chExt cx="822960" cy="479018"/>
            </a:xfrm>
          </p:grpSpPr>
          <p:grpSp>
            <p:nvGrpSpPr>
              <p:cNvPr id="161" name="Group 373"/>
              <p:cNvGrpSpPr>
                <a:grpSpLocks noChangeAspect="1"/>
              </p:cNvGrpSpPr>
              <p:nvPr/>
            </p:nvGrpSpPr>
            <p:grpSpPr>
              <a:xfrm>
                <a:off x="1409564" y="3821980"/>
                <a:ext cx="731520" cy="235650"/>
                <a:chOff x="899123" y="2547337"/>
                <a:chExt cx="2804160" cy="903320"/>
              </a:xfrm>
              <a:effectLst>
                <a:glow rad="38100">
                  <a:schemeClr val="bg1">
                    <a:lumMod val="75000"/>
                    <a:alpha val="40000"/>
                  </a:schemeClr>
                </a:glow>
              </a:effectLst>
            </p:grpSpPr>
            <p:sp>
              <p:nvSpPr>
                <p:cNvPr id="163" name="Rounded Rectangle 752"/>
                <p:cNvSpPr/>
                <p:nvPr/>
              </p:nvSpPr>
              <p:spPr>
                <a:xfrm>
                  <a:off x="899123" y="2547337"/>
                  <a:ext cx="2804160" cy="11069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4" name="Rounded Rectangle 753"/>
                <p:cNvSpPr/>
                <p:nvPr/>
              </p:nvSpPr>
              <p:spPr>
                <a:xfrm>
                  <a:off x="2242947" y="2571737"/>
                  <a:ext cx="110691" cy="87892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2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162" name="Picture 374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63085" y="3942987"/>
                <a:ext cx="822960" cy="358011"/>
              </a:xfrm>
              <a:prstGeom prst="rect">
                <a:avLst/>
              </a:prstGeom>
            </p:spPr>
          </p:pic>
        </p:grpSp>
      </p:grpSp>
      <p:grpSp>
        <p:nvGrpSpPr>
          <p:cNvPr id="165" name="Group 377"/>
          <p:cNvGrpSpPr>
            <a:grpSpLocks noChangeAspect="1"/>
          </p:cNvGrpSpPr>
          <p:nvPr/>
        </p:nvGrpSpPr>
        <p:grpSpPr>
          <a:xfrm>
            <a:off x="1716772" y="4980022"/>
            <a:ext cx="678969" cy="461627"/>
            <a:chOff x="1351280" y="3762193"/>
            <a:chExt cx="992923" cy="675083"/>
          </a:xfrm>
        </p:grpSpPr>
        <p:sp>
          <p:nvSpPr>
            <p:cNvPr id="166" name="Rectangle: Rounded Corners 378"/>
            <p:cNvSpPr>
              <a:spLocks/>
            </p:cNvSpPr>
            <p:nvPr/>
          </p:nvSpPr>
          <p:spPr bwMode="auto">
            <a:xfrm>
              <a:off x="1351280" y="3762193"/>
              <a:ext cx="992923" cy="675083"/>
            </a:xfrm>
            <a:prstGeom prst="roundRect">
              <a:avLst>
                <a:gd name="adj" fmla="val 8375"/>
              </a:avLst>
            </a:prstGeom>
            <a:solidFill>
              <a:schemeClr val="tx2">
                <a:alpha val="10000"/>
              </a:schemeClr>
            </a:solidFill>
            <a:ln w="25400" cap="rnd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008" tIns="0" rIns="54864" bIns="91440" numCol="1" rtlCol="0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"/>
                </a:spcAft>
              </a:pPr>
              <a:endParaRPr lang="en-US" sz="600" dirty="0">
                <a:solidFill>
                  <a:schemeClr val="bg1">
                    <a:lumMod val="85000"/>
                  </a:schemeClr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167" name="Group 379"/>
            <p:cNvGrpSpPr/>
            <p:nvPr/>
          </p:nvGrpSpPr>
          <p:grpSpPr>
            <a:xfrm>
              <a:off x="1436261" y="3863948"/>
              <a:ext cx="822960" cy="479018"/>
              <a:chOff x="1363085" y="3821980"/>
              <a:chExt cx="822960" cy="479018"/>
            </a:xfrm>
          </p:grpSpPr>
          <p:grpSp>
            <p:nvGrpSpPr>
              <p:cNvPr id="168" name="Group 380"/>
              <p:cNvGrpSpPr>
                <a:grpSpLocks noChangeAspect="1"/>
              </p:cNvGrpSpPr>
              <p:nvPr/>
            </p:nvGrpSpPr>
            <p:grpSpPr>
              <a:xfrm>
                <a:off x="1409564" y="3821980"/>
                <a:ext cx="731520" cy="235650"/>
                <a:chOff x="899123" y="2547337"/>
                <a:chExt cx="2804160" cy="903320"/>
              </a:xfrm>
              <a:effectLst>
                <a:glow rad="38100">
                  <a:schemeClr val="bg1">
                    <a:lumMod val="75000"/>
                    <a:alpha val="40000"/>
                  </a:schemeClr>
                </a:glow>
              </a:effectLst>
            </p:grpSpPr>
            <p:sp>
              <p:nvSpPr>
                <p:cNvPr id="170" name="Rounded Rectangle 752"/>
                <p:cNvSpPr/>
                <p:nvPr/>
              </p:nvSpPr>
              <p:spPr>
                <a:xfrm>
                  <a:off x="899123" y="2547337"/>
                  <a:ext cx="2804160" cy="11069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1" name="Rounded Rectangle 753"/>
                <p:cNvSpPr/>
                <p:nvPr/>
              </p:nvSpPr>
              <p:spPr>
                <a:xfrm>
                  <a:off x="2242947" y="2571737"/>
                  <a:ext cx="110691" cy="87892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2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169" name="Picture 381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63085" y="3942987"/>
                <a:ext cx="822960" cy="358011"/>
              </a:xfrm>
              <a:prstGeom prst="rect">
                <a:avLst/>
              </a:prstGeom>
            </p:spPr>
          </p:pic>
        </p:grpSp>
      </p:grpSp>
      <p:grpSp>
        <p:nvGrpSpPr>
          <p:cNvPr id="180" name="Group 420"/>
          <p:cNvGrpSpPr>
            <a:grpSpLocks noChangeAspect="1"/>
          </p:cNvGrpSpPr>
          <p:nvPr/>
        </p:nvGrpSpPr>
        <p:grpSpPr>
          <a:xfrm>
            <a:off x="1402570" y="5233865"/>
            <a:ext cx="144461" cy="113347"/>
            <a:chOff x="4958179" y="3860241"/>
            <a:chExt cx="303006" cy="237744"/>
          </a:xfrm>
        </p:grpSpPr>
        <p:sp>
          <p:nvSpPr>
            <p:cNvPr id="181" name="Rounded Rectangle 41"/>
            <p:cNvSpPr>
              <a:spLocks/>
            </p:cNvSpPr>
            <p:nvPr/>
          </p:nvSpPr>
          <p:spPr>
            <a:xfrm>
              <a:off x="4958179" y="3860241"/>
              <a:ext cx="303006" cy="237744"/>
            </a:xfrm>
            <a:prstGeom prst="roundRect">
              <a:avLst>
                <a:gd name="adj" fmla="val 9928"/>
              </a:avLst>
            </a:prstGeom>
            <a:solidFill>
              <a:schemeClr val="tx1">
                <a:alpha val="75000"/>
              </a:schemeClr>
            </a:solidFill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prstClr val="white"/>
                </a:solidFill>
              </a:endParaRPr>
            </a:p>
          </p:txBody>
        </p:sp>
        <p:pic>
          <p:nvPicPr>
            <p:cNvPr id="182" name="Picture 422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4649" y="3923565"/>
              <a:ext cx="187736" cy="111731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83" name="Group 423"/>
          <p:cNvGrpSpPr>
            <a:grpSpLocks noChangeAspect="1"/>
          </p:cNvGrpSpPr>
          <p:nvPr/>
        </p:nvGrpSpPr>
        <p:grpSpPr>
          <a:xfrm>
            <a:off x="2916406" y="5233865"/>
            <a:ext cx="144461" cy="113347"/>
            <a:chOff x="4958179" y="3860241"/>
            <a:chExt cx="303006" cy="237744"/>
          </a:xfrm>
        </p:grpSpPr>
        <p:sp>
          <p:nvSpPr>
            <p:cNvPr id="184" name="Rounded Rectangle 41"/>
            <p:cNvSpPr>
              <a:spLocks/>
            </p:cNvSpPr>
            <p:nvPr/>
          </p:nvSpPr>
          <p:spPr>
            <a:xfrm>
              <a:off x="4958179" y="3860241"/>
              <a:ext cx="303006" cy="237744"/>
            </a:xfrm>
            <a:prstGeom prst="roundRect">
              <a:avLst>
                <a:gd name="adj" fmla="val 9928"/>
              </a:avLst>
            </a:prstGeom>
            <a:solidFill>
              <a:schemeClr val="tx1">
                <a:alpha val="75000"/>
              </a:schemeClr>
            </a:solidFill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prstClr val="white"/>
                </a:solidFill>
              </a:endParaRPr>
            </a:p>
          </p:txBody>
        </p:sp>
        <p:pic>
          <p:nvPicPr>
            <p:cNvPr id="185" name="Picture 425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4649" y="3923565"/>
              <a:ext cx="187736" cy="111731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86" name="Group 426"/>
          <p:cNvGrpSpPr>
            <a:grpSpLocks noChangeAspect="1"/>
          </p:cNvGrpSpPr>
          <p:nvPr/>
        </p:nvGrpSpPr>
        <p:grpSpPr>
          <a:xfrm>
            <a:off x="2162497" y="5233865"/>
            <a:ext cx="144461" cy="113347"/>
            <a:chOff x="4958179" y="3860241"/>
            <a:chExt cx="303006" cy="237744"/>
          </a:xfrm>
        </p:grpSpPr>
        <p:sp>
          <p:nvSpPr>
            <p:cNvPr id="187" name="Rounded Rectangle 41"/>
            <p:cNvSpPr>
              <a:spLocks/>
            </p:cNvSpPr>
            <p:nvPr/>
          </p:nvSpPr>
          <p:spPr>
            <a:xfrm>
              <a:off x="4958179" y="3860241"/>
              <a:ext cx="303006" cy="237744"/>
            </a:xfrm>
            <a:prstGeom prst="roundRect">
              <a:avLst>
                <a:gd name="adj" fmla="val 9928"/>
              </a:avLst>
            </a:prstGeom>
            <a:solidFill>
              <a:schemeClr val="tx1">
                <a:alpha val="75000"/>
              </a:schemeClr>
            </a:solidFill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prstClr val="white"/>
                </a:solidFill>
              </a:endParaRPr>
            </a:p>
          </p:txBody>
        </p:sp>
        <p:pic>
          <p:nvPicPr>
            <p:cNvPr id="188" name="Picture 42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4649" y="3923565"/>
              <a:ext cx="187736" cy="111731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89" name="Rectangle: Rounded Corners 387"/>
          <p:cNvSpPr>
            <a:spLocks/>
          </p:cNvSpPr>
          <p:nvPr/>
        </p:nvSpPr>
        <p:spPr bwMode="auto">
          <a:xfrm>
            <a:off x="729557" y="2494349"/>
            <a:ext cx="3032975" cy="1784125"/>
          </a:xfrm>
          <a:prstGeom prst="roundRect">
            <a:avLst>
              <a:gd name="adj" fmla="val 3934"/>
            </a:avLst>
          </a:prstGeom>
          <a:noFill/>
          <a:ln w="12700" cap="rnd" cmpd="sng" algn="ctr">
            <a:solidFill>
              <a:schemeClr val="tx2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endParaRPr lang="en-US" sz="600" dirty="0">
              <a:solidFill>
                <a:schemeClr val="bg1">
                  <a:lumMod val="8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790465" y="3317408"/>
            <a:ext cx="163030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altLang="ko-KR" sz="1200" b="1" kern="0" dirty="0">
                <a:solidFill>
                  <a:prstClr val="white"/>
                </a:solidFill>
                <a:cs typeface="Arial" panose="020B0604020202020204" pitchFamily="34" charset="0"/>
              </a:rPr>
              <a:t>Replication</a:t>
            </a:r>
            <a:r>
              <a:rPr lang="en-US" altLang="ko-KR" sz="1400" b="1" kern="0" dirty="0">
                <a:solidFill>
                  <a:prstClr val="white"/>
                </a:solidFill>
                <a:cs typeface="Arial" panose="020B0604020202020204" pitchFamily="34" charset="0"/>
              </a:rPr>
              <a:t/>
            </a:r>
            <a:br>
              <a:rPr lang="en-US" altLang="ko-KR" sz="1400" b="1" kern="0" dirty="0">
                <a:solidFill>
                  <a:prstClr val="white"/>
                </a:solidFill>
                <a:cs typeface="Arial" panose="020B0604020202020204" pitchFamily="34" charset="0"/>
              </a:rPr>
            </a:br>
            <a:r>
              <a:rPr lang="ko-KR" altLang="en-US" sz="900" i="1" dirty="0">
                <a:solidFill>
                  <a:prstClr val="white"/>
                </a:solidFill>
              </a:rPr>
              <a:t>안전하고 최적화된 전송 </a:t>
            </a:r>
            <a:r>
              <a:rPr lang="en-US" altLang="ko-KR" sz="900" i="1" dirty="0">
                <a:solidFill>
                  <a:prstClr val="white"/>
                </a:solidFill>
              </a:rPr>
              <a:t>– </a:t>
            </a:r>
            <a:r>
              <a:rPr lang="en-US" altLang="ko-KR" sz="900" b="1" i="1" dirty="0">
                <a:solidFill>
                  <a:prstClr val="white"/>
                </a:solidFill>
              </a:rPr>
              <a:t>Optimized Duplication</a:t>
            </a:r>
          </a:p>
        </p:txBody>
      </p:sp>
      <p:sp>
        <p:nvSpPr>
          <p:cNvPr id="190" name="Rectangle 342"/>
          <p:cNvSpPr/>
          <p:nvPr/>
        </p:nvSpPr>
        <p:spPr>
          <a:xfrm>
            <a:off x="1437019" y="2489448"/>
            <a:ext cx="1628651" cy="384721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ko-KR" altLang="en-US" sz="1100" b="1" dirty="0" smtClean="0">
                <a:solidFill>
                  <a:schemeClr val="tx2"/>
                </a:solidFill>
              </a:rPr>
              <a:t>데이터</a:t>
            </a:r>
            <a:r>
              <a:rPr lang="en-US" sz="1100" b="1" dirty="0" smtClean="0">
                <a:solidFill>
                  <a:schemeClr val="tx2"/>
                </a:solidFill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</a:rPr>
              <a:t>센터 </a:t>
            </a:r>
            <a:r>
              <a:rPr lang="en-US" sz="1100" b="1" dirty="0" smtClean="0">
                <a:solidFill>
                  <a:schemeClr val="tx2"/>
                </a:solidFill>
              </a:rPr>
              <a:t>(</a:t>
            </a:r>
            <a:r>
              <a:rPr lang="en-US" sz="1100" b="1" dirty="0" err="1" smtClean="0">
                <a:solidFill>
                  <a:schemeClr val="tx2"/>
                </a:solidFill>
              </a:rPr>
              <a:t>DataCenter</a:t>
            </a:r>
            <a:r>
              <a:rPr lang="en-US" sz="1100" b="1" dirty="0" smtClean="0">
                <a:solidFill>
                  <a:schemeClr val="tx2"/>
                </a:solidFill>
              </a:rPr>
              <a:t>)</a:t>
            </a:r>
            <a:endParaRPr lang="en-US" sz="1100" b="1" dirty="0">
              <a:solidFill>
                <a:schemeClr val="tx2"/>
              </a:solidFill>
            </a:endParaRP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NetBackup </a:t>
            </a:r>
            <a:r>
              <a:rPr lang="en-US" sz="800" b="1" i="1" dirty="0">
                <a:solidFill>
                  <a:schemeClr val="tx2"/>
                </a:solidFill>
              </a:rPr>
              <a:t>Virtual </a:t>
            </a:r>
            <a:r>
              <a:rPr lang="en-US" sz="800" b="1" i="1" dirty="0" smtClean="0">
                <a:solidFill>
                  <a:schemeClr val="tx2"/>
                </a:solidFill>
              </a:rPr>
              <a:t>Appliance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ko-KR" altLang="en-US" sz="800" dirty="0" smtClean="0">
                <a:solidFill>
                  <a:schemeClr val="tx2"/>
                </a:solidFill>
              </a:rPr>
              <a:t>사용</a:t>
            </a:r>
            <a:endParaRPr lang="en-US" sz="800" dirty="0">
              <a:solidFill>
                <a:schemeClr val="tx2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6351980" y="3160429"/>
            <a:ext cx="361966" cy="687976"/>
            <a:chOff x="6351980" y="3000104"/>
            <a:chExt cx="361966" cy="687976"/>
          </a:xfrm>
        </p:grpSpPr>
        <p:sp>
          <p:nvSpPr>
            <p:cNvPr id="204" name="Rectangle: Rounded Corners 410"/>
            <p:cNvSpPr>
              <a:spLocks noChangeAspect="1"/>
            </p:cNvSpPr>
            <p:nvPr/>
          </p:nvSpPr>
          <p:spPr bwMode="auto">
            <a:xfrm>
              <a:off x="6351980" y="3000104"/>
              <a:ext cx="361966" cy="687976"/>
            </a:xfrm>
            <a:prstGeom prst="roundRect">
              <a:avLst>
                <a:gd name="adj" fmla="val 7662"/>
              </a:avLst>
            </a:prstGeom>
            <a:solidFill>
              <a:schemeClr val="tx2">
                <a:alpha val="10000"/>
              </a:schemeClr>
            </a:solidFill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45720" bIns="0" numCol="1" rtlCol="0" anchor="ctr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600" i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193" name="Group 407"/>
            <p:cNvGrpSpPr/>
            <p:nvPr/>
          </p:nvGrpSpPr>
          <p:grpSpPr>
            <a:xfrm>
              <a:off x="6393086" y="3247564"/>
              <a:ext cx="260031" cy="167165"/>
              <a:chOff x="4939483" y="3458155"/>
              <a:chExt cx="329184" cy="211621"/>
            </a:xfrm>
          </p:grpSpPr>
          <p:grpSp>
            <p:nvGrpSpPr>
              <p:cNvPr id="194" name="Group 394"/>
              <p:cNvGrpSpPr>
                <a:grpSpLocks noChangeAspect="1"/>
              </p:cNvGrpSpPr>
              <p:nvPr/>
            </p:nvGrpSpPr>
            <p:grpSpPr>
              <a:xfrm rot="10800000">
                <a:off x="5029938" y="3458155"/>
                <a:ext cx="238729" cy="211621"/>
                <a:chOff x="6306569" y="2660904"/>
                <a:chExt cx="1017775" cy="902208"/>
              </a:xfrm>
              <a:solidFill>
                <a:schemeClr val="bg1"/>
              </a:solidFill>
              <a:effectLst/>
            </p:grpSpPr>
            <p:sp>
              <p:nvSpPr>
                <p:cNvPr id="199" name="Round Same Side Corner Rectangle 94"/>
                <p:cNvSpPr/>
                <p:nvPr/>
              </p:nvSpPr>
              <p:spPr>
                <a:xfrm rot="5400000">
                  <a:off x="6522720" y="2761488"/>
                  <a:ext cx="902208" cy="70104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00" name="Group 397"/>
                <p:cNvGrpSpPr/>
                <p:nvPr/>
              </p:nvGrpSpPr>
              <p:grpSpPr>
                <a:xfrm>
                  <a:off x="6306569" y="2817801"/>
                  <a:ext cx="337399" cy="588420"/>
                  <a:chOff x="6306569" y="2829231"/>
                  <a:chExt cx="337399" cy="588420"/>
                </a:xfrm>
                <a:grpFill/>
              </p:grpSpPr>
              <p:sp>
                <p:nvSpPr>
                  <p:cNvPr id="201" name="Round Same Side Corner Rectangle 97"/>
                  <p:cNvSpPr/>
                  <p:nvPr/>
                </p:nvSpPr>
                <p:spPr>
                  <a:xfrm rot="16200000">
                    <a:off x="6400594" y="3174277"/>
                    <a:ext cx="149352" cy="337395"/>
                  </a:xfrm>
                  <a:prstGeom prst="round2SameRect">
                    <a:avLst>
                      <a:gd name="adj1" fmla="val 23115"/>
                      <a:gd name="adj2" fmla="val 0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202" name="Round Same Side Corner Rectangle 98"/>
                  <p:cNvSpPr/>
                  <p:nvPr/>
                </p:nvSpPr>
                <p:spPr>
                  <a:xfrm rot="16200000">
                    <a:off x="6400593" y="2735207"/>
                    <a:ext cx="149352" cy="337399"/>
                  </a:xfrm>
                  <a:prstGeom prst="round2SameRect">
                    <a:avLst>
                      <a:gd name="adj1" fmla="val 23115"/>
                      <a:gd name="adj2" fmla="val 0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</p:grpSp>
          </p:grpSp>
          <p:sp>
            <p:nvSpPr>
              <p:cNvPr id="195" name="Round Same Side Corner Rectangle 102"/>
              <p:cNvSpPr/>
              <p:nvPr/>
            </p:nvSpPr>
            <p:spPr>
              <a:xfrm rot="16200000">
                <a:off x="4950710" y="3511806"/>
                <a:ext cx="81576" cy="104029"/>
              </a:xfrm>
              <a:prstGeom prst="round2SameRect">
                <a:avLst>
                  <a:gd name="adj1" fmla="val 23115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96" name="Group 391"/>
              <p:cNvGrpSpPr>
                <a:grpSpLocks noChangeAspect="1"/>
              </p:cNvGrpSpPr>
              <p:nvPr/>
            </p:nvGrpSpPr>
            <p:grpSpPr>
              <a:xfrm>
                <a:off x="5057087" y="3509300"/>
                <a:ext cx="109455" cy="109455"/>
                <a:chOff x="3720894" y="2384294"/>
                <a:chExt cx="210312" cy="210312"/>
              </a:xfrm>
              <a:effectLst>
                <a:glow rad="25400">
                  <a:schemeClr val="tx1">
                    <a:alpha val="25000"/>
                  </a:schemeClr>
                </a:glow>
              </a:effectLst>
            </p:grpSpPr>
            <p:sp>
              <p:nvSpPr>
                <p:cNvPr id="197" name="Oval 392"/>
                <p:cNvSpPr>
                  <a:spLocks noChangeAspect="1"/>
                </p:cNvSpPr>
                <p:nvPr/>
              </p:nvSpPr>
              <p:spPr bwMode="auto">
                <a:xfrm>
                  <a:off x="3720894" y="2384294"/>
                  <a:ext cx="210312" cy="210312"/>
                </a:xfrm>
                <a:prstGeom prst="ellipse">
                  <a:avLst/>
                </a:prstGeom>
                <a:solidFill>
                  <a:srgbClr val="FFFFFF"/>
                </a:solidFill>
                <a:ln w="12700" cap="flat" cmpd="sng" algn="ctr">
                  <a:solidFill>
                    <a:srgbClr val="D89102">
                      <a:lumMod val="7500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>
                    <a:lnSpc>
                      <a:spcPct val="90000"/>
                    </a:lnSpc>
                    <a:defRPr/>
                  </a:pPr>
                  <a:endParaRPr lang="en-US" sz="1200" b="1" kern="0">
                    <a:solidFill>
                      <a:srgbClr val="FFFFFF"/>
                    </a:solidFill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98" name="Picture 4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52898" y="2444217"/>
                  <a:ext cx="146304" cy="99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212" name="Group 419"/>
            <p:cNvGrpSpPr/>
            <p:nvPr/>
          </p:nvGrpSpPr>
          <p:grpSpPr>
            <a:xfrm>
              <a:off x="6415444" y="3451299"/>
              <a:ext cx="239352" cy="187800"/>
              <a:chOff x="4958179" y="3860241"/>
              <a:chExt cx="303006" cy="237744"/>
            </a:xfrm>
          </p:grpSpPr>
          <p:sp>
            <p:nvSpPr>
              <p:cNvPr id="213" name="Rounded Rectangle 41"/>
              <p:cNvSpPr>
                <a:spLocks/>
              </p:cNvSpPr>
              <p:nvPr/>
            </p:nvSpPr>
            <p:spPr>
              <a:xfrm>
                <a:off x="4958179" y="3860241"/>
                <a:ext cx="303006" cy="237744"/>
              </a:xfrm>
              <a:prstGeom prst="roundRect">
                <a:avLst>
                  <a:gd name="adj" fmla="val 9928"/>
                </a:avLst>
              </a:prstGeom>
              <a:solidFill>
                <a:schemeClr val="tx1">
                  <a:alpha val="52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prstClr val="white"/>
                  </a:solidFill>
                </a:endParaRPr>
              </a:p>
            </p:txBody>
          </p:sp>
          <p:pic>
            <p:nvPicPr>
              <p:cNvPr id="214" name="Picture 418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4649" y="3923565"/>
                <a:ext cx="187736" cy="111731"/>
              </a:xfrm>
              <a:prstGeom prst="rect">
                <a:avLst/>
              </a:prstGeom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13" name="그룹 12"/>
            <p:cNvGrpSpPr/>
            <p:nvPr/>
          </p:nvGrpSpPr>
          <p:grpSpPr>
            <a:xfrm>
              <a:off x="6377774" y="3045485"/>
              <a:ext cx="303369" cy="165508"/>
              <a:chOff x="7102005" y="4010296"/>
              <a:chExt cx="303369" cy="165508"/>
            </a:xfrm>
          </p:grpSpPr>
          <p:grpSp>
            <p:nvGrpSpPr>
              <p:cNvPr id="205" name="Group 411"/>
              <p:cNvGrpSpPr>
                <a:grpSpLocks noChangeAspect="1"/>
              </p:cNvGrpSpPr>
              <p:nvPr/>
            </p:nvGrpSpPr>
            <p:grpSpPr>
              <a:xfrm>
                <a:off x="7102005" y="4010296"/>
                <a:ext cx="303369" cy="165508"/>
                <a:chOff x="552737" y="8131563"/>
                <a:chExt cx="2903807" cy="1735096"/>
              </a:xfrm>
              <a:solidFill>
                <a:schemeClr val="bg1">
                  <a:lumMod val="75000"/>
                </a:schemeClr>
              </a:solidFill>
              <a:effectLst/>
            </p:grpSpPr>
            <p:sp>
              <p:nvSpPr>
                <p:cNvPr id="206" name="Rounded Rectangle 93"/>
                <p:cNvSpPr/>
                <p:nvPr/>
              </p:nvSpPr>
              <p:spPr>
                <a:xfrm>
                  <a:off x="552737" y="8952259"/>
                  <a:ext cx="2743200" cy="914400"/>
                </a:xfrm>
                <a:prstGeom prst="roundRect">
                  <a:avLst>
                    <a:gd name="adj" fmla="val 50000"/>
                  </a:avLst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7" name="Oval 413"/>
                <p:cNvSpPr>
                  <a:spLocks noChangeAspect="1"/>
                </p:cNvSpPr>
                <p:nvPr/>
              </p:nvSpPr>
              <p:spPr>
                <a:xfrm>
                  <a:off x="980941" y="8473954"/>
                  <a:ext cx="1097280" cy="1097276"/>
                </a:xfrm>
                <a:prstGeom prst="ellipse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8" name="Oval 414"/>
                <p:cNvSpPr>
                  <a:spLocks noChangeAspect="1"/>
                </p:cNvSpPr>
                <p:nvPr/>
              </p:nvSpPr>
              <p:spPr>
                <a:xfrm>
                  <a:off x="1697223" y="8131563"/>
                  <a:ext cx="1097280" cy="1097276"/>
                </a:xfrm>
                <a:prstGeom prst="ellipse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9" name="Oval 415"/>
                <p:cNvSpPr>
                  <a:spLocks noChangeAspect="1"/>
                </p:cNvSpPr>
                <p:nvPr/>
              </p:nvSpPr>
              <p:spPr>
                <a:xfrm>
                  <a:off x="2229135" y="8639253"/>
                  <a:ext cx="1227409" cy="1227406"/>
                </a:xfrm>
                <a:prstGeom prst="ellipse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215" name="Picture 435"/>
              <p:cNvPicPr>
                <a:picLocks noChangeAspect="1"/>
              </p:cNvPicPr>
              <p:nvPr/>
            </p:nvPicPr>
            <p:blipFill>
              <a:blip r:embed="rId20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8042" y="4035962"/>
                <a:ext cx="108575" cy="108575"/>
              </a:xfrm>
              <a:prstGeom prst="rect">
                <a:avLst/>
              </a:prstGeom>
            </p:spPr>
          </p:pic>
        </p:grpSp>
      </p:grpSp>
      <p:sp>
        <p:nvSpPr>
          <p:cNvPr id="216" name="Rectangle: Rounded Corners 387"/>
          <p:cNvSpPr>
            <a:spLocks/>
          </p:cNvSpPr>
          <p:nvPr/>
        </p:nvSpPr>
        <p:spPr bwMode="auto">
          <a:xfrm>
            <a:off x="5491365" y="2494349"/>
            <a:ext cx="1319622" cy="1784125"/>
          </a:xfrm>
          <a:prstGeom prst="roundRect">
            <a:avLst>
              <a:gd name="adj" fmla="val 3934"/>
            </a:avLst>
          </a:prstGeom>
          <a:noFill/>
          <a:ln w="12700" cap="rnd" cmpd="sng" algn="ctr">
            <a:solidFill>
              <a:schemeClr val="tx2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64008" tIns="0" rIns="54864" bIns="9144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"/>
              </a:spcAft>
            </a:pPr>
            <a:endParaRPr lang="en-US" sz="600" dirty="0">
              <a:solidFill>
                <a:schemeClr val="bg1">
                  <a:lumMod val="8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17" name="Rectangle 342"/>
          <p:cNvSpPr/>
          <p:nvPr/>
        </p:nvSpPr>
        <p:spPr>
          <a:xfrm>
            <a:off x="5607167" y="2489448"/>
            <a:ext cx="1141339" cy="384721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ko-KR" altLang="en-US" sz="1100" b="1" dirty="0" smtClean="0">
                <a:solidFill>
                  <a:schemeClr val="tx2"/>
                </a:solidFill>
              </a:rPr>
              <a:t>메인 </a:t>
            </a:r>
            <a:r>
              <a:rPr lang="en-US" altLang="ko-KR" sz="1100" b="1" dirty="0" smtClean="0">
                <a:solidFill>
                  <a:schemeClr val="tx2"/>
                </a:solidFill>
              </a:rPr>
              <a:t>/ </a:t>
            </a:r>
            <a:r>
              <a:rPr lang="ko-KR" altLang="en-US" sz="1100" b="1" dirty="0" smtClean="0">
                <a:solidFill>
                  <a:schemeClr val="tx2"/>
                </a:solidFill>
              </a:rPr>
              <a:t>데이터 센터</a:t>
            </a:r>
            <a:endParaRPr lang="en-US" sz="1100" b="1" dirty="0">
              <a:solidFill>
                <a:schemeClr val="tx2"/>
              </a:solidFill>
            </a:endParaRPr>
          </a:p>
          <a:p>
            <a:pPr algn="ctr"/>
            <a:r>
              <a:rPr lang="ko-KR" altLang="en-US" sz="800" dirty="0" smtClean="0">
                <a:solidFill>
                  <a:schemeClr val="tx2"/>
                </a:solidFill>
              </a:rPr>
              <a:t>물리적</a:t>
            </a:r>
            <a:r>
              <a:rPr lang="en-US" sz="800" dirty="0" smtClean="0">
                <a:solidFill>
                  <a:schemeClr val="tx2"/>
                </a:solidFill>
              </a:rPr>
              <a:t> NetBackup </a:t>
            </a:r>
            <a:r>
              <a:rPr lang="ko-KR" altLang="en-US" sz="800" dirty="0" smtClean="0">
                <a:solidFill>
                  <a:schemeClr val="tx2"/>
                </a:solidFill>
              </a:rPr>
              <a:t>환경</a:t>
            </a:r>
            <a:endParaRPr lang="en-US" sz="800" dirty="0">
              <a:solidFill>
                <a:schemeClr val="tx2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3291459" y="3336859"/>
            <a:ext cx="239352" cy="187800"/>
            <a:chOff x="6567844" y="3548835"/>
            <a:chExt cx="239352" cy="187800"/>
          </a:xfrm>
        </p:grpSpPr>
        <p:sp>
          <p:nvSpPr>
            <p:cNvPr id="226" name="Rounded Rectangle 41"/>
            <p:cNvSpPr>
              <a:spLocks/>
            </p:cNvSpPr>
            <p:nvPr/>
          </p:nvSpPr>
          <p:spPr>
            <a:xfrm>
              <a:off x="6567844" y="3548835"/>
              <a:ext cx="239352" cy="187800"/>
            </a:xfrm>
            <a:prstGeom prst="roundRect">
              <a:avLst>
                <a:gd name="adj" fmla="val 9928"/>
              </a:avLst>
            </a:prstGeom>
            <a:solidFill>
              <a:schemeClr val="tx1">
                <a:alpha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prstClr val="white"/>
                </a:solidFill>
              </a:endParaRPr>
            </a:p>
          </p:txBody>
        </p:sp>
        <p:pic>
          <p:nvPicPr>
            <p:cNvPr id="227" name="Picture 41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2451" y="3598856"/>
              <a:ext cx="148297" cy="88259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28" name="그룹 227"/>
          <p:cNvGrpSpPr/>
          <p:nvPr/>
        </p:nvGrpSpPr>
        <p:grpSpPr>
          <a:xfrm>
            <a:off x="3291459" y="3815177"/>
            <a:ext cx="239352" cy="187800"/>
            <a:chOff x="6567844" y="3548835"/>
            <a:chExt cx="239352" cy="187800"/>
          </a:xfrm>
        </p:grpSpPr>
        <p:sp>
          <p:nvSpPr>
            <p:cNvPr id="229" name="Rounded Rectangle 41"/>
            <p:cNvSpPr>
              <a:spLocks/>
            </p:cNvSpPr>
            <p:nvPr/>
          </p:nvSpPr>
          <p:spPr>
            <a:xfrm>
              <a:off x="6567844" y="3548835"/>
              <a:ext cx="239352" cy="187800"/>
            </a:xfrm>
            <a:prstGeom prst="roundRect">
              <a:avLst>
                <a:gd name="adj" fmla="val 9928"/>
              </a:avLst>
            </a:prstGeom>
            <a:solidFill>
              <a:schemeClr val="tx1">
                <a:alpha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prstClr val="white"/>
                </a:solidFill>
              </a:endParaRPr>
            </a:p>
          </p:txBody>
        </p:sp>
        <p:pic>
          <p:nvPicPr>
            <p:cNvPr id="230" name="Picture 41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2451" y="3598856"/>
              <a:ext cx="148297" cy="88259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25853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1. </a:t>
            </a:r>
            <a:r>
              <a:rPr lang="ko-KR" altLang="en-US" smtClean="0"/>
              <a:t>제품 개요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3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/>
              <a:t>NetBackup</a:t>
            </a:r>
            <a:r>
              <a:rPr lang="ko-KR" altLang="en-US" dirty="0"/>
              <a:t>은 복잡한 데이터 센터 환경에서 포괄적이면서 통합적인 방식으로 데이터를 보호합니다</a:t>
            </a:r>
            <a:r>
              <a:rPr lang="en-US" altLang="ko-KR" dirty="0"/>
              <a:t>. </a:t>
            </a:r>
            <a:r>
              <a:rPr lang="ko-KR" altLang="en-US" dirty="0"/>
              <a:t>고급기술을 자동화하고 애플리케이션</a:t>
            </a:r>
            <a:r>
              <a:rPr lang="en-US" altLang="ko-KR" dirty="0"/>
              <a:t>, </a:t>
            </a:r>
            <a:r>
              <a:rPr lang="ko-KR" altLang="en-US" dirty="0"/>
              <a:t>플랫폼 및 가상 환경 전 범위에서 운영을 표준화함으로써 정보 중심의 엔터프라이즈 환경 보호를 간소화합니다</a:t>
            </a:r>
            <a:r>
              <a:rPr lang="en-US" altLang="ko-KR" dirty="0"/>
              <a:t>.</a:t>
            </a:r>
          </a:p>
        </p:txBody>
      </p:sp>
      <p:sp>
        <p:nvSpPr>
          <p:cNvPr id="77" name="텍스트 개체 틀 7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 </a:t>
            </a:r>
            <a:r>
              <a:rPr lang="ko-KR" altLang="en-US" dirty="0"/>
              <a:t>제품 </a:t>
            </a:r>
            <a:r>
              <a:rPr lang="ko-KR" altLang="en-US" dirty="0" smtClean="0"/>
              <a:t>개요</a:t>
            </a:r>
            <a:endParaRPr lang="ko-KR" altLang="en-US" dirty="0"/>
          </a:p>
        </p:txBody>
      </p:sp>
      <p:sp>
        <p:nvSpPr>
          <p:cNvPr id="51" name="텍스트 개체 틀 49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</a:t>
            </a:r>
            <a:endParaRPr lang="ko-KR" altLang="en-US" dirty="0"/>
          </a:p>
        </p:txBody>
      </p:sp>
      <p:sp>
        <p:nvSpPr>
          <p:cNvPr id="52" name="텍스트 개체 틀 47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53" name="텍스트 개체 틀 48"/>
          <p:cNvSpPr>
            <a:spLocks noGrp="1"/>
          </p:cNvSpPr>
          <p:nvPr>
            <p:ph type="body" sz="quarter" idx="16"/>
          </p:nvPr>
        </p:nvSpPr>
        <p:spPr>
          <a:xfrm>
            <a:off x="9010627" y="484215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개요</a:t>
            </a:r>
            <a:endParaRPr lang="ko-KR" altLang="en-US" dirty="0"/>
          </a:p>
        </p:txBody>
      </p:sp>
      <p:sp>
        <p:nvSpPr>
          <p:cNvPr id="188" name="위쪽 화살표 187"/>
          <p:cNvSpPr/>
          <p:nvPr/>
        </p:nvSpPr>
        <p:spPr bwMode="auto">
          <a:xfrm>
            <a:off x="1112196" y="2320439"/>
            <a:ext cx="347027" cy="3798475"/>
          </a:xfrm>
          <a:prstGeom prst="upArrow">
            <a:avLst/>
          </a:prstGeom>
          <a:gradFill flip="none" rotWithShape="1">
            <a:gsLst>
              <a:gs pos="0">
                <a:srgbClr val="FF6600"/>
              </a:gs>
              <a:gs pos="100000">
                <a:srgbClr val="2DAFFF"/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06161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189" name="위쪽 화살표 188"/>
          <p:cNvSpPr/>
          <p:nvPr/>
        </p:nvSpPr>
        <p:spPr bwMode="auto">
          <a:xfrm>
            <a:off x="966860" y="4074590"/>
            <a:ext cx="345544" cy="2044324"/>
          </a:xfrm>
          <a:prstGeom prst="upArrow">
            <a:avLst/>
          </a:prstGeom>
          <a:gradFill flip="none" rotWithShape="1">
            <a:gsLst>
              <a:gs pos="0">
                <a:srgbClr val="FF6600">
                  <a:alpha val="50000"/>
                </a:srgbClr>
              </a:gs>
              <a:gs pos="100000">
                <a:srgbClr val="2DAFFF">
                  <a:alpha val="5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06161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190" name="위쪽 화살표 189"/>
          <p:cNvSpPr/>
          <p:nvPr/>
        </p:nvSpPr>
        <p:spPr bwMode="auto">
          <a:xfrm>
            <a:off x="845252" y="3575904"/>
            <a:ext cx="345544" cy="2543010"/>
          </a:xfrm>
          <a:prstGeom prst="upArrow">
            <a:avLst/>
          </a:prstGeom>
          <a:gradFill flip="none" rotWithShape="1">
            <a:gsLst>
              <a:gs pos="0">
                <a:srgbClr val="FF6600">
                  <a:alpha val="70000"/>
                </a:srgbClr>
              </a:gs>
              <a:gs pos="100000">
                <a:srgbClr val="2DAFFF">
                  <a:alpha val="7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06161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191" name="위쪽 화살표 190"/>
          <p:cNvSpPr/>
          <p:nvPr/>
        </p:nvSpPr>
        <p:spPr bwMode="auto">
          <a:xfrm>
            <a:off x="732543" y="4482873"/>
            <a:ext cx="347027" cy="1636041"/>
          </a:xfrm>
          <a:prstGeom prst="upArrow">
            <a:avLst/>
          </a:prstGeom>
          <a:gradFill flip="none" rotWithShape="1">
            <a:gsLst>
              <a:gs pos="0">
                <a:srgbClr val="FF6600">
                  <a:alpha val="90000"/>
                </a:srgbClr>
              </a:gs>
              <a:gs pos="100000">
                <a:srgbClr val="2DAFFF">
                  <a:alpha val="9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06161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192" name="위쪽 화살표 41"/>
          <p:cNvSpPr/>
          <p:nvPr/>
        </p:nvSpPr>
        <p:spPr bwMode="auto">
          <a:xfrm>
            <a:off x="2559627" y="3314897"/>
            <a:ext cx="347027" cy="2804017"/>
          </a:xfrm>
          <a:prstGeom prst="upArrow">
            <a:avLst/>
          </a:prstGeom>
          <a:gradFill flip="none" rotWithShape="1">
            <a:gsLst>
              <a:gs pos="0">
                <a:srgbClr val="FF6600">
                  <a:alpha val="30000"/>
                </a:srgbClr>
              </a:gs>
              <a:gs pos="100000">
                <a:srgbClr val="2DAFFF">
                  <a:alpha val="3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06161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193" name="위쪽 화살표 40"/>
          <p:cNvSpPr/>
          <p:nvPr/>
        </p:nvSpPr>
        <p:spPr bwMode="auto">
          <a:xfrm>
            <a:off x="560512" y="3314897"/>
            <a:ext cx="347027" cy="2804017"/>
          </a:xfrm>
          <a:prstGeom prst="upArrow">
            <a:avLst/>
          </a:prstGeom>
          <a:gradFill flip="none" rotWithShape="1">
            <a:gsLst>
              <a:gs pos="0">
                <a:srgbClr val="FF6600">
                  <a:alpha val="30000"/>
                </a:srgbClr>
              </a:gs>
              <a:gs pos="100000">
                <a:srgbClr val="2DAFFF">
                  <a:alpha val="3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06161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194" name="대각선 방향의 모서리가 둥근 사각형 50"/>
          <p:cNvSpPr>
            <a:spLocks/>
          </p:cNvSpPr>
          <p:nvPr/>
        </p:nvSpPr>
        <p:spPr bwMode="auto">
          <a:xfrm rot="15879141">
            <a:off x="3655871" y="1708315"/>
            <a:ext cx="234999" cy="1512745"/>
          </a:xfrm>
          <a:custGeom>
            <a:avLst/>
            <a:gdLst>
              <a:gd name="T0" fmla="*/ 0 w 397364"/>
              <a:gd name="T1" fmla="*/ 0 h 813765"/>
              <a:gd name="T2" fmla="*/ 0 w 397364"/>
              <a:gd name="T3" fmla="*/ 0 h 813765"/>
              <a:gd name="T4" fmla="*/ 0 w 397364"/>
              <a:gd name="T5" fmla="*/ 0 h 813765"/>
              <a:gd name="T6" fmla="*/ 0 w 397364"/>
              <a:gd name="T7" fmla="*/ 1 h 813765"/>
              <a:gd name="T8" fmla="*/ 0 w 397364"/>
              <a:gd name="T9" fmla="*/ 1 h 813765"/>
              <a:gd name="T10" fmla="*/ 0 w 397364"/>
              <a:gd name="T11" fmla="*/ 1 h 813765"/>
              <a:gd name="T12" fmla="*/ 0 w 397364"/>
              <a:gd name="T13" fmla="*/ 1 h 813765"/>
              <a:gd name="T14" fmla="*/ 0 w 397364"/>
              <a:gd name="T15" fmla="*/ 0 h 813765"/>
              <a:gd name="T16" fmla="*/ 0 w 397364"/>
              <a:gd name="T17" fmla="*/ 0 h 81376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97364" h="813765">
                <a:moveTo>
                  <a:pt x="29520" y="0"/>
                </a:moveTo>
                <a:lnTo>
                  <a:pt x="397364" y="0"/>
                </a:lnTo>
                <a:lnTo>
                  <a:pt x="397364" y="784245"/>
                </a:lnTo>
                <a:cubicBezTo>
                  <a:pt x="397364" y="800548"/>
                  <a:pt x="384147" y="813765"/>
                  <a:pt x="367844" y="813765"/>
                </a:cubicBezTo>
                <a:lnTo>
                  <a:pt x="0" y="813765"/>
                </a:lnTo>
                <a:lnTo>
                  <a:pt x="0" y="29520"/>
                </a:lnTo>
                <a:cubicBezTo>
                  <a:pt x="0" y="13217"/>
                  <a:pt x="13217" y="0"/>
                  <a:pt x="29520" y="0"/>
                </a:cubicBezTo>
                <a:close/>
              </a:path>
            </a:pathLst>
          </a:custGeom>
          <a:solidFill>
            <a:srgbClr val="4F81BD"/>
          </a:solidFill>
          <a:ln w="9525">
            <a:solidFill>
              <a:srgbClr val="4F81BD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106161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195" name="Rectangle 78"/>
          <p:cNvSpPr>
            <a:spLocks noChangeArrowheads="1"/>
          </p:cNvSpPr>
          <p:nvPr/>
        </p:nvSpPr>
        <p:spPr bwMode="auto">
          <a:xfrm>
            <a:off x="1361750" y="2362681"/>
            <a:ext cx="3229068" cy="3761285"/>
          </a:xfrm>
          <a:prstGeom prst="rect">
            <a:avLst/>
          </a:prstGeom>
          <a:gradFill rotWithShape="1">
            <a:gsLst>
              <a:gs pos="0">
                <a:srgbClr val="FDFDFD"/>
              </a:gs>
              <a:gs pos="100000">
                <a:srgbClr val="EEECE1"/>
              </a:gs>
            </a:gsLst>
            <a:lin ang="5400000" scaled="1"/>
          </a:gradFill>
          <a:ln w="9525" algn="ctr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  <a:effectLst>
            <a:outerShdw blurRad="63500" dist="25401" dir="2700000" algn="tl" rotWithShape="0">
              <a:srgbClr val="000000">
                <a:alpha val="21999"/>
              </a:srgbClr>
            </a:outerShdw>
          </a:effectLst>
        </p:spPr>
        <p:txBody>
          <a:bodyPr lIns="0" tIns="0" rIns="0" bIns="0" anchor="ctr"/>
          <a:lstStyle/>
          <a:p>
            <a:pPr marL="742950" marR="0" lvl="1" indent="-285750" algn="ctr" defTabSz="104298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Calibri" panose="020F0502020204030204" pitchFamily="34" charset="0"/>
              <a:sym typeface="Monotype Sorts" pitchFamily="2" charset="2"/>
            </a:endParaRPr>
          </a:p>
        </p:txBody>
      </p:sp>
      <p:sp>
        <p:nvSpPr>
          <p:cNvPr id="196" name="Rectangle 11"/>
          <p:cNvSpPr>
            <a:spLocks/>
          </p:cNvSpPr>
          <p:nvPr/>
        </p:nvSpPr>
        <p:spPr bwMode="auto">
          <a:xfrm>
            <a:off x="3069801" y="2582577"/>
            <a:ext cx="1242929" cy="287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914400" algn="l"/>
                <a:tab pos="7315200" algn="r"/>
              </a:tabLs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가는각진제목체" pitchFamily="18" charset="-127"/>
              </a:defRPr>
            </a:lvl1pPr>
            <a:lvl2pPr marL="742950" indent="-285750">
              <a:tabLst>
                <a:tab pos="914400" algn="l"/>
                <a:tab pos="7315200" algn="r"/>
              </a:tabLs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가는각진제목체" pitchFamily="18" charset="-127"/>
              </a:defRPr>
            </a:lvl2pPr>
            <a:lvl3pPr marL="1143000" indent="-228600">
              <a:tabLst>
                <a:tab pos="914400" algn="l"/>
                <a:tab pos="7315200" algn="r"/>
              </a:tabLs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가는각진제목체" pitchFamily="18" charset="-127"/>
              </a:defRPr>
            </a:lvl3pPr>
            <a:lvl4pPr marL="1600200" indent="-228600">
              <a:tabLst>
                <a:tab pos="914400" algn="l"/>
                <a:tab pos="7315200" algn="r"/>
              </a:tabLs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가는각진제목체" pitchFamily="18" charset="-127"/>
              </a:defRPr>
            </a:lvl4pPr>
            <a:lvl5pPr marL="2057400" indent="-228600">
              <a:tabLst>
                <a:tab pos="914400" algn="l"/>
                <a:tab pos="7315200" algn="r"/>
              </a:tabLs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7315200" algn="r"/>
              </a:tabLs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7315200" algn="r"/>
              </a:tabLs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7315200" algn="r"/>
              </a:tabLs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7315200" algn="r"/>
              </a:tabLs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가는각진제목체" pitchFamily="18" charset="-127"/>
              </a:defRPr>
            </a:lvl9pPr>
          </a:lstStyle>
          <a:p>
            <a:pPr algn="ctr" defTabSz="1061618">
              <a:spcBef>
                <a:spcPct val="20000"/>
              </a:spcBef>
              <a:spcAft>
                <a:spcPct val="15000"/>
              </a:spcAft>
              <a:buClr>
                <a:srgbClr val="000000"/>
              </a:buClr>
            </a:pPr>
            <a:r>
              <a:rPr lang="en-US" altLang="ko-KR" sz="1800" dirty="0">
                <a:solidFill>
                  <a:srgbClr val="000000"/>
                </a:solidFill>
                <a:latin typeface="+mn-lt"/>
                <a:ea typeface="+mn-ea"/>
                <a:cs typeface="Calibri" panose="020F0502020204030204" pitchFamily="34" charset="0"/>
                <a:sym typeface="Arial" panose="020B0604020202020204" pitchFamily="34" charset="0"/>
              </a:rPr>
              <a:t>NetBackup</a:t>
            </a:r>
          </a:p>
        </p:txBody>
      </p:sp>
      <p:pic>
        <p:nvPicPr>
          <p:cNvPr id="197" name="Picture 57"/>
          <p:cNvPicPr preferRelativeResize="0">
            <a:picLocks noChangeArrowheads="1"/>
          </p:cNvPicPr>
          <p:nvPr/>
        </p:nvPicPr>
        <p:blipFill>
          <a:blip r:embed="rId2">
            <a:duotone>
              <a:srgbClr val="8064A2">
                <a:shade val="45000"/>
                <a:satMod val="135000"/>
              </a:srgbClr>
              <a:prstClr val="white"/>
            </a:duotone>
            <a:extLst/>
          </a:blip>
          <a:srcRect t="50450" r="-420"/>
          <a:stretch>
            <a:fillRect/>
          </a:stretch>
        </p:blipFill>
        <p:spPr bwMode="gray">
          <a:xfrm>
            <a:off x="1705810" y="2950533"/>
            <a:ext cx="2592309" cy="79525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98" name="직사각형 197"/>
          <p:cNvSpPr/>
          <p:nvPr/>
        </p:nvSpPr>
        <p:spPr>
          <a:xfrm>
            <a:off x="5034486" y="2328865"/>
            <a:ext cx="4250900" cy="3722842"/>
          </a:xfrm>
          <a:prstGeom prst="rect">
            <a:avLst/>
          </a:prstGeom>
          <a:gradFill flip="none" rotWithShape="1">
            <a:gsLst>
              <a:gs pos="100000">
                <a:srgbClr val="FFFFFF"/>
              </a:gs>
              <a:gs pos="0">
                <a:srgbClr val="FFFFFF">
                  <a:lumMod val="85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latinLnBrk="0">
              <a:defRPr/>
            </a:pPr>
            <a:endParaRPr lang="ko-KR" altLang="en-US" sz="1200" kern="0" dirty="0">
              <a:solidFill>
                <a:srgbClr val="475C9B"/>
              </a:solidFill>
              <a:cs typeface="Calibri" panose="020F0502020204030204" pitchFamily="34" charset="0"/>
            </a:endParaRPr>
          </a:p>
        </p:txBody>
      </p:sp>
      <p:sp>
        <p:nvSpPr>
          <p:cNvPr id="199" name="모서리가 둥근 직사각형 198"/>
          <p:cNvSpPr/>
          <p:nvPr/>
        </p:nvSpPr>
        <p:spPr>
          <a:xfrm>
            <a:off x="829028" y="5932655"/>
            <a:ext cx="3410423" cy="319615"/>
          </a:xfrm>
          <a:prstGeom prst="roundRect">
            <a:avLst>
              <a:gd name="adj" fmla="val 50000"/>
            </a:avLst>
          </a:prstGeom>
          <a:solidFill>
            <a:srgbClr val="1B70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6161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200" name="Rectangle 68"/>
          <p:cNvSpPr>
            <a:spLocks noChangeArrowheads="1"/>
          </p:cNvSpPr>
          <p:nvPr/>
        </p:nvSpPr>
        <p:spPr bwMode="auto">
          <a:xfrm flipH="1">
            <a:off x="1178171" y="6000129"/>
            <a:ext cx="249459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lIns="0" tIns="0" rIns="0" bIns="0" anchor="ctr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marL="0" lvl="1" indent="4763" defTabSz="1110759" eaLnBrk="0" hangingPunct="0">
              <a:defRPr/>
            </a:pPr>
            <a:r>
              <a:rPr lang="ko-KR" altLang="en-US" sz="1200" b="1" spc="-100" dirty="0">
                <a:ln>
                  <a:prstDash val="solid"/>
                </a:ln>
                <a:solidFill>
                  <a:prstClr val="white"/>
                </a:solidFill>
                <a:effectLst>
                  <a:outerShdw blurRad="215900" algn="ctr" rotWithShape="0">
                    <a:srgbClr val="000000">
                      <a:alpha val="80000"/>
                    </a:srgbClr>
                  </a:outerShdw>
                </a:effectLst>
                <a:cs typeface="Calibri" panose="020F0502020204030204" pitchFamily="34" charset="0"/>
              </a:rPr>
              <a:t>신뢰받는 엔터프라이즈 백업의 선두주자</a:t>
            </a:r>
            <a:endParaRPr lang="en-US" altLang="ko-KR" sz="1200" b="1" spc="-100" dirty="0">
              <a:ln>
                <a:prstDash val="solid"/>
              </a:ln>
              <a:solidFill>
                <a:srgbClr val="FFFF00"/>
              </a:solidFill>
              <a:effectLst>
                <a:outerShdw blurRad="215900" algn="ctr" rotWithShape="0">
                  <a:srgbClr val="000000">
                    <a:alpha val="80000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pic>
        <p:nvPicPr>
          <p:cNvPr id="201" name="그림 20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9766" y="2563695"/>
            <a:ext cx="1423210" cy="305173"/>
          </a:xfrm>
          <a:prstGeom prst="rect">
            <a:avLst/>
          </a:prstGeom>
        </p:spPr>
      </p:pic>
      <p:sp>
        <p:nvSpPr>
          <p:cNvPr id="202" name="직사각형 201"/>
          <p:cNvSpPr/>
          <p:nvPr/>
        </p:nvSpPr>
        <p:spPr>
          <a:xfrm>
            <a:off x="1529440" y="3422736"/>
            <a:ext cx="2974827" cy="2273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1061618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050" b="1" dirty="0">
                <a:solidFill>
                  <a:prstClr val="black"/>
                </a:solidFill>
                <a:cs typeface="Calibri" panose="020F0502020204030204" pitchFamily="34" charset="0"/>
              </a:rPr>
              <a:t>1999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년부터 </a:t>
            </a:r>
            <a:r>
              <a:rPr lang="en-US" altLang="ko-KR" sz="1050" b="1" dirty="0">
                <a:solidFill>
                  <a:prstClr val="black"/>
                </a:solidFill>
                <a:cs typeface="Calibri" panose="020F0502020204030204" pitchFamily="34" charset="0"/>
              </a:rPr>
              <a:t>17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년간 엔터프라이즈 시장     </a:t>
            </a:r>
            <a:r>
              <a:rPr lang="ko-KR" altLang="en-US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점유율 </a:t>
            </a:r>
            <a:r>
              <a:rPr lang="en-US" altLang="ko-KR" sz="1050" b="1" dirty="0">
                <a:solidFill>
                  <a:prstClr val="black"/>
                </a:solidFill>
                <a:cs typeface="Calibri" panose="020F0502020204030204" pitchFamily="34" charset="0"/>
              </a:rPr>
              <a:t>1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위</a:t>
            </a:r>
            <a:endParaRPr lang="en-US" altLang="ko-KR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171450" indent="-171450" defTabSz="1061618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첫 출시부터 모든 </a:t>
            </a:r>
            <a:r>
              <a:rPr lang="en-US" altLang="ko-KR" sz="1050" b="1" dirty="0">
                <a:solidFill>
                  <a:prstClr val="black"/>
                </a:solidFill>
                <a:cs typeface="Calibri" panose="020F0502020204030204" pitchFamily="34" charset="0"/>
              </a:rPr>
              <a:t>Gartner Magic Quadrant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에서 리더 그룹에 선정</a:t>
            </a:r>
            <a:endParaRPr lang="en-US" altLang="ko-KR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171450" indent="-171450" defTabSz="1061618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050" b="1" dirty="0">
                <a:solidFill>
                  <a:prstClr val="black"/>
                </a:solidFill>
                <a:cs typeface="Calibri" panose="020F0502020204030204" pitchFamily="34" charset="0"/>
              </a:rPr>
              <a:t>Best of </a:t>
            </a:r>
            <a:r>
              <a:rPr lang="en-US" altLang="ko-KR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VM World 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카테고리 최다 수상</a:t>
            </a:r>
            <a:endParaRPr lang="en-US" altLang="ko-KR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171450" indent="-171450" defTabSz="1061618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백업 및 복구 부문에서 </a:t>
            </a:r>
            <a:r>
              <a:rPr lang="en-US" altLang="ko-KR" sz="1050" b="1" dirty="0">
                <a:solidFill>
                  <a:prstClr val="black"/>
                </a:solidFill>
                <a:cs typeface="Calibri" panose="020F0502020204030204" pitchFamily="34" charset="0"/>
              </a:rPr>
              <a:t>500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개 이상의 특허 취득</a:t>
            </a:r>
            <a:endParaRPr lang="en-US" altLang="ko-KR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171450" indent="-171450" defTabSz="1061618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050" b="1" dirty="0">
                <a:solidFill>
                  <a:prstClr val="black"/>
                </a:solidFill>
                <a:cs typeface="Calibri" panose="020F0502020204030204" pitchFamily="34" charset="0"/>
              </a:rPr>
              <a:t>Fortune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지 </a:t>
            </a:r>
            <a:r>
              <a:rPr lang="en-US" altLang="ko-KR" sz="1050" b="1" dirty="0">
                <a:solidFill>
                  <a:prstClr val="black"/>
                </a:solidFill>
                <a:cs typeface="Calibri" panose="020F0502020204030204" pitchFamily="34" charset="0"/>
              </a:rPr>
              <a:t>500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대 기업의 </a:t>
            </a:r>
            <a:r>
              <a:rPr lang="en-US" altLang="ko-KR" sz="1050" b="1" dirty="0">
                <a:solidFill>
                  <a:prstClr val="black"/>
                </a:solidFill>
                <a:cs typeface="Calibri" panose="020F0502020204030204" pitchFamily="34" charset="0"/>
              </a:rPr>
              <a:t>86%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에서</a:t>
            </a:r>
            <a:r>
              <a:rPr lang="en-US" altLang="ko-KR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ko-KR" altLang="en-US" sz="1050" b="1" dirty="0">
                <a:solidFill>
                  <a:prstClr val="black"/>
                </a:solidFill>
                <a:cs typeface="Calibri" panose="020F0502020204030204" pitchFamily="34" charset="0"/>
              </a:rPr>
              <a:t>신뢰받는 </a:t>
            </a:r>
            <a:r>
              <a:rPr lang="ko-KR" altLang="en-US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제품</a:t>
            </a:r>
            <a:endParaRPr lang="ko-KR" altLang="en-US" sz="200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grpSp>
        <p:nvGrpSpPr>
          <p:cNvPr id="203" name="그룹 202"/>
          <p:cNvGrpSpPr/>
          <p:nvPr/>
        </p:nvGrpSpPr>
        <p:grpSpPr>
          <a:xfrm>
            <a:off x="4533198" y="2280883"/>
            <a:ext cx="4739745" cy="3818917"/>
            <a:chOff x="5184139" y="2880876"/>
            <a:chExt cx="5982586" cy="4798744"/>
          </a:xfrm>
        </p:grpSpPr>
        <p:sp>
          <p:nvSpPr>
            <p:cNvPr id="204" name="직사각형 203"/>
            <p:cNvSpPr/>
            <p:nvPr/>
          </p:nvSpPr>
          <p:spPr>
            <a:xfrm>
              <a:off x="6447819" y="3153039"/>
              <a:ext cx="4718906" cy="54193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다양한 플랫폼과 대부분의 상용 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DB, 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다양한 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APP 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지원 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Agent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를 제공</a:t>
              </a:r>
            </a:p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파일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/RAW device/DB/NDMP/OS(BMR)/BigData/Open DBMS/</a:t>
              </a:r>
              <a:r>
                <a:rPr lang="en-US" altLang="ko-KR" sz="900" kern="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 panose="020F0502020204030204" pitchFamily="34" charset="0"/>
                </a:rPr>
                <a:t>Cloud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등의 다양한 백업 대상 지원 가능</a:t>
              </a:r>
            </a:p>
          </p:txBody>
        </p:sp>
        <p:sp>
          <p:nvSpPr>
            <p:cNvPr id="205" name="직사각형 204"/>
            <p:cNvSpPr/>
            <p:nvPr/>
          </p:nvSpPr>
          <p:spPr>
            <a:xfrm>
              <a:off x="6949232" y="4035803"/>
              <a:ext cx="4028174" cy="54193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단일 </a:t>
              </a:r>
              <a:r>
                <a:rPr kumimoji="0" lang="ko-KR" altLang="en-US" sz="9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백업본으로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 가상화 서버 전체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/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개별 파일 복구 가능</a:t>
              </a:r>
            </a:p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가상화 서버 환경 인식을 통한 </a:t>
              </a:r>
              <a:r>
                <a:rPr kumimoji="0" lang="ko-KR" altLang="en-US" sz="9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증분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 백업 및 전체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/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개별 복구 가능</a:t>
              </a:r>
            </a:p>
          </p:txBody>
        </p:sp>
        <p:sp>
          <p:nvSpPr>
            <p:cNvPr id="206" name="Freeform 9"/>
            <p:cNvSpPr>
              <a:spLocks/>
            </p:cNvSpPr>
            <p:nvPr/>
          </p:nvSpPr>
          <p:spPr bwMode="auto">
            <a:xfrm rot="5400000">
              <a:off x="5808421" y="5529201"/>
              <a:ext cx="308314" cy="284244"/>
            </a:xfrm>
            <a:custGeom>
              <a:avLst/>
              <a:gdLst>
                <a:gd name="T0" fmla="*/ 0 w 472"/>
                <a:gd name="T1" fmla="*/ 195 h 444"/>
                <a:gd name="T2" fmla="*/ 316 w 472"/>
                <a:gd name="T3" fmla="*/ 0 h 444"/>
                <a:gd name="T4" fmla="*/ 472 w 472"/>
                <a:gd name="T5" fmla="*/ 136 h 444"/>
                <a:gd name="T6" fmla="*/ 242 w 472"/>
                <a:gd name="T7" fmla="*/ 444 h 444"/>
                <a:gd name="T8" fmla="*/ 0 w 472"/>
                <a:gd name="T9" fmla="*/ 195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" h="444">
                  <a:moveTo>
                    <a:pt x="0" y="195"/>
                  </a:moveTo>
                  <a:cubicBezTo>
                    <a:pt x="110" y="253"/>
                    <a:pt x="385" y="164"/>
                    <a:pt x="316" y="0"/>
                  </a:cubicBezTo>
                  <a:cubicBezTo>
                    <a:pt x="472" y="136"/>
                    <a:pt x="472" y="136"/>
                    <a:pt x="472" y="136"/>
                  </a:cubicBezTo>
                  <a:cubicBezTo>
                    <a:pt x="325" y="94"/>
                    <a:pt x="176" y="291"/>
                    <a:pt x="242" y="444"/>
                  </a:cubicBezTo>
                  <a:lnTo>
                    <a:pt x="0" y="195"/>
                  </a:lnTo>
                  <a:close/>
                </a:path>
              </a:pathLst>
            </a:custGeom>
            <a:solidFill>
              <a:srgbClr val="587DB4">
                <a:lumMod val="7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07" name="Freeform 8"/>
            <p:cNvSpPr>
              <a:spLocks/>
            </p:cNvSpPr>
            <p:nvPr/>
          </p:nvSpPr>
          <p:spPr bwMode="auto">
            <a:xfrm rot="3806620">
              <a:off x="5961197" y="4679443"/>
              <a:ext cx="248230" cy="271162"/>
            </a:xfrm>
            <a:custGeom>
              <a:avLst/>
              <a:gdLst>
                <a:gd name="T0" fmla="*/ 381 w 381"/>
                <a:gd name="T1" fmla="*/ 312 h 424"/>
                <a:gd name="T2" fmla="*/ 228 w 381"/>
                <a:gd name="T3" fmla="*/ 0 h 424"/>
                <a:gd name="T4" fmla="*/ 0 w 381"/>
                <a:gd name="T5" fmla="*/ 96 h 424"/>
                <a:gd name="T6" fmla="*/ 47 w 381"/>
                <a:gd name="T7" fmla="*/ 424 h 424"/>
                <a:gd name="T8" fmla="*/ 381 w 381"/>
                <a:gd name="T9" fmla="*/ 31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" h="424">
                  <a:moveTo>
                    <a:pt x="381" y="312"/>
                  </a:moveTo>
                  <a:cubicBezTo>
                    <a:pt x="199" y="312"/>
                    <a:pt x="126" y="99"/>
                    <a:pt x="228" y="0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68" y="94"/>
                    <a:pt x="148" y="350"/>
                    <a:pt x="47" y="424"/>
                  </a:cubicBezTo>
                  <a:lnTo>
                    <a:pt x="381" y="312"/>
                  </a:lnTo>
                  <a:close/>
                </a:path>
              </a:pathLst>
            </a:custGeom>
            <a:solidFill>
              <a:srgbClr val="587DB4">
                <a:lumMod val="7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08" name="Freeform 7"/>
            <p:cNvSpPr>
              <a:spLocks/>
            </p:cNvSpPr>
            <p:nvPr/>
          </p:nvSpPr>
          <p:spPr bwMode="auto">
            <a:xfrm rot="4631907">
              <a:off x="5962267" y="3739461"/>
              <a:ext cx="247016" cy="236076"/>
            </a:xfrm>
            <a:custGeom>
              <a:avLst/>
              <a:gdLst>
                <a:gd name="T0" fmla="*/ 0 w 379"/>
                <a:gd name="T1" fmla="*/ 47 h 369"/>
                <a:gd name="T2" fmla="*/ 288 w 379"/>
                <a:gd name="T3" fmla="*/ 0 h 369"/>
                <a:gd name="T4" fmla="*/ 379 w 379"/>
                <a:gd name="T5" fmla="*/ 212 h 369"/>
                <a:gd name="T6" fmla="*/ 138 w 379"/>
                <a:gd name="T7" fmla="*/ 369 h 369"/>
                <a:gd name="T8" fmla="*/ 0 w 379"/>
                <a:gd name="T9" fmla="*/ 47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369">
                  <a:moveTo>
                    <a:pt x="0" y="47"/>
                  </a:moveTo>
                  <a:cubicBezTo>
                    <a:pt x="67" y="142"/>
                    <a:pt x="295" y="160"/>
                    <a:pt x="288" y="0"/>
                  </a:cubicBezTo>
                  <a:cubicBezTo>
                    <a:pt x="379" y="212"/>
                    <a:pt x="379" y="212"/>
                    <a:pt x="379" y="212"/>
                  </a:cubicBezTo>
                  <a:cubicBezTo>
                    <a:pt x="287" y="109"/>
                    <a:pt x="106" y="208"/>
                    <a:pt x="138" y="369"/>
                  </a:cubicBezTo>
                  <a:lnTo>
                    <a:pt x="0" y="47"/>
                  </a:lnTo>
                  <a:close/>
                </a:path>
              </a:pathLst>
            </a:custGeom>
            <a:solidFill>
              <a:srgbClr val="587DB4">
                <a:lumMod val="7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09" name="Oval 11"/>
            <p:cNvSpPr>
              <a:spLocks noChangeArrowheads="1"/>
            </p:cNvSpPr>
            <p:nvPr/>
          </p:nvSpPr>
          <p:spPr bwMode="auto">
            <a:xfrm rot="3921655">
              <a:off x="5893729" y="3869904"/>
              <a:ext cx="955890" cy="937087"/>
            </a:xfrm>
            <a:prstGeom prst="ellipse">
              <a:avLst/>
            </a:prstGeom>
            <a:solidFill>
              <a:srgbClr val="587DB4">
                <a:lumMod val="7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10" name="Freeform 12"/>
            <p:cNvSpPr>
              <a:spLocks noEditPoints="1"/>
            </p:cNvSpPr>
            <p:nvPr/>
          </p:nvSpPr>
          <p:spPr bwMode="auto">
            <a:xfrm rot="3921655">
              <a:off x="5893729" y="3869904"/>
              <a:ext cx="955890" cy="937087"/>
            </a:xfrm>
            <a:custGeom>
              <a:avLst/>
              <a:gdLst>
                <a:gd name="T0" fmla="*/ 845 w 1689"/>
                <a:gd name="T1" fmla="*/ 0 h 1689"/>
                <a:gd name="T2" fmla="*/ 0 w 1689"/>
                <a:gd name="T3" fmla="*/ 844 h 1689"/>
                <a:gd name="T4" fmla="*/ 845 w 1689"/>
                <a:gd name="T5" fmla="*/ 1689 h 1689"/>
                <a:gd name="T6" fmla="*/ 1689 w 1689"/>
                <a:gd name="T7" fmla="*/ 844 h 1689"/>
                <a:gd name="T8" fmla="*/ 845 w 1689"/>
                <a:gd name="T9" fmla="*/ 0 h 1689"/>
                <a:gd name="T10" fmla="*/ 845 w 1689"/>
                <a:gd name="T11" fmla="*/ 1605 h 1689"/>
                <a:gd name="T12" fmla="*/ 84 w 1689"/>
                <a:gd name="T13" fmla="*/ 844 h 1689"/>
                <a:gd name="T14" fmla="*/ 845 w 1689"/>
                <a:gd name="T15" fmla="*/ 84 h 1689"/>
                <a:gd name="T16" fmla="*/ 1605 w 1689"/>
                <a:gd name="T17" fmla="*/ 844 h 1689"/>
                <a:gd name="T18" fmla="*/ 845 w 1689"/>
                <a:gd name="T19" fmla="*/ 1605 h 1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9" h="1689">
                  <a:moveTo>
                    <a:pt x="845" y="0"/>
                  </a:moveTo>
                  <a:cubicBezTo>
                    <a:pt x="378" y="0"/>
                    <a:pt x="0" y="378"/>
                    <a:pt x="0" y="844"/>
                  </a:cubicBezTo>
                  <a:cubicBezTo>
                    <a:pt x="0" y="1311"/>
                    <a:pt x="378" y="1689"/>
                    <a:pt x="845" y="1689"/>
                  </a:cubicBezTo>
                  <a:cubicBezTo>
                    <a:pt x="1311" y="1689"/>
                    <a:pt x="1689" y="1311"/>
                    <a:pt x="1689" y="844"/>
                  </a:cubicBezTo>
                  <a:cubicBezTo>
                    <a:pt x="1689" y="378"/>
                    <a:pt x="1311" y="0"/>
                    <a:pt x="845" y="0"/>
                  </a:cubicBezTo>
                  <a:close/>
                  <a:moveTo>
                    <a:pt x="845" y="1605"/>
                  </a:moveTo>
                  <a:cubicBezTo>
                    <a:pt x="425" y="1605"/>
                    <a:pt x="84" y="1264"/>
                    <a:pt x="84" y="844"/>
                  </a:cubicBezTo>
                  <a:cubicBezTo>
                    <a:pt x="84" y="424"/>
                    <a:pt x="425" y="84"/>
                    <a:pt x="845" y="84"/>
                  </a:cubicBezTo>
                  <a:cubicBezTo>
                    <a:pt x="1265" y="84"/>
                    <a:pt x="1605" y="424"/>
                    <a:pt x="1605" y="844"/>
                  </a:cubicBezTo>
                  <a:cubicBezTo>
                    <a:pt x="1605" y="1264"/>
                    <a:pt x="1265" y="1605"/>
                    <a:pt x="845" y="1605"/>
                  </a:cubicBezTo>
                  <a:close/>
                </a:path>
              </a:pathLst>
            </a:custGeom>
            <a:solidFill>
              <a:srgbClr val="587DB4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11" name="Oval 13"/>
            <p:cNvSpPr>
              <a:spLocks noChangeArrowheads="1"/>
            </p:cNvSpPr>
            <p:nvPr/>
          </p:nvSpPr>
          <p:spPr bwMode="auto">
            <a:xfrm rot="3921655">
              <a:off x="5990581" y="3964799"/>
              <a:ext cx="762185" cy="747297"/>
            </a:xfrm>
            <a:prstGeom prst="ellipse">
              <a:avLst/>
            </a:prstGeom>
            <a:solidFill>
              <a:srgbClr val="FFFFFF"/>
            </a:solidFill>
            <a:ln w="4" cap="flat">
              <a:noFill/>
              <a:prstDash val="solid"/>
              <a:miter lim="800000"/>
              <a:headEnd/>
              <a:tailEnd/>
            </a:ln>
            <a:effectLst>
              <a:outerShdw blurRad="1270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12" name="Oval 13"/>
            <p:cNvSpPr>
              <a:spLocks noChangeArrowheads="1"/>
            </p:cNvSpPr>
            <p:nvPr/>
          </p:nvSpPr>
          <p:spPr bwMode="auto">
            <a:xfrm rot="3921655">
              <a:off x="5990581" y="3964799"/>
              <a:ext cx="762185" cy="747297"/>
            </a:xfrm>
            <a:prstGeom prst="ellipse">
              <a:avLst/>
            </a:prstGeom>
            <a:solidFill>
              <a:srgbClr val="FFFFFF"/>
            </a:solidFill>
            <a:ln w="4" cap="flat">
              <a:noFill/>
              <a:prstDash val="solid"/>
              <a:miter lim="800000"/>
              <a:headEnd/>
              <a:tailEnd/>
            </a:ln>
            <a:effectLst>
              <a:innerShdw blurRad="127000">
                <a:prstClr val="black">
                  <a:alpha val="75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13" name="타원 212"/>
            <p:cNvSpPr/>
            <p:nvPr/>
          </p:nvSpPr>
          <p:spPr>
            <a:xfrm>
              <a:off x="5184139" y="4697415"/>
              <a:ext cx="1001295" cy="1001296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grpSp>
          <p:nvGrpSpPr>
            <p:cNvPr id="214" name="그룹 213"/>
            <p:cNvGrpSpPr/>
            <p:nvPr/>
          </p:nvGrpSpPr>
          <p:grpSpPr>
            <a:xfrm>
              <a:off x="5239275" y="4715530"/>
              <a:ext cx="937088" cy="955891"/>
              <a:chOff x="3937766" y="2027531"/>
              <a:chExt cx="1840676" cy="1877609"/>
            </a:xfrm>
          </p:grpSpPr>
          <p:sp>
            <p:nvSpPr>
              <p:cNvPr id="239" name="Oval 11"/>
              <p:cNvSpPr>
                <a:spLocks noChangeArrowheads="1"/>
              </p:cNvSpPr>
              <p:nvPr/>
            </p:nvSpPr>
            <p:spPr bwMode="auto">
              <a:xfrm rot="3921655">
                <a:off x="3919299" y="2045998"/>
                <a:ext cx="1877609" cy="1840676"/>
              </a:xfrm>
              <a:prstGeom prst="ellipse">
                <a:avLst/>
              </a:prstGeom>
              <a:solidFill>
                <a:srgbClr val="587DB4">
                  <a:lumMod val="75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06161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  <p:sp>
            <p:nvSpPr>
              <p:cNvPr id="240" name="Freeform 12"/>
              <p:cNvSpPr>
                <a:spLocks noEditPoints="1"/>
              </p:cNvSpPr>
              <p:nvPr/>
            </p:nvSpPr>
            <p:spPr bwMode="auto">
              <a:xfrm rot="3921655">
                <a:off x="3919299" y="2045998"/>
                <a:ext cx="1877609" cy="1840676"/>
              </a:xfrm>
              <a:custGeom>
                <a:avLst/>
                <a:gdLst>
                  <a:gd name="T0" fmla="*/ 845 w 1689"/>
                  <a:gd name="T1" fmla="*/ 0 h 1689"/>
                  <a:gd name="T2" fmla="*/ 0 w 1689"/>
                  <a:gd name="T3" fmla="*/ 844 h 1689"/>
                  <a:gd name="T4" fmla="*/ 845 w 1689"/>
                  <a:gd name="T5" fmla="*/ 1689 h 1689"/>
                  <a:gd name="T6" fmla="*/ 1689 w 1689"/>
                  <a:gd name="T7" fmla="*/ 844 h 1689"/>
                  <a:gd name="T8" fmla="*/ 845 w 1689"/>
                  <a:gd name="T9" fmla="*/ 0 h 1689"/>
                  <a:gd name="T10" fmla="*/ 845 w 1689"/>
                  <a:gd name="T11" fmla="*/ 1605 h 1689"/>
                  <a:gd name="T12" fmla="*/ 84 w 1689"/>
                  <a:gd name="T13" fmla="*/ 844 h 1689"/>
                  <a:gd name="T14" fmla="*/ 845 w 1689"/>
                  <a:gd name="T15" fmla="*/ 84 h 1689"/>
                  <a:gd name="T16" fmla="*/ 1605 w 1689"/>
                  <a:gd name="T17" fmla="*/ 844 h 1689"/>
                  <a:gd name="T18" fmla="*/ 845 w 1689"/>
                  <a:gd name="T19" fmla="*/ 1605 h 16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89" h="1689">
                    <a:moveTo>
                      <a:pt x="845" y="0"/>
                    </a:moveTo>
                    <a:cubicBezTo>
                      <a:pt x="378" y="0"/>
                      <a:pt x="0" y="378"/>
                      <a:pt x="0" y="844"/>
                    </a:cubicBezTo>
                    <a:cubicBezTo>
                      <a:pt x="0" y="1311"/>
                      <a:pt x="378" y="1689"/>
                      <a:pt x="845" y="1689"/>
                    </a:cubicBezTo>
                    <a:cubicBezTo>
                      <a:pt x="1311" y="1689"/>
                      <a:pt x="1689" y="1311"/>
                      <a:pt x="1689" y="844"/>
                    </a:cubicBezTo>
                    <a:cubicBezTo>
                      <a:pt x="1689" y="378"/>
                      <a:pt x="1311" y="0"/>
                      <a:pt x="845" y="0"/>
                    </a:cubicBezTo>
                    <a:close/>
                    <a:moveTo>
                      <a:pt x="845" y="1605"/>
                    </a:moveTo>
                    <a:cubicBezTo>
                      <a:pt x="425" y="1605"/>
                      <a:pt x="84" y="1264"/>
                      <a:pt x="84" y="844"/>
                    </a:cubicBezTo>
                    <a:cubicBezTo>
                      <a:pt x="84" y="424"/>
                      <a:pt x="425" y="84"/>
                      <a:pt x="845" y="84"/>
                    </a:cubicBezTo>
                    <a:cubicBezTo>
                      <a:pt x="1265" y="84"/>
                      <a:pt x="1605" y="424"/>
                      <a:pt x="1605" y="844"/>
                    </a:cubicBezTo>
                    <a:cubicBezTo>
                      <a:pt x="1605" y="1264"/>
                      <a:pt x="1265" y="1605"/>
                      <a:pt x="845" y="1605"/>
                    </a:cubicBezTo>
                    <a:close/>
                  </a:path>
                </a:pathLst>
              </a:custGeom>
              <a:solidFill>
                <a:srgbClr val="587DB4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06161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  <p:sp>
            <p:nvSpPr>
              <p:cNvPr id="241" name="Oval 13"/>
              <p:cNvSpPr>
                <a:spLocks noChangeArrowheads="1"/>
              </p:cNvSpPr>
              <p:nvPr/>
            </p:nvSpPr>
            <p:spPr bwMode="auto">
              <a:xfrm rot="3921655">
                <a:off x="4109541" y="2232396"/>
                <a:ext cx="1497124" cy="1467880"/>
              </a:xfrm>
              <a:prstGeom prst="ellipse">
                <a:avLst/>
              </a:prstGeom>
              <a:solidFill>
                <a:srgbClr val="FFFFFF"/>
              </a:solidFill>
              <a:ln w="4" cap="flat">
                <a:noFill/>
                <a:prstDash val="solid"/>
                <a:miter lim="800000"/>
                <a:headEnd/>
                <a:tailEnd/>
              </a:ln>
              <a:effectLst>
                <a:outerShdw blurRad="1270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06161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  <p:sp>
            <p:nvSpPr>
              <p:cNvPr id="242" name="Oval 13"/>
              <p:cNvSpPr>
                <a:spLocks noChangeArrowheads="1"/>
              </p:cNvSpPr>
              <p:nvPr/>
            </p:nvSpPr>
            <p:spPr bwMode="auto">
              <a:xfrm rot="3921655">
                <a:off x="4109541" y="2232396"/>
                <a:ext cx="1497124" cy="1467880"/>
              </a:xfrm>
              <a:prstGeom prst="ellipse">
                <a:avLst/>
              </a:prstGeom>
              <a:solidFill>
                <a:srgbClr val="FFFFFF"/>
              </a:solidFill>
              <a:ln w="4" cap="flat">
                <a:noFill/>
                <a:prstDash val="solid"/>
                <a:miter lim="800000"/>
                <a:headEnd/>
                <a:tailEnd/>
              </a:ln>
              <a:effectLst>
                <a:innerShdw blurRad="127000">
                  <a:prstClr val="black">
                    <a:alpha val="75000"/>
                  </a:prst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06161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15" name="Oval 11"/>
            <p:cNvSpPr>
              <a:spLocks noChangeArrowheads="1"/>
            </p:cNvSpPr>
            <p:nvPr/>
          </p:nvSpPr>
          <p:spPr bwMode="auto">
            <a:xfrm rot="3921655">
              <a:off x="5827891" y="5688808"/>
              <a:ext cx="955890" cy="937087"/>
            </a:xfrm>
            <a:prstGeom prst="ellipse">
              <a:avLst/>
            </a:prstGeom>
            <a:solidFill>
              <a:srgbClr val="587DB4">
                <a:lumMod val="7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16" name="Freeform 12"/>
            <p:cNvSpPr>
              <a:spLocks noEditPoints="1"/>
            </p:cNvSpPr>
            <p:nvPr/>
          </p:nvSpPr>
          <p:spPr bwMode="auto">
            <a:xfrm rot="3921655">
              <a:off x="5827891" y="5688808"/>
              <a:ext cx="955890" cy="937087"/>
            </a:xfrm>
            <a:custGeom>
              <a:avLst/>
              <a:gdLst>
                <a:gd name="T0" fmla="*/ 845 w 1689"/>
                <a:gd name="T1" fmla="*/ 0 h 1689"/>
                <a:gd name="T2" fmla="*/ 0 w 1689"/>
                <a:gd name="T3" fmla="*/ 844 h 1689"/>
                <a:gd name="T4" fmla="*/ 845 w 1689"/>
                <a:gd name="T5" fmla="*/ 1689 h 1689"/>
                <a:gd name="T6" fmla="*/ 1689 w 1689"/>
                <a:gd name="T7" fmla="*/ 844 h 1689"/>
                <a:gd name="T8" fmla="*/ 845 w 1689"/>
                <a:gd name="T9" fmla="*/ 0 h 1689"/>
                <a:gd name="T10" fmla="*/ 845 w 1689"/>
                <a:gd name="T11" fmla="*/ 1605 h 1689"/>
                <a:gd name="T12" fmla="*/ 84 w 1689"/>
                <a:gd name="T13" fmla="*/ 844 h 1689"/>
                <a:gd name="T14" fmla="*/ 845 w 1689"/>
                <a:gd name="T15" fmla="*/ 84 h 1689"/>
                <a:gd name="T16" fmla="*/ 1605 w 1689"/>
                <a:gd name="T17" fmla="*/ 844 h 1689"/>
                <a:gd name="T18" fmla="*/ 845 w 1689"/>
                <a:gd name="T19" fmla="*/ 1605 h 1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9" h="1689">
                  <a:moveTo>
                    <a:pt x="845" y="0"/>
                  </a:moveTo>
                  <a:cubicBezTo>
                    <a:pt x="378" y="0"/>
                    <a:pt x="0" y="378"/>
                    <a:pt x="0" y="844"/>
                  </a:cubicBezTo>
                  <a:cubicBezTo>
                    <a:pt x="0" y="1311"/>
                    <a:pt x="378" y="1689"/>
                    <a:pt x="845" y="1689"/>
                  </a:cubicBezTo>
                  <a:cubicBezTo>
                    <a:pt x="1311" y="1689"/>
                    <a:pt x="1689" y="1311"/>
                    <a:pt x="1689" y="844"/>
                  </a:cubicBezTo>
                  <a:cubicBezTo>
                    <a:pt x="1689" y="378"/>
                    <a:pt x="1311" y="0"/>
                    <a:pt x="845" y="0"/>
                  </a:cubicBezTo>
                  <a:close/>
                  <a:moveTo>
                    <a:pt x="845" y="1605"/>
                  </a:moveTo>
                  <a:cubicBezTo>
                    <a:pt x="425" y="1605"/>
                    <a:pt x="84" y="1264"/>
                    <a:pt x="84" y="844"/>
                  </a:cubicBezTo>
                  <a:cubicBezTo>
                    <a:pt x="84" y="424"/>
                    <a:pt x="425" y="84"/>
                    <a:pt x="845" y="84"/>
                  </a:cubicBezTo>
                  <a:cubicBezTo>
                    <a:pt x="1265" y="84"/>
                    <a:pt x="1605" y="424"/>
                    <a:pt x="1605" y="844"/>
                  </a:cubicBezTo>
                  <a:cubicBezTo>
                    <a:pt x="1605" y="1264"/>
                    <a:pt x="1265" y="1605"/>
                    <a:pt x="845" y="1605"/>
                  </a:cubicBezTo>
                  <a:close/>
                </a:path>
              </a:pathLst>
            </a:custGeom>
            <a:solidFill>
              <a:srgbClr val="587DB4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17" name="Oval 13"/>
            <p:cNvSpPr>
              <a:spLocks noChangeArrowheads="1"/>
            </p:cNvSpPr>
            <p:nvPr/>
          </p:nvSpPr>
          <p:spPr bwMode="auto">
            <a:xfrm rot="3921655">
              <a:off x="5924743" y="5783703"/>
              <a:ext cx="762185" cy="747297"/>
            </a:xfrm>
            <a:prstGeom prst="ellipse">
              <a:avLst/>
            </a:prstGeom>
            <a:solidFill>
              <a:srgbClr val="FFFFFF"/>
            </a:solidFill>
            <a:ln w="4" cap="flat">
              <a:noFill/>
              <a:prstDash val="solid"/>
              <a:miter lim="800000"/>
              <a:headEnd/>
              <a:tailEnd/>
            </a:ln>
            <a:effectLst>
              <a:outerShdw blurRad="1270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18" name="Oval 13"/>
            <p:cNvSpPr>
              <a:spLocks noChangeArrowheads="1"/>
            </p:cNvSpPr>
            <p:nvPr/>
          </p:nvSpPr>
          <p:spPr bwMode="auto">
            <a:xfrm rot="3921655">
              <a:off x="5924743" y="5783703"/>
              <a:ext cx="762185" cy="747297"/>
            </a:xfrm>
            <a:prstGeom prst="ellipse">
              <a:avLst/>
            </a:prstGeom>
            <a:solidFill>
              <a:srgbClr val="FFFFFF"/>
            </a:solidFill>
            <a:ln w="4" cap="flat">
              <a:noFill/>
              <a:prstDash val="solid"/>
              <a:miter lim="800000"/>
              <a:headEnd/>
              <a:tailEnd/>
            </a:ln>
            <a:effectLst>
              <a:innerShdw blurRad="127000">
                <a:prstClr val="black">
                  <a:alpha val="75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19" name="Rectangle 200" descr="바배경_밝은거"/>
            <p:cNvSpPr>
              <a:spLocks noChangeArrowheads="1"/>
            </p:cNvSpPr>
            <p:nvPr/>
          </p:nvSpPr>
          <p:spPr bwMode="gray">
            <a:xfrm flipH="1">
              <a:off x="6100301" y="4112588"/>
              <a:ext cx="570879" cy="425417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가상화</a:t>
              </a:r>
              <a:endParaRPr kumimoji="0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환경</a:t>
              </a:r>
              <a:endParaRPr kumimoji="0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20" name="Rectangle 200" descr="바배경_밝은거"/>
            <p:cNvSpPr>
              <a:spLocks noChangeArrowheads="1"/>
            </p:cNvSpPr>
            <p:nvPr/>
          </p:nvSpPr>
          <p:spPr bwMode="gray">
            <a:xfrm flipH="1">
              <a:off x="6020556" y="5958070"/>
              <a:ext cx="580968" cy="425417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편의성</a:t>
              </a:r>
              <a:endParaRPr kumimoji="0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제공</a:t>
              </a:r>
            </a:p>
          </p:txBody>
        </p:sp>
        <p:grpSp>
          <p:nvGrpSpPr>
            <p:cNvPr id="221" name="그룹 220"/>
            <p:cNvGrpSpPr/>
            <p:nvPr/>
          </p:nvGrpSpPr>
          <p:grpSpPr>
            <a:xfrm>
              <a:off x="5282982" y="2880876"/>
              <a:ext cx="1001295" cy="1001296"/>
              <a:chOff x="5282982" y="2880876"/>
              <a:chExt cx="1001295" cy="1001296"/>
            </a:xfrm>
          </p:grpSpPr>
          <p:sp>
            <p:nvSpPr>
              <p:cNvPr id="232" name="타원 231"/>
              <p:cNvSpPr/>
              <p:nvPr/>
            </p:nvSpPr>
            <p:spPr>
              <a:xfrm>
                <a:off x="5282982" y="2880876"/>
                <a:ext cx="1001295" cy="1001296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06161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  <p:grpSp>
            <p:nvGrpSpPr>
              <p:cNvPr id="233" name="그룹 232"/>
              <p:cNvGrpSpPr/>
              <p:nvPr/>
            </p:nvGrpSpPr>
            <p:grpSpPr>
              <a:xfrm>
                <a:off x="5335127" y="2923483"/>
                <a:ext cx="937087" cy="955891"/>
                <a:chOff x="3937766" y="2027531"/>
                <a:chExt cx="1840676" cy="1877609"/>
              </a:xfrm>
            </p:grpSpPr>
            <p:sp>
              <p:nvSpPr>
                <p:cNvPr id="235" name="Oval 11"/>
                <p:cNvSpPr>
                  <a:spLocks noChangeArrowheads="1"/>
                </p:cNvSpPr>
                <p:nvPr/>
              </p:nvSpPr>
              <p:spPr bwMode="auto">
                <a:xfrm rot="3921655">
                  <a:off x="3919299" y="2045998"/>
                  <a:ext cx="1877609" cy="1840676"/>
                </a:xfrm>
                <a:prstGeom prst="ellipse">
                  <a:avLst/>
                </a:prstGeom>
                <a:solidFill>
                  <a:srgbClr val="587DB4">
                    <a:lumMod val="75000"/>
                  </a:srgbClr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06161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6" name="Freeform 12"/>
                <p:cNvSpPr>
                  <a:spLocks noEditPoints="1"/>
                </p:cNvSpPr>
                <p:nvPr/>
              </p:nvSpPr>
              <p:spPr bwMode="auto">
                <a:xfrm rot="3921655">
                  <a:off x="3919299" y="2045998"/>
                  <a:ext cx="1877609" cy="1840676"/>
                </a:xfrm>
                <a:custGeom>
                  <a:avLst/>
                  <a:gdLst>
                    <a:gd name="T0" fmla="*/ 845 w 1689"/>
                    <a:gd name="T1" fmla="*/ 0 h 1689"/>
                    <a:gd name="T2" fmla="*/ 0 w 1689"/>
                    <a:gd name="T3" fmla="*/ 844 h 1689"/>
                    <a:gd name="T4" fmla="*/ 845 w 1689"/>
                    <a:gd name="T5" fmla="*/ 1689 h 1689"/>
                    <a:gd name="T6" fmla="*/ 1689 w 1689"/>
                    <a:gd name="T7" fmla="*/ 844 h 1689"/>
                    <a:gd name="T8" fmla="*/ 845 w 1689"/>
                    <a:gd name="T9" fmla="*/ 0 h 1689"/>
                    <a:gd name="T10" fmla="*/ 845 w 1689"/>
                    <a:gd name="T11" fmla="*/ 1605 h 1689"/>
                    <a:gd name="T12" fmla="*/ 84 w 1689"/>
                    <a:gd name="T13" fmla="*/ 844 h 1689"/>
                    <a:gd name="T14" fmla="*/ 845 w 1689"/>
                    <a:gd name="T15" fmla="*/ 84 h 1689"/>
                    <a:gd name="T16" fmla="*/ 1605 w 1689"/>
                    <a:gd name="T17" fmla="*/ 844 h 1689"/>
                    <a:gd name="T18" fmla="*/ 845 w 1689"/>
                    <a:gd name="T19" fmla="*/ 1605 h 16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89" h="1689">
                      <a:moveTo>
                        <a:pt x="845" y="0"/>
                      </a:moveTo>
                      <a:cubicBezTo>
                        <a:pt x="378" y="0"/>
                        <a:pt x="0" y="378"/>
                        <a:pt x="0" y="844"/>
                      </a:cubicBezTo>
                      <a:cubicBezTo>
                        <a:pt x="0" y="1311"/>
                        <a:pt x="378" y="1689"/>
                        <a:pt x="845" y="1689"/>
                      </a:cubicBezTo>
                      <a:cubicBezTo>
                        <a:pt x="1311" y="1689"/>
                        <a:pt x="1689" y="1311"/>
                        <a:pt x="1689" y="844"/>
                      </a:cubicBezTo>
                      <a:cubicBezTo>
                        <a:pt x="1689" y="378"/>
                        <a:pt x="1311" y="0"/>
                        <a:pt x="845" y="0"/>
                      </a:cubicBezTo>
                      <a:close/>
                      <a:moveTo>
                        <a:pt x="845" y="1605"/>
                      </a:moveTo>
                      <a:cubicBezTo>
                        <a:pt x="425" y="1605"/>
                        <a:pt x="84" y="1264"/>
                        <a:pt x="84" y="844"/>
                      </a:cubicBezTo>
                      <a:cubicBezTo>
                        <a:pt x="84" y="424"/>
                        <a:pt x="425" y="84"/>
                        <a:pt x="845" y="84"/>
                      </a:cubicBezTo>
                      <a:cubicBezTo>
                        <a:pt x="1265" y="84"/>
                        <a:pt x="1605" y="424"/>
                        <a:pt x="1605" y="844"/>
                      </a:cubicBezTo>
                      <a:cubicBezTo>
                        <a:pt x="1605" y="1264"/>
                        <a:pt x="1265" y="1605"/>
                        <a:pt x="845" y="1605"/>
                      </a:cubicBezTo>
                      <a:close/>
                    </a:path>
                  </a:pathLst>
                </a:custGeom>
                <a:solidFill>
                  <a:srgbClr val="587DB4"/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06161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7" name="Oval 13"/>
                <p:cNvSpPr>
                  <a:spLocks noChangeArrowheads="1"/>
                </p:cNvSpPr>
                <p:nvPr/>
              </p:nvSpPr>
              <p:spPr bwMode="auto">
                <a:xfrm rot="3921655">
                  <a:off x="4109541" y="2232396"/>
                  <a:ext cx="1497124" cy="1467880"/>
                </a:xfrm>
                <a:prstGeom prst="ellipse">
                  <a:avLst/>
                </a:prstGeom>
                <a:solidFill>
                  <a:srgbClr val="FFFFFF"/>
                </a:solidFill>
                <a:ln w="4" cap="flat">
                  <a:noFill/>
                  <a:prstDash val="solid"/>
                  <a:miter lim="800000"/>
                  <a:headEnd/>
                  <a:tailEnd/>
                </a:ln>
                <a:effectLst>
                  <a:outerShdw blurRad="1270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106161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8" name="Oval 13"/>
                <p:cNvSpPr>
                  <a:spLocks noChangeArrowheads="1"/>
                </p:cNvSpPr>
                <p:nvPr/>
              </p:nvSpPr>
              <p:spPr bwMode="auto">
                <a:xfrm rot="3921655">
                  <a:off x="4109541" y="2232396"/>
                  <a:ext cx="1497124" cy="1467880"/>
                </a:xfrm>
                <a:prstGeom prst="ellipse">
                  <a:avLst/>
                </a:prstGeom>
                <a:solidFill>
                  <a:srgbClr val="FFFFFF"/>
                </a:solidFill>
                <a:ln w="4" cap="flat">
                  <a:noFill/>
                  <a:prstDash val="solid"/>
                  <a:miter lim="800000"/>
                  <a:headEnd/>
                  <a:tailEnd/>
                </a:ln>
                <a:effectLst>
                  <a:innerShdw blurRad="127000">
                    <a:prstClr val="black">
                      <a:alpha val="75000"/>
                    </a:prst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106161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34" name="Rectangle 200" descr="바배경_밝은거"/>
              <p:cNvSpPr>
                <a:spLocks noChangeArrowheads="1"/>
              </p:cNvSpPr>
              <p:nvPr/>
            </p:nvSpPr>
            <p:spPr bwMode="gray">
              <a:xfrm flipH="1">
                <a:off x="5535524" y="3154246"/>
                <a:ext cx="536288" cy="425418"/>
              </a:xfrm>
              <a:prstGeom prst="rect">
                <a:avLst/>
              </a:prstGeom>
              <a:noFill/>
              <a:ln w="12700" algn="ctr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백업</a:t>
                </a:r>
                <a:endParaRPr kumimoji="0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표준화</a:t>
                </a:r>
                <a:endParaRPr kumimoji="0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22" name="Rectangle 200" descr="바배경_밝은거"/>
            <p:cNvSpPr>
              <a:spLocks noChangeArrowheads="1"/>
            </p:cNvSpPr>
            <p:nvPr/>
          </p:nvSpPr>
          <p:spPr bwMode="gray">
            <a:xfrm flipH="1">
              <a:off x="5339852" y="4978635"/>
              <a:ext cx="662668" cy="425417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중복 제거</a:t>
              </a:r>
              <a:endParaRPr kumimoji="0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23" name="직사각형 222"/>
            <p:cNvSpPr/>
            <p:nvPr/>
          </p:nvSpPr>
          <p:spPr>
            <a:xfrm>
              <a:off x="6305835" y="4981461"/>
              <a:ext cx="4496429" cy="361291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고객 상황에 적합한 소스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/</a:t>
              </a:r>
              <a:r>
                <a:rPr kumimoji="0" lang="ko-KR" altLang="en-US" sz="9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타겟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 레벨 중복 제거 선택 가능</a:t>
              </a:r>
            </a:p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기존 스토리지 활용을 통한 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TCO 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절감</a:t>
              </a:r>
            </a:p>
          </p:txBody>
        </p:sp>
        <p:sp>
          <p:nvSpPr>
            <p:cNvPr id="224" name="직사각형 223"/>
            <p:cNvSpPr/>
            <p:nvPr/>
          </p:nvSpPr>
          <p:spPr>
            <a:xfrm>
              <a:off x="6904806" y="5610131"/>
              <a:ext cx="4111217" cy="1083872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모든 백업 및 복구 작업은 마스터서버에서 중앙 집중 관리</a:t>
              </a:r>
              <a:endPara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쉽고 일관성 있는 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GUI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환경으로 다양한 형태의 백업 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Report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가 지원되며 통합 모니터링 가능</a:t>
              </a:r>
            </a:p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백업 진행 과정의 손쉬운 모니터링 및 백업 작업에 대한 우선 순위 결정</a:t>
              </a:r>
            </a:p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백업 </a:t>
              </a:r>
              <a:r>
                <a:rPr kumimoji="0" lang="ko-KR" altLang="en-US" sz="9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복제본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 생성을 위한 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In-line Tape Copy (ITC) 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기능 지원</a:t>
              </a:r>
            </a:p>
          </p:txBody>
        </p:sp>
        <p:sp>
          <p:nvSpPr>
            <p:cNvPr id="225" name="Freeform 9"/>
            <p:cNvSpPr>
              <a:spLocks/>
            </p:cNvSpPr>
            <p:nvPr/>
          </p:nvSpPr>
          <p:spPr bwMode="auto">
            <a:xfrm rot="9730860">
              <a:off x="5853166" y="6474414"/>
              <a:ext cx="308314" cy="284244"/>
            </a:xfrm>
            <a:custGeom>
              <a:avLst/>
              <a:gdLst>
                <a:gd name="T0" fmla="*/ 0 w 472"/>
                <a:gd name="T1" fmla="*/ 195 h 444"/>
                <a:gd name="T2" fmla="*/ 316 w 472"/>
                <a:gd name="T3" fmla="*/ 0 h 444"/>
                <a:gd name="T4" fmla="*/ 472 w 472"/>
                <a:gd name="T5" fmla="*/ 136 h 444"/>
                <a:gd name="T6" fmla="*/ 242 w 472"/>
                <a:gd name="T7" fmla="*/ 444 h 444"/>
                <a:gd name="T8" fmla="*/ 0 w 472"/>
                <a:gd name="T9" fmla="*/ 195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" h="444">
                  <a:moveTo>
                    <a:pt x="0" y="195"/>
                  </a:moveTo>
                  <a:cubicBezTo>
                    <a:pt x="110" y="253"/>
                    <a:pt x="385" y="164"/>
                    <a:pt x="316" y="0"/>
                  </a:cubicBezTo>
                  <a:cubicBezTo>
                    <a:pt x="472" y="136"/>
                    <a:pt x="472" y="136"/>
                    <a:pt x="472" y="136"/>
                  </a:cubicBezTo>
                  <a:cubicBezTo>
                    <a:pt x="325" y="94"/>
                    <a:pt x="176" y="291"/>
                    <a:pt x="242" y="444"/>
                  </a:cubicBezTo>
                  <a:lnTo>
                    <a:pt x="0" y="195"/>
                  </a:lnTo>
                  <a:close/>
                </a:path>
              </a:pathLst>
            </a:custGeom>
            <a:solidFill>
              <a:srgbClr val="587DB4">
                <a:lumMod val="7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26" name="Oval 11"/>
            <p:cNvSpPr>
              <a:spLocks noChangeArrowheads="1"/>
            </p:cNvSpPr>
            <p:nvPr/>
          </p:nvSpPr>
          <p:spPr bwMode="auto">
            <a:xfrm rot="3921655">
              <a:off x="5271374" y="6695235"/>
              <a:ext cx="955890" cy="937087"/>
            </a:xfrm>
            <a:prstGeom prst="ellipse">
              <a:avLst/>
            </a:prstGeom>
            <a:solidFill>
              <a:srgbClr val="587DB4">
                <a:lumMod val="7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27" name="Freeform 12"/>
            <p:cNvSpPr>
              <a:spLocks noEditPoints="1"/>
            </p:cNvSpPr>
            <p:nvPr/>
          </p:nvSpPr>
          <p:spPr bwMode="auto">
            <a:xfrm rot="3921655">
              <a:off x="5271374" y="6695235"/>
              <a:ext cx="955890" cy="937087"/>
            </a:xfrm>
            <a:custGeom>
              <a:avLst/>
              <a:gdLst>
                <a:gd name="T0" fmla="*/ 845 w 1689"/>
                <a:gd name="T1" fmla="*/ 0 h 1689"/>
                <a:gd name="T2" fmla="*/ 0 w 1689"/>
                <a:gd name="T3" fmla="*/ 844 h 1689"/>
                <a:gd name="T4" fmla="*/ 845 w 1689"/>
                <a:gd name="T5" fmla="*/ 1689 h 1689"/>
                <a:gd name="T6" fmla="*/ 1689 w 1689"/>
                <a:gd name="T7" fmla="*/ 844 h 1689"/>
                <a:gd name="T8" fmla="*/ 845 w 1689"/>
                <a:gd name="T9" fmla="*/ 0 h 1689"/>
                <a:gd name="T10" fmla="*/ 845 w 1689"/>
                <a:gd name="T11" fmla="*/ 1605 h 1689"/>
                <a:gd name="T12" fmla="*/ 84 w 1689"/>
                <a:gd name="T13" fmla="*/ 844 h 1689"/>
                <a:gd name="T14" fmla="*/ 845 w 1689"/>
                <a:gd name="T15" fmla="*/ 84 h 1689"/>
                <a:gd name="T16" fmla="*/ 1605 w 1689"/>
                <a:gd name="T17" fmla="*/ 844 h 1689"/>
                <a:gd name="T18" fmla="*/ 845 w 1689"/>
                <a:gd name="T19" fmla="*/ 1605 h 1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9" h="1689">
                  <a:moveTo>
                    <a:pt x="845" y="0"/>
                  </a:moveTo>
                  <a:cubicBezTo>
                    <a:pt x="378" y="0"/>
                    <a:pt x="0" y="378"/>
                    <a:pt x="0" y="844"/>
                  </a:cubicBezTo>
                  <a:cubicBezTo>
                    <a:pt x="0" y="1311"/>
                    <a:pt x="378" y="1689"/>
                    <a:pt x="845" y="1689"/>
                  </a:cubicBezTo>
                  <a:cubicBezTo>
                    <a:pt x="1311" y="1689"/>
                    <a:pt x="1689" y="1311"/>
                    <a:pt x="1689" y="844"/>
                  </a:cubicBezTo>
                  <a:cubicBezTo>
                    <a:pt x="1689" y="378"/>
                    <a:pt x="1311" y="0"/>
                    <a:pt x="845" y="0"/>
                  </a:cubicBezTo>
                  <a:close/>
                  <a:moveTo>
                    <a:pt x="845" y="1605"/>
                  </a:moveTo>
                  <a:cubicBezTo>
                    <a:pt x="425" y="1605"/>
                    <a:pt x="84" y="1264"/>
                    <a:pt x="84" y="844"/>
                  </a:cubicBezTo>
                  <a:cubicBezTo>
                    <a:pt x="84" y="424"/>
                    <a:pt x="425" y="84"/>
                    <a:pt x="845" y="84"/>
                  </a:cubicBezTo>
                  <a:cubicBezTo>
                    <a:pt x="1265" y="84"/>
                    <a:pt x="1605" y="424"/>
                    <a:pt x="1605" y="844"/>
                  </a:cubicBezTo>
                  <a:cubicBezTo>
                    <a:pt x="1605" y="1264"/>
                    <a:pt x="1265" y="1605"/>
                    <a:pt x="845" y="1605"/>
                  </a:cubicBezTo>
                  <a:close/>
                </a:path>
              </a:pathLst>
            </a:custGeom>
            <a:solidFill>
              <a:srgbClr val="587DB4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28" name="Oval 13"/>
            <p:cNvSpPr>
              <a:spLocks noChangeArrowheads="1"/>
            </p:cNvSpPr>
            <p:nvPr/>
          </p:nvSpPr>
          <p:spPr bwMode="auto">
            <a:xfrm rot="3921655">
              <a:off x="5368226" y="6790130"/>
              <a:ext cx="762185" cy="747297"/>
            </a:xfrm>
            <a:prstGeom prst="ellipse">
              <a:avLst/>
            </a:prstGeom>
            <a:solidFill>
              <a:srgbClr val="FFFFFF"/>
            </a:solidFill>
            <a:ln w="4" cap="flat">
              <a:noFill/>
              <a:prstDash val="solid"/>
              <a:miter lim="800000"/>
              <a:headEnd/>
              <a:tailEnd/>
            </a:ln>
            <a:effectLst>
              <a:outerShdw blurRad="1270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29" name="Oval 13"/>
            <p:cNvSpPr>
              <a:spLocks noChangeArrowheads="1"/>
            </p:cNvSpPr>
            <p:nvPr/>
          </p:nvSpPr>
          <p:spPr bwMode="auto">
            <a:xfrm rot="3921655">
              <a:off x="5368226" y="6790130"/>
              <a:ext cx="762185" cy="747297"/>
            </a:xfrm>
            <a:prstGeom prst="ellipse">
              <a:avLst/>
            </a:prstGeom>
            <a:solidFill>
              <a:srgbClr val="FFFFFF"/>
            </a:solidFill>
            <a:ln w="4" cap="flat">
              <a:noFill/>
              <a:prstDash val="solid"/>
              <a:miter lim="800000"/>
              <a:headEnd/>
              <a:tailEnd/>
            </a:ln>
            <a:effectLst>
              <a:innerShdw blurRad="127000">
                <a:prstClr val="black">
                  <a:alpha val="75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30" name="Rectangle 200" descr="바배경_밝은거"/>
            <p:cNvSpPr>
              <a:spLocks noChangeArrowheads="1"/>
            </p:cNvSpPr>
            <p:nvPr/>
          </p:nvSpPr>
          <p:spPr bwMode="gray">
            <a:xfrm flipH="1">
              <a:off x="5450805" y="7035931"/>
              <a:ext cx="580968" cy="212709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marR="0" lvl="0" indent="0" algn="ctr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확장성</a:t>
              </a:r>
              <a:endParaRPr kumimoji="0" lang="ko-KR" alt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sp>
          <p:nvSpPr>
            <p:cNvPr id="231" name="직사각형 230"/>
            <p:cNvSpPr/>
            <p:nvPr/>
          </p:nvSpPr>
          <p:spPr>
            <a:xfrm>
              <a:off x="6479003" y="6957040"/>
              <a:ext cx="4496429" cy="722580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다중계층 아키텍처 기반으로 단일 스토리지 도메인 내에서 여러 개의 스토리지 도메인으로 무한 확장 가능</a:t>
              </a:r>
            </a:p>
            <a:p>
              <a:pPr marL="171450" marR="0" lvl="0" indent="-171450" defTabSz="10616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SAN,NAS </a:t>
              </a:r>
              <a:r>
                <a:rPr kumimoji="0" lang="ko-KR" altLang="en-US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Calibri" panose="020F0502020204030204" pitchFamily="34" charset="0"/>
                </a:rPr>
                <a:t>환경에서 이 기종 서버 및 다양한 백업장비에 대해 폭넓은 지원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339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30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에서 제공하는 </a:t>
            </a:r>
            <a:r>
              <a:rPr lang="en-US" altLang="ko-KR" dirty="0" smtClean="0"/>
              <a:t>Virtual </a:t>
            </a:r>
            <a:r>
              <a:rPr lang="ko-KR" altLang="en-US" dirty="0" err="1" smtClean="0"/>
              <a:t>어플라이언스는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“ROBO” </a:t>
            </a:r>
            <a:r>
              <a:rPr lang="ko-KR" altLang="en-US" dirty="0" err="1" smtClean="0"/>
              <a:t>어플라이언스와</a:t>
            </a:r>
            <a:r>
              <a:rPr lang="ko-KR" altLang="en-US" dirty="0" smtClean="0"/>
              <a:t> </a:t>
            </a:r>
            <a:r>
              <a:rPr lang="en-US" altLang="ko-KR" dirty="0" smtClean="0"/>
              <a:t>“</a:t>
            </a:r>
            <a:r>
              <a:rPr lang="en-US" altLang="ko-KR" dirty="0" err="1" smtClean="0"/>
              <a:t>DataCenter</a:t>
            </a:r>
            <a:r>
              <a:rPr lang="en-US" altLang="ko-KR" dirty="0" smtClean="0"/>
              <a:t>” </a:t>
            </a:r>
            <a:r>
              <a:rPr lang="ko-KR" altLang="en-US" dirty="0" err="1" smtClean="0"/>
              <a:t>어플라이언스로</a:t>
            </a:r>
            <a:r>
              <a:rPr lang="ko-KR" altLang="en-US" dirty="0" smtClean="0"/>
              <a:t> 구분되어지며</a:t>
            </a:r>
            <a:r>
              <a:rPr lang="en-US" altLang="ko-KR" dirty="0" smtClean="0"/>
              <a:t>, VMware vSphere</a:t>
            </a:r>
            <a:r>
              <a:rPr lang="ko-KR" altLang="en-US" dirty="0" smtClean="0"/>
              <a:t> 환경 기반에서 동작 가능한 </a:t>
            </a:r>
            <a:r>
              <a:rPr lang="en-US" altLang="ko-KR" dirty="0" smtClean="0"/>
              <a:t>OVF </a:t>
            </a:r>
            <a:r>
              <a:rPr lang="ko-KR" altLang="en-US" dirty="0" smtClean="0"/>
              <a:t>템플릿으로 배포가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백업된 데이터는 필요시 물리적 </a:t>
            </a:r>
            <a:r>
              <a:rPr lang="en-US" altLang="ko-KR" dirty="0" smtClean="0"/>
              <a:t>NetBackup </a:t>
            </a:r>
            <a:r>
              <a:rPr lang="ko-KR" altLang="en-US" dirty="0" smtClean="0"/>
              <a:t>환경으로 최적화된 복제를 수행하여 데이터 보호 위치를 확장시킬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/>
              <a:t>NetBackup Virtual </a:t>
            </a:r>
            <a:r>
              <a:rPr lang="ko-KR" altLang="en-US" dirty="0" smtClean="0"/>
              <a:t>어플라이언스</a:t>
            </a:r>
            <a:endParaRPr lang="ko-KR" altLang="en-US" dirty="0"/>
          </a:p>
        </p:txBody>
      </p:sp>
      <p:sp>
        <p:nvSpPr>
          <p:cNvPr id="2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3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86" name="Group 5"/>
          <p:cNvGrpSpPr/>
          <p:nvPr/>
        </p:nvGrpSpPr>
        <p:grpSpPr>
          <a:xfrm>
            <a:off x="749608" y="2634677"/>
            <a:ext cx="2810619" cy="3298844"/>
            <a:chOff x="504832" y="1639498"/>
            <a:chExt cx="11167651" cy="4078304"/>
          </a:xfrm>
        </p:grpSpPr>
        <p:sp>
          <p:nvSpPr>
            <p:cNvPr id="90" name="Rounded Rectangle 23"/>
            <p:cNvSpPr/>
            <p:nvPr/>
          </p:nvSpPr>
          <p:spPr>
            <a:xfrm>
              <a:off x="504832" y="1642262"/>
              <a:ext cx="11167651" cy="4075540"/>
            </a:xfrm>
            <a:prstGeom prst="roundRect">
              <a:avLst>
                <a:gd name="adj" fmla="val 4836"/>
              </a:avLst>
            </a:prstGeom>
            <a:noFill/>
            <a:ln w="12700" cap="flat" cmpd="sng" algn="ctr">
              <a:solidFill>
                <a:schemeClr val="accent2"/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lIns="91440" tIns="685800" rIns="91440" bIns="274320" rtlCol="0" anchor="t"/>
            <a:lstStyle/>
            <a:p>
              <a:pPr marL="346075" indent="-285750"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endParaRPr lang="en-US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endParaRPr>
            </a:p>
          </p:txBody>
        </p:sp>
        <p:sp>
          <p:nvSpPr>
            <p:cNvPr id="88" name="Rectangle: Top Corners Rounded 7"/>
            <p:cNvSpPr/>
            <p:nvPr/>
          </p:nvSpPr>
          <p:spPr bwMode="auto">
            <a:xfrm>
              <a:off x="504832" y="1639498"/>
              <a:ext cx="11167651" cy="622723"/>
            </a:xfrm>
            <a:prstGeom prst="round2SameRect">
              <a:avLst>
                <a:gd name="adj1" fmla="val 26311"/>
                <a:gd name="adj2" fmla="val 0"/>
              </a:avLst>
            </a:prstGeom>
            <a:gradFill>
              <a:gsLst>
                <a:gs pos="0">
                  <a:schemeClr val="bg2">
                    <a:lumMod val="50000"/>
                  </a:schemeClr>
                </a:gs>
                <a:gs pos="80000">
                  <a:schemeClr val="bg2">
                    <a:lumMod val="10000"/>
                  </a:schemeClr>
                </a:gs>
              </a:gsLst>
              <a:lin ang="2700000" scaled="1"/>
            </a:gra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568325" lvl="0"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panose="020B0604020202020204" pitchFamily="34" charset="0"/>
                </a:rPr>
                <a:t>Virtual Appliance</a:t>
              </a:r>
              <a:endParaRPr lang="en-US" kern="0" dirty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92" name="Rounded Rectangle 21"/>
          <p:cNvSpPr/>
          <p:nvPr/>
        </p:nvSpPr>
        <p:spPr>
          <a:xfrm>
            <a:off x="903006" y="5167222"/>
            <a:ext cx="2514764" cy="2958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387918" y="5253225"/>
            <a:ext cx="1493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tx2"/>
                </a:solidFill>
                <a:cs typeface="Arial" panose="020B0604020202020204" pitchFamily="34" charset="0"/>
              </a:rPr>
              <a:t>ROBO </a:t>
            </a:r>
            <a:r>
              <a:rPr lang="ko-KR" altLang="en-US" b="1" dirty="0" smtClean="0">
                <a:solidFill>
                  <a:schemeClr val="tx2"/>
                </a:solidFill>
                <a:cs typeface="Arial" panose="020B0604020202020204" pitchFamily="34" charset="0"/>
              </a:rPr>
              <a:t>또는 </a:t>
            </a:r>
            <a:r>
              <a:rPr lang="en-US" b="1" dirty="0" err="1" smtClean="0">
                <a:solidFill>
                  <a:schemeClr val="tx2"/>
                </a:solidFill>
                <a:cs typeface="Arial" panose="020B0604020202020204" pitchFamily="34" charset="0"/>
              </a:rPr>
              <a:t>DataCenter</a:t>
            </a:r>
            <a:endParaRPr lang="en-US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96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27" y="2765201"/>
            <a:ext cx="295855" cy="295855"/>
          </a:xfrm>
          <a:prstGeom prst="rect">
            <a:avLst/>
          </a:prstGeom>
          <a:effectLst>
            <a:glow rad="38100">
              <a:schemeClr val="bg1">
                <a:lumMod val="50000"/>
                <a:alpha val="40000"/>
              </a:schemeClr>
            </a:glow>
          </a:effectLst>
        </p:spPr>
      </p:pic>
      <p:sp>
        <p:nvSpPr>
          <p:cNvPr id="97" name="TextBox 96"/>
          <p:cNvSpPr txBox="1"/>
          <p:nvPr/>
        </p:nvSpPr>
        <p:spPr>
          <a:xfrm>
            <a:off x="749607" y="4220511"/>
            <a:ext cx="2810620" cy="920252"/>
          </a:xfrm>
          <a:prstGeom prst="rect">
            <a:avLst/>
          </a:prstGeom>
          <a:noFill/>
        </p:spPr>
        <p:txBody>
          <a:bodyPr wrap="square" lIns="182880" tIns="91440" rIns="91440" bIns="91440" rtlCol="0" anchor="ctr">
            <a:spAutoFit/>
          </a:bodyPr>
          <a:lstStyle/>
          <a:p>
            <a:pPr marL="233363" indent="-2333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2"/>
                </a:solidFill>
                <a:cs typeface="Arial" panose="020B0604020202020204" pitchFamily="34" charset="0"/>
              </a:rPr>
              <a:t>배포 단순화 극대화</a:t>
            </a:r>
          </a:p>
          <a:p>
            <a:pPr marL="233363" indent="-2333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2"/>
                </a:solidFill>
                <a:cs typeface="Arial" panose="020B0604020202020204" pitchFamily="34" charset="0"/>
              </a:rPr>
              <a:t>CapEx</a:t>
            </a:r>
            <a:r>
              <a:rPr lang="en-US" altLang="ko-KR" sz="14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ko-KR" altLang="en-US" sz="1400" dirty="0">
                <a:solidFill>
                  <a:schemeClr val="tx2"/>
                </a:solidFill>
                <a:cs typeface="Arial" panose="020B0604020202020204" pitchFamily="34" charset="0"/>
              </a:rPr>
              <a:t>투자 최소화</a:t>
            </a:r>
          </a:p>
          <a:p>
            <a:pPr marL="233363" indent="-2333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2"/>
                </a:solidFill>
                <a:cs typeface="Arial" panose="020B0604020202020204" pitchFamily="34" charset="0"/>
              </a:rPr>
              <a:t>VMware </a:t>
            </a:r>
            <a:r>
              <a:rPr lang="ko-KR" altLang="en-US" sz="1400" dirty="0">
                <a:solidFill>
                  <a:schemeClr val="tx2"/>
                </a:solidFill>
                <a:cs typeface="Arial" panose="020B0604020202020204" pitchFamily="34" charset="0"/>
              </a:rPr>
              <a:t>용으로 </a:t>
            </a:r>
            <a:r>
              <a:rPr lang="ko-KR" altLang="en-US" sz="1400" dirty="0" smtClean="0">
                <a:solidFill>
                  <a:schemeClr val="tx2"/>
                </a:solidFill>
                <a:cs typeface="Arial" panose="020B0604020202020204" pitchFamily="34" charset="0"/>
              </a:rPr>
              <a:t>설계</a:t>
            </a:r>
            <a:endParaRPr lang="en-US" sz="14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grpSp>
        <p:nvGrpSpPr>
          <p:cNvPr id="98" name="Group 3"/>
          <p:cNvGrpSpPr/>
          <p:nvPr/>
        </p:nvGrpSpPr>
        <p:grpSpPr>
          <a:xfrm>
            <a:off x="1203726" y="3288532"/>
            <a:ext cx="1913323" cy="887577"/>
            <a:chOff x="1053471" y="2455252"/>
            <a:chExt cx="2365409" cy="1097296"/>
          </a:xfrm>
        </p:grpSpPr>
        <p:grpSp>
          <p:nvGrpSpPr>
            <p:cNvPr id="99" name="Group 52"/>
            <p:cNvGrpSpPr>
              <a:grpSpLocks noChangeAspect="1"/>
            </p:cNvGrpSpPr>
            <p:nvPr/>
          </p:nvGrpSpPr>
          <p:grpSpPr>
            <a:xfrm>
              <a:off x="1053471" y="2455252"/>
              <a:ext cx="1828800" cy="783770"/>
              <a:chOff x="4018770" y="4003747"/>
              <a:chExt cx="3200400" cy="1371600"/>
            </a:xfrm>
          </p:grpSpPr>
          <p:sp>
            <p:nvSpPr>
              <p:cNvPr id="111" name="Rounded Rectangle 1"/>
              <p:cNvSpPr/>
              <p:nvPr/>
            </p:nvSpPr>
            <p:spPr>
              <a:xfrm>
                <a:off x="4091112" y="4071798"/>
                <a:ext cx="3055716" cy="1236461"/>
              </a:xfrm>
              <a:prstGeom prst="roundRect">
                <a:avLst>
                  <a:gd name="adj" fmla="val 6806"/>
                </a:avLst>
              </a:prstGeom>
              <a:solidFill>
                <a:schemeClr val="tx2">
                  <a:lumMod val="85000"/>
                  <a:lumOff val="15000"/>
                </a:schemeClr>
              </a:solidFill>
              <a:ln w="1270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>
                <a:glow rad="38100">
                  <a:schemeClr val="bg1">
                    <a:lumMod val="75000"/>
                    <a:alpha val="40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112" name="Freeform 135"/>
              <p:cNvSpPr/>
              <p:nvPr/>
            </p:nvSpPr>
            <p:spPr>
              <a:xfrm>
                <a:off x="4247370" y="4608576"/>
                <a:ext cx="2743200" cy="164619"/>
              </a:xfrm>
              <a:custGeom>
                <a:avLst/>
                <a:gdLst>
                  <a:gd name="connsiteX0" fmla="*/ 0 w 8241175"/>
                  <a:gd name="connsiteY0" fmla="*/ 25120 h 328064"/>
                  <a:gd name="connsiteX1" fmla="*/ 1886674 w 8241175"/>
                  <a:gd name="connsiteY1" fmla="*/ 326062 h 328064"/>
                  <a:gd name="connsiteX2" fmla="*/ 4109013 w 8241175"/>
                  <a:gd name="connsiteY2" fmla="*/ 164017 h 328064"/>
                  <a:gd name="connsiteX3" fmla="*/ 6342927 w 8241175"/>
                  <a:gd name="connsiteY3" fmla="*/ 1971 h 328064"/>
                  <a:gd name="connsiteX4" fmla="*/ 8241175 w 8241175"/>
                  <a:gd name="connsiteY4" fmla="*/ 279763 h 32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1175" h="328064">
                    <a:moveTo>
                      <a:pt x="0" y="25120"/>
                    </a:moveTo>
                    <a:cubicBezTo>
                      <a:pt x="600919" y="164016"/>
                      <a:pt x="1201839" y="302913"/>
                      <a:pt x="1886674" y="326062"/>
                    </a:cubicBezTo>
                    <a:cubicBezTo>
                      <a:pt x="2571509" y="349211"/>
                      <a:pt x="4109013" y="164017"/>
                      <a:pt x="4109013" y="164017"/>
                    </a:cubicBezTo>
                    <a:cubicBezTo>
                      <a:pt x="4851722" y="110002"/>
                      <a:pt x="5654233" y="-17320"/>
                      <a:pt x="6342927" y="1971"/>
                    </a:cubicBezTo>
                    <a:cubicBezTo>
                      <a:pt x="7031621" y="21262"/>
                      <a:pt x="7636398" y="150512"/>
                      <a:pt x="8241175" y="27976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113" name="Freeform 136"/>
              <p:cNvSpPr/>
              <p:nvPr/>
            </p:nvSpPr>
            <p:spPr>
              <a:xfrm>
                <a:off x="4247370" y="4235196"/>
                <a:ext cx="2743200" cy="164619"/>
              </a:xfrm>
              <a:custGeom>
                <a:avLst/>
                <a:gdLst>
                  <a:gd name="connsiteX0" fmla="*/ 0 w 8241175"/>
                  <a:gd name="connsiteY0" fmla="*/ 25120 h 328064"/>
                  <a:gd name="connsiteX1" fmla="*/ 1886674 w 8241175"/>
                  <a:gd name="connsiteY1" fmla="*/ 326062 h 328064"/>
                  <a:gd name="connsiteX2" fmla="*/ 4109013 w 8241175"/>
                  <a:gd name="connsiteY2" fmla="*/ 164017 h 328064"/>
                  <a:gd name="connsiteX3" fmla="*/ 6342927 w 8241175"/>
                  <a:gd name="connsiteY3" fmla="*/ 1971 h 328064"/>
                  <a:gd name="connsiteX4" fmla="*/ 8241175 w 8241175"/>
                  <a:gd name="connsiteY4" fmla="*/ 279763 h 32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1175" h="328064">
                    <a:moveTo>
                      <a:pt x="0" y="25120"/>
                    </a:moveTo>
                    <a:cubicBezTo>
                      <a:pt x="600919" y="164016"/>
                      <a:pt x="1201839" y="302913"/>
                      <a:pt x="1886674" y="326062"/>
                    </a:cubicBezTo>
                    <a:cubicBezTo>
                      <a:pt x="2571509" y="349211"/>
                      <a:pt x="4109013" y="164017"/>
                      <a:pt x="4109013" y="164017"/>
                    </a:cubicBezTo>
                    <a:cubicBezTo>
                      <a:pt x="4851722" y="110002"/>
                      <a:pt x="5654233" y="-17320"/>
                      <a:pt x="6342927" y="1971"/>
                    </a:cubicBezTo>
                    <a:cubicBezTo>
                      <a:pt x="7031621" y="21262"/>
                      <a:pt x="7636398" y="150512"/>
                      <a:pt x="8241175" y="27976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114" name="Freeform 137"/>
              <p:cNvSpPr/>
              <p:nvPr/>
            </p:nvSpPr>
            <p:spPr>
              <a:xfrm>
                <a:off x="4247370" y="4421886"/>
                <a:ext cx="2743200" cy="164619"/>
              </a:xfrm>
              <a:custGeom>
                <a:avLst/>
                <a:gdLst>
                  <a:gd name="connsiteX0" fmla="*/ 0 w 8241175"/>
                  <a:gd name="connsiteY0" fmla="*/ 25120 h 328064"/>
                  <a:gd name="connsiteX1" fmla="*/ 1886674 w 8241175"/>
                  <a:gd name="connsiteY1" fmla="*/ 326062 h 328064"/>
                  <a:gd name="connsiteX2" fmla="*/ 4109013 w 8241175"/>
                  <a:gd name="connsiteY2" fmla="*/ 164017 h 328064"/>
                  <a:gd name="connsiteX3" fmla="*/ 6342927 w 8241175"/>
                  <a:gd name="connsiteY3" fmla="*/ 1971 h 328064"/>
                  <a:gd name="connsiteX4" fmla="*/ 8241175 w 8241175"/>
                  <a:gd name="connsiteY4" fmla="*/ 279763 h 32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1175" h="328064">
                    <a:moveTo>
                      <a:pt x="0" y="25120"/>
                    </a:moveTo>
                    <a:cubicBezTo>
                      <a:pt x="600919" y="164016"/>
                      <a:pt x="1201839" y="302913"/>
                      <a:pt x="1886674" y="326062"/>
                    </a:cubicBezTo>
                    <a:cubicBezTo>
                      <a:pt x="2571509" y="349211"/>
                      <a:pt x="4109013" y="164017"/>
                      <a:pt x="4109013" y="164017"/>
                    </a:cubicBezTo>
                    <a:cubicBezTo>
                      <a:pt x="4851722" y="110002"/>
                      <a:pt x="5654233" y="-17320"/>
                      <a:pt x="6342927" y="1971"/>
                    </a:cubicBezTo>
                    <a:cubicBezTo>
                      <a:pt x="7031621" y="21262"/>
                      <a:pt x="7636398" y="150512"/>
                      <a:pt x="8241175" y="27976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115" name="Freeform 139"/>
              <p:cNvSpPr/>
              <p:nvPr/>
            </p:nvSpPr>
            <p:spPr>
              <a:xfrm>
                <a:off x="4247370" y="4795266"/>
                <a:ext cx="2743200" cy="164619"/>
              </a:xfrm>
              <a:custGeom>
                <a:avLst/>
                <a:gdLst>
                  <a:gd name="connsiteX0" fmla="*/ 0 w 8241175"/>
                  <a:gd name="connsiteY0" fmla="*/ 25120 h 328064"/>
                  <a:gd name="connsiteX1" fmla="*/ 1886674 w 8241175"/>
                  <a:gd name="connsiteY1" fmla="*/ 326062 h 328064"/>
                  <a:gd name="connsiteX2" fmla="*/ 4109013 w 8241175"/>
                  <a:gd name="connsiteY2" fmla="*/ 164017 h 328064"/>
                  <a:gd name="connsiteX3" fmla="*/ 6342927 w 8241175"/>
                  <a:gd name="connsiteY3" fmla="*/ 1971 h 328064"/>
                  <a:gd name="connsiteX4" fmla="*/ 8241175 w 8241175"/>
                  <a:gd name="connsiteY4" fmla="*/ 279763 h 32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1175" h="328064">
                    <a:moveTo>
                      <a:pt x="0" y="25120"/>
                    </a:moveTo>
                    <a:cubicBezTo>
                      <a:pt x="600919" y="164016"/>
                      <a:pt x="1201839" y="302913"/>
                      <a:pt x="1886674" y="326062"/>
                    </a:cubicBezTo>
                    <a:cubicBezTo>
                      <a:pt x="2571509" y="349211"/>
                      <a:pt x="4109013" y="164017"/>
                      <a:pt x="4109013" y="164017"/>
                    </a:cubicBezTo>
                    <a:cubicBezTo>
                      <a:pt x="4851722" y="110002"/>
                      <a:pt x="5654233" y="-17320"/>
                      <a:pt x="6342927" y="1971"/>
                    </a:cubicBezTo>
                    <a:cubicBezTo>
                      <a:pt x="7031621" y="21262"/>
                      <a:pt x="7636398" y="150512"/>
                      <a:pt x="8241175" y="27976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116" name="Freeform 140"/>
              <p:cNvSpPr/>
              <p:nvPr/>
            </p:nvSpPr>
            <p:spPr>
              <a:xfrm>
                <a:off x="4247370" y="4981956"/>
                <a:ext cx="2743200" cy="164619"/>
              </a:xfrm>
              <a:custGeom>
                <a:avLst/>
                <a:gdLst>
                  <a:gd name="connsiteX0" fmla="*/ 0 w 8241175"/>
                  <a:gd name="connsiteY0" fmla="*/ 25120 h 328064"/>
                  <a:gd name="connsiteX1" fmla="*/ 1886674 w 8241175"/>
                  <a:gd name="connsiteY1" fmla="*/ 326062 h 328064"/>
                  <a:gd name="connsiteX2" fmla="*/ 4109013 w 8241175"/>
                  <a:gd name="connsiteY2" fmla="*/ 164017 h 328064"/>
                  <a:gd name="connsiteX3" fmla="*/ 6342927 w 8241175"/>
                  <a:gd name="connsiteY3" fmla="*/ 1971 h 328064"/>
                  <a:gd name="connsiteX4" fmla="*/ 8241175 w 8241175"/>
                  <a:gd name="connsiteY4" fmla="*/ 279763 h 32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1175" h="328064">
                    <a:moveTo>
                      <a:pt x="0" y="25120"/>
                    </a:moveTo>
                    <a:cubicBezTo>
                      <a:pt x="600919" y="164016"/>
                      <a:pt x="1201839" y="302913"/>
                      <a:pt x="1886674" y="326062"/>
                    </a:cubicBezTo>
                    <a:cubicBezTo>
                      <a:pt x="2571509" y="349211"/>
                      <a:pt x="4109013" y="164017"/>
                      <a:pt x="4109013" y="164017"/>
                    </a:cubicBezTo>
                    <a:cubicBezTo>
                      <a:pt x="4851722" y="110002"/>
                      <a:pt x="5654233" y="-17320"/>
                      <a:pt x="6342927" y="1971"/>
                    </a:cubicBezTo>
                    <a:cubicBezTo>
                      <a:pt x="7031621" y="21262"/>
                      <a:pt x="7636398" y="150512"/>
                      <a:pt x="8241175" y="27976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grpSp>
            <p:nvGrpSpPr>
              <p:cNvPr id="117" name="Group 60"/>
              <p:cNvGrpSpPr>
                <a:grpSpLocks noChangeAspect="1"/>
              </p:cNvGrpSpPr>
              <p:nvPr/>
            </p:nvGrpSpPr>
            <p:grpSpPr>
              <a:xfrm>
                <a:off x="5253210" y="4322003"/>
                <a:ext cx="731520" cy="735087"/>
                <a:chOff x="5331290" y="4413890"/>
                <a:chExt cx="548640" cy="551315"/>
              </a:xfrm>
            </p:grpSpPr>
            <p:sp>
              <p:nvSpPr>
                <p:cNvPr id="119" name="Oval 62"/>
                <p:cNvSpPr>
                  <a:spLocks noChangeAspect="1"/>
                </p:cNvSpPr>
                <p:nvPr/>
              </p:nvSpPr>
              <p:spPr>
                <a:xfrm>
                  <a:off x="5331290" y="4413890"/>
                  <a:ext cx="548640" cy="551315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3175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+mn-cs"/>
                  </a:endParaRPr>
                </a:p>
              </p:txBody>
            </p:sp>
            <p:pic>
              <p:nvPicPr>
                <p:cNvPr id="120" name="Picture 6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95298" y="4479235"/>
                  <a:ext cx="420624" cy="420624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118" name="Rounded Rectangle 143"/>
              <p:cNvSpPr>
                <a:spLocks/>
              </p:cNvSpPr>
              <p:nvPr/>
            </p:nvSpPr>
            <p:spPr>
              <a:xfrm>
                <a:off x="4018770" y="4003747"/>
                <a:ext cx="3200400" cy="1371600"/>
              </a:xfrm>
              <a:prstGeom prst="roundRect">
                <a:avLst>
                  <a:gd name="adj" fmla="val 6806"/>
                </a:avLst>
              </a:prstGeom>
              <a:noFill/>
              <a:ln w="25400" cap="rnd" cmpd="sng" algn="ctr">
                <a:solidFill>
                  <a:schemeClr val="bg1">
                    <a:lumMod val="75000"/>
                  </a:schemeClr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</p:grpSp>
        <p:grpSp>
          <p:nvGrpSpPr>
            <p:cNvPr id="100" name="Group 64"/>
            <p:cNvGrpSpPr>
              <a:grpSpLocks noChangeAspect="1"/>
            </p:cNvGrpSpPr>
            <p:nvPr/>
          </p:nvGrpSpPr>
          <p:grpSpPr>
            <a:xfrm>
              <a:off x="1590080" y="2768778"/>
              <a:ext cx="1828800" cy="783770"/>
              <a:chOff x="4018770" y="4003747"/>
              <a:chExt cx="3200400" cy="1371600"/>
            </a:xfrm>
          </p:grpSpPr>
          <p:sp>
            <p:nvSpPr>
              <p:cNvPr id="101" name="Rounded Rectangle 1"/>
              <p:cNvSpPr/>
              <p:nvPr/>
            </p:nvSpPr>
            <p:spPr>
              <a:xfrm>
                <a:off x="4091112" y="4071798"/>
                <a:ext cx="3055716" cy="1236461"/>
              </a:xfrm>
              <a:prstGeom prst="roundRect">
                <a:avLst>
                  <a:gd name="adj" fmla="val 6806"/>
                </a:avLst>
              </a:prstGeom>
              <a:solidFill>
                <a:schemeClr val="tx2">
                  <a:lumMod val="65000"/>
                  <a:lumOff val="35000"/>
                </a:schemeClr>
              </a:solidFill>
              <a:ln w="1270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>
                <a:glow rad="38100">
                  <a:schemeClr val="bg1">
                    <a:lumMod val="75000"/>
                    <a:alpha val="40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102" name="Freeform 135"/>
              <p:cNvSpPr/>
              <p:nvPr/>
            </p:nvSpPr>
            <p:spPr>
              <a:xfrm>
                <a:off x="4247370" y="4608576"/>
                <a:ext cx="2743200" cy="164619"/>
              </a:xfrm>
              <a:custGeom>
                <a:avLst/>
                <a:gdLst>
                  <a:gd name="connsiteX0" fmla="*/ 0 w 8241175"/>
                  <a:gd name="connsiteY0" fmla="*/ 25120 h 328064"/>
                  <a:gd name="connsiteX1" fmla="*/ 1886674 w 8241175"/>
                  <a:gd name="connsiteY1" fmla="*/ 326062 h 328064"/>
                  <a:gd name="connsiteX2" fmla="*/ 4109013 w 8241175"/>
                  <a:gd name="connsiteY2" fmla="*/ 164017 h 328064"/>
                  <a:gd name="connsiteX3" fmla="*/ 6342927 w 8241175"/>
                  <a:gd name="connsiteY3" fmla="*/ 1971 h 328064"/>
                  <a:gd name="connsiteX4" fmla="*/ 8241175 w 8241175"/>
                  <a:gd name="connsiteY4" fmla="*/ 279763 h 32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1175" h="328064">
                    <a:moveTo>
                      <a:pt x="0" y="25120"/>
                    </a:moveTo>
                    <a:cubicBezTo>
                      <a:pt x="600919" y="164016"/>
                      <a:pt x="1201839" y="302913"/>
                      <a:pt x="1886674" y="326062"/>
                    </a:cubicBezTo>
                    <a:cubicBezTo>
                      <a:pt x="2571509" y="349211"/>
                      <a:pt x="4109013" y="164017"/>
                      <a:pt x="4109013" y="164017"/>
                    </a:cubicBezTo>
                    <a:cubicBezTo>
                      <a:pt x="4851722" y="110002"/>
                      <a:pt x="5654233" y="-17320"/>
                      <a:pt x="6342927" y="1971"/>
                    </a:cubicBezTo>
                    <a:cubicBezTo>
                      <a:pt x="7031621" y="21262"/>
                      <a:pt x="7636398" y="150512"/>
                      <a:pt x="8241175" y="27976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103" name="Freeform 136"/>
              <p:cNvSpPr/>
              <p:nvPr/>
            </p:nvSpPr>
            <p:spPr>
              <a:xfrm>
                <a:off x="4247370" y="4235196"/>
                <a:ext cx="2743200" cy="164619"/>
              </a:xfrm>
              <a:custGeom>
                <a:avLst/>
                <a:gdLst>
                  <a:gd name="connsiteX0" fmla="*/ 0 w 8241175"/>
                  <a:gd name="connsiteY0" fmla="*/ 25120 h 328064"/>
                  <a:gd name="connsiteX1" fmla="*/ 1886674 w 8241175"/>
                  <a:gd name="connsiteY1" fmla="*/ 326062 h 328064"/>
                  <a:gd name="connsiteX2" fmla="*/ 4109013 w 8241175"/>
                  <a:gd name="connsiteY2" fmla="*/ 164017 h 328064"/>
                  <a:gd name="connsiteX3" fmla="*/ 6342927 w 8241175"/>
                  <a:gd name="connsiteY3" fmla="*/ 1971 h 328064"/>
                  <a:gd name="connsiteX4" fmla="*/ 8241175 w 8241175"/>
                  <a:gd name="connsiteY4" fmla="*/ 279763 h 32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1175" h="328064">
                    <a:moveTo>
                      <a:pt x="0" y="25120"/>
                    </a:moveTo>
                    <a:cubicBezTo>
                      <a:pt x="600919" y="164016"/>
                      <a:pt x="1201839" y="302913"/>
                      <a:pt x="1886674" y="326062"/>
                    </a:cubicBezTo>
                    <a:cubicBezTo>
                      <a:pt x="2571509" y="349211"/>
                      <a:pt x="4109013" y="164017"/>
                      <a:pt x="4109013" y="164017"/>
                    </a:cubicBezTo>
                    <a:cubicBezTo>
                      <a:pt x="4851722" y="110002"/>
                      <a:pt x="5654233" y="-17320"/>
                      <a:pt x="6342927" y="1971"/>
                    </a:cubicBezTo>
                    <a:cubicBezTo>
                      <a:pt x="7031621" y="21262"/>
                      <a:pt x="7636398" y="150512"/>
                      <a:pt x="8241175" y="27976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104" name="Freeform 137"/>
              <p:cNvSpPr/>
              <p:nvPr/>
            </p:nvSpPr>
            <p:spPr>
              <a:xfrm>
                <a:off x="4247370" y="4421886"/>
                <a:ext cx="2743200" cy="164619"/>
              </a:xfrm>
              <a:custGeom>
                <a:avLst/>
                <a:gdLst>
                  <a:gd name="connsiteX0" fmla="*/ 0 w 8241175"/>
                  <a:gd name="connsiteY0" fmla="*/ 25120 h 328064"/>
                  <a:gd name="connsiteX1" fmla="*/ 1886674 w 8241175"/>
                  <a:gd name="connsiteY1" fmla="*/ 326062 h 328064"/>
                  <a:gd name="connsiteX2" fmla="*/ 4109013 w 8241175"/>
                  <a:gd name="connsiteY2" fmla="*/ 164017 h 328064"/>
                  <a:gd name="connsiteX3" fmla="*/ 6342927 w 8241175"/>
                  <a:gd name="connsiteY3" fmla="*/ 1971 h 328064"/>
                  <a:gd name="connsiteX4" fmla="*/ 8241175 w 8241175"/>
                  <a:gd name="connsiteY4" fmla="*/ 279763 h 32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1175" h="328064">
                    <a:moveTo>
                      <a:pt x="0" y="25120"/>
                    </a:moveTo>
                    <a:cubicBezTo>
                      <a:pt x="600919" y="164016"/>
                      <a:pt x="1201839" y="302913"/>
                      <a:pt x="1886674" y="326062"/>
                    </a:cubicBezTo>
                    <a:cubicBezTo>
                      <a:pt x="2571509" y="349211"/>
                      <a:pt x="4109013" y="164017"/>
                      <a:pt x="4109013" y="164017"/>
                    </a:cubicBezTo>
                    <a:cubicBezTo>
                      <a:pt x="4851722" y="110002"/>
                      <a:pt x="5654233" y="-17320"/>
                      <a:pt x="6342927" y="1971"/>
                    </a:cubicBezTo>
                    <a:cubicBezTo>
                      <a:pt x="7031621" y="21262"/>
                      <a:pt x="7636398" y="150512"/>
                      <a:pt x="8241175" y="27976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105" name="Freeform 139"/>
              <p:cNvSpPr/>
              <p:nvPr/>
            </p:nvSpPr>
            <p:spPr>
              <a:xfrm>
                <a:off x="4247370" y="4795266"/>
                <a:ext cx="2743200" cy="164619"/>
              </a:xfrm>
              <a:custGeom>
                <a:avLst/>
                <a:gdLst>
                  <a:gd name="connsiteX0" fmla="*/ 0 w 8241175"/>
                  <a:gd name="connsiteY0" fmla="*/ 25120 h 328064"/>
                  <a:gd name="connsiteX1" fmla="*/ 1886674 w 8241175"/>
                  <a:gd name="connsiteY1" fmla="*/ 326062 h 328064"/>
                  <a:gd name="connsiteX2" fmla="*/ 4109013 w 8241175"/>
                  <a:gd name="connsiteY2" fmla="*/ 164017 h 328064"/>
                  <a:gd name="connsiteX3" fmla="*/ 6342927 w 8241175"/>
                  <a:gd name="connsiteY3" fmla="*/ 1971 h 328064"/>
                  <a:gd name="connsiteX4" fmla="*/ 8241175 w 8241175"/>
                  <a:gd name="connsiteY4" fmla="*/ 279763 h 32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1175" h="328064">
                    <a:moveTo>
                      <a:pt x="0" y="25120"/>
                    </a:moveTo>
                    <a:cubicBezTo>
                      <a:pt x="600919" y="164016"/>
                      <a:pt x="1201839" y="302913"/>
                      <a:pt x="1886674" y="326062"/>
                    </a:cubicBezTo>
                    <a:cubicBezTo>
                      <a:pt x="2571509" y="349211"/>
                      <a:pt x="4109013" y="164017"/>
                      <a:pt x="4109013" y="164017"/>
                    </a:cubicBezTo>
                    <a:cubicBezTo>
                      <a:pt x="4851722" y="110002"/>
                      <a:pt x="5654233" y="-17320"/>
                      <a:pt x="6342927" y="1971"/>
                    </a:cubicBezTo>
                    <a:cubicBezTo>
                      <a:pt x="7031621" y="21262"/>
                      <a:pt x="7636398" y="150512"/>
                      <a:pt x="8241175" y="27976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sp>
            <p:nvSpPr>
              <p:cNvPr id="106" name="Freeform 140"/>
              <p:cNvSpPr/>
              <p:nvPr/>
            </p:nvSpPr>
            <p:spPr>
              <a:xfrm>
                <a:off x="4247370" y="4981956"/>
                <a:ext cx="2743200" cy="164619"/>
              </a:xfrm>
              <a:custGeom>
                <a:avLst/>
                <a:gdLst>
                  <a:gd name="connsiteX0" fmla="*/ 0 w 8241175"/>
                  <a:gd name="connsiteY0" fmla="*/ 25120 h 328064"/>
                  <a:gd name="connsiteX1" fmla="*/ 1886674 w 8241175"/>
                  <a:gd name="connsiteY1" fmla="*/ 326062 h 328064"/>
                  <a:gd name="connsiteX2" fmla="*/ 4109013 w 8241175"/>
                  <a:gd name="connsiteY2" fmla="*/ 164017 h 328064"/>
                  <a:gd name="connsiteX3" fmla="*/ 6342927 w 8241175"/>
                  <a:gd name="connsiteY3" fmla="*/ 1971 h 328064"/>
                  <a:gd name="connsiteX4" fmla="*/ 8241175 w 8241175"/>
                  <a:gd name="connsiteY4" fmla="*/ 279763 h 32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1175" h="328064">
                    <a:moveTo>
                      <a:pt x="0" y="25120"/>
                    </a:moveTo>
                    <a:cubicBezTo>
                      <a:pt x="600919" y="164016"/>
                      <a:pt x="1201839" y="302913"/>
                      <a:pt x="1886674" y="326062"/>
                    </a:cubicBezTo>
                    <a:cubicBezTo>
                      <a:pt x="2571509" y="349211"/>
                      <a:pt x="4109013" y="164017"/>
                      <a:pt x="4109013" y="164017"/>
                    </a:cubicBezTo>
                    <a:cubicBezTo>
                      <a:pt x="4851722" y="110002"/>
                      <a:pt x="5654233" y="-17320"/>
                      <a:pt x="6342927" y="1971"/>
                    </a:cubicBezTo>
                    <a:cubicBezTo>
                      <a:pt x="7031621" y="21262"/>
                      <a:pt x="7636398" y="150512"/>
                      <a:pt x="8241175" y="27976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  <p:grpSp>
            <p:nvGrpSpPr>
              <p:cNvPr id="107" name="Group 71"/>
              <p:cNvGrpSpPr>
                <a:grpSpLocks noChangeAspect="1"/>
              </p:cNvGrpSpPr>
              <p:nvPr/>
            </p:nvGrpSpPr>
            <p:grpSpPr>
              <a:xfrm>
                <a:off x="5253210" y="4322003"/>
                <a:ext cx="731520" cy="735087"/>
                <a:chOff x="5331290" y="4413890"/>
                <a:chExt cx="548640" cy="551315"/>
              </a:xfrm>
            </p:grpSpPr>
            <p:sp>
              <p:nvSpPr>
                <p:cNvPr id="109" name="Oval 73"/>
                <p:cNvSpPr>
                  <a:spLocks noChangeAspect="1"/>
                </p:cNvSpPr>
                <p:nvPr/>
              </p:nvSpPr>
              <p:spPr>
                <a:xfrm>
                  <a:off x="5331290" y="4413890"/>
                  <a:ext cx="548640" cy="551315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3175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+mn-cs"/>
                  </a:endParaRPr>
                </a:p>
              </p:txBody>
            </p:sp>
            <p:pic>
              <p:nvPicPr>
                <p:cNvPr id="110" name="Picture 74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95298" y="4479235"/>
                  <a:ext cx="420624" cy="420624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108" name="Rounded Rectangle 143"/>
              <p:cNvSpPr>
                <a:spLocks/>
              </p:cNvSpPr>
              <p:nvPr/>
            </p:nvSpPr>
            <p:spPr>
              <a:xfrm>
                <a:off x="4018770" y="4003747"/>
                <a:ext cx="3200400" cy="1371600"/>
              </a:xfrm>
              <a:prstGeom prst="roundRect">
                <a:avLst>
                  <a:gd name="adj" fmla="val 6806"/>
                </a:avLst>
              </a:prstGeom>
              <a:noFill/>
              <a:ln w="25400" cap="rnd" cmpd="sng" algn="ctr">
                <a:solidFill>
                  <a:schemeClr val="bg2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cs"/>
                </a:endParaRPr>
              </a:p>
            </p:txBody>
          </p:sp>
        </p:grpSp>
      </p:grpSp>
      <p:sp>
        <p:nvSpPr>
          <p:cNvPr id="8" name="직사각형 7"/>
          <p:cNvSpPr/>
          <p:nvPr/>
        </p:nvSpPr>
        <p:spPr>
          <a:xfrm>
            <a:off x="3837904" y="5374345"/>
            <a:ext cx="2783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2"/>
                </a:solidFill>
              </a:rPr>
              <a:t>Integrated appliances vs. BYO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schemeClr val="tx2"/>
                </a:solidFill>
              </a:rPr>
              <a:t>클라우드 데이터 보호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schemeClr val="tx2"/>
                </a:solidFill>
              </a:rPr>
              <a:t>데이터 센터 </a:t>
            </a:r>
            <a:r>
              <a:rPr lang="ko-KR" altLang="en-US" sz="1200" dirty="0" smtClean="0">
                <a:solidFill>
                  <a:schemeClr val="tx2"/>
                </a:solidFill>
              </a:rPr>
              <a:t>통합</a:t>
            </a:r>
            <a:endParaRPr lang="ko-KR" altLang="en-US" sz="1200" dirty="0">
              <a:solidFill>
                <a:schemeClr val="tx2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837904" y="5140146"/>
            <a:ext cx="1016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v"/>
              <a:defRPr/>
            </a:pPr>
            <a:r>
              <a:rPr lang="ko-KR" altLang="en-US" sz="1200" b="1" kern="0" dirty="0" smtClean="0">
                <a:solidFill>
                  <a:schemeClr val="tx2"/>
                </a:solidFill>
                <a:cs typeface="Arial" panose="020B0604020202020204" pitchFamily="34" charset="0"/>
              </a:rPr>
              <a:t>사용 환경</a:t>
            </a:r>
            <a:endParaRPr lang="en-US" altLang="ko-KR" sz="1200" kern="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21" name="직사각형 120"/>
          <p:cNvSpPr/>
          <p:nvPr/>
        </p:nvSpPr>
        <p:spPr>
          <a:xfrm>
            <a:off x="6751713" y="5374345"/>
            <a:ext cx="27835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schemeClr val="tx2"/>
                </a:solidFill>
              </a:rPr>
              <a:t>오라클 </a:t>
            </a:r>
            <a:r>
              <a:rPr lang="ko-KR" altLang="en-US" sz="1200" dirty="0">
                <a:solidFill>
                  <a:schemeClr val="tx2"/>
                </a:solidFill>
              </a:rPr>
              <a:t>데이터베이스 보호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schemeClr val="tx2"/>
                </a:solidFill>
              </a:rPr>
              <a:t>원격 사무실 데이터 관리</a:t>
            </a:r>
            <a:endParaRPr lang="en-US" altLang="ko-KR" sz="1100" dirty="0">
              <a:solidFill>
                <a:schemeClr val="tx2"/>
              </a:solidFill>
            </a:endParaRPr>
          </a:p>
        </p:txBody>
      </p:sp>
      <p:graphicFrame>
        <p:nvGraphicFramePr>
          <p:cNvPr id="122" name="Table 11"/>
          <p:cNvGraphicFramePr>
            <a:graphicFrameLocks noGrp="1"/>
          </p:cNvGraphicFramePr>
          <p:nvPr>
            <p:extLst/>
          </p:nvPr>
        </p:nvGraphicFramePr>
        <p:xfrm>
          <a:off x="3816226" y="3631217"/>
          <a:ext cx="5600826" cy="170484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136774">
                  <a:extLst>
                    <a:ext uri="{9D8B030D-6E8A-4147-A177-3AD203B41FA5}">
                      <a16:colId xmlns:a16="http://schemas.microsoft.com/office/drawing/2014/main" val="196126818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981336177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44706772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16003397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540657249"/>
                    </a:ext>
                  </a:extLst>
                </a:gridCol>
                <a:gridCol w="1655740">
                  <a:extLst>
                    <a:ext uri="{9D8B030D-6E8A-4147-A177-3AD203B41FA5}">
                      <a16:colId xmlns:a16="http://schemas.microsoft.com/office/drawing/2014/main" val="1972093709"/>
                    </a:ext>
                  </a:extLst>
                </a:gridCol>
              </a:tblGrid>
              <a:tr h="17285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2"/>
                          </a:solidFill>
                          <a:effectLst/>
                        </a:rPr>
                        <a:t>VA</a:t>
                      </a:r>
                      <a:r>
                        <a:rPr lang="en-US" altLang="ko-KR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ko-KR" altLang="en-US" sz="1000" dirty="0" err="1" smtClean="0">
                          <a:solidFill>
                            <a:schemeClr val="tx2"/>
                          </a:solidFill>
                          <a:effectLst/>
                        </a:rPr>
                        <a:t>버젼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vCPU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  <a:t>vRAM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  <a:t>vNIC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구성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스토리지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037649"/>
                  </a:ext>
                </a:extLst>
              </a:tr>
              <a:tr h="17285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700" dirty="0">
                          <a:solidFill>
                            <a:schemeClr val="tx2"/>
                          </a:solidFill>
                          <a:effectLst/>
                        </a:rPr>
                        <a:t>VIRTUAL APPLIANCE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</a:rPr>
                        <a:t>ROBO</a:t>
                      </a:r>
                      <a:endParaRPr lang="en-US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  <a:t>8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  <a:t>16GB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  <a:t>Eth0 </a:t>
                      </a:r>
                      <a:b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en-US" altLang="ko-KR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internal</a:t>
                      </a:r>
                      <a:r>
                        <a:rPr 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  <a:t>Eth1</a:t>
                      </a:r>
                      <a:r>
                        <a:rPr lang="en-US" sz="1000" baseline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br>
                        <a:rPr lang="en-US" sz="1000" baseline="0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en-US" altLang="ko-KR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data</a:t>
                      </a:r>
                      <a:r>
                        <a:rPr 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마스터 </a:t>
                      </a:r>
                      <a:r>
                        <a:rPr lang="en-US" altLang="ko-KR" sz="1000" dirty="0" smtClean="0">
                          <a:solidFill>
                            <a:schemeClr val="tx2"/>
                          </a:solidFill>
                          <a:effectLst/>
                        </a:rPr>
                        <a:t>/ </a:t>
                      </a:r>
                      <a:r>
                        <a:rPr lang="ko-KR" alt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미디어 서버 결합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초기에 </a:t>
                      </a:r>
                      <a:r>
                        <a:rPr 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0.5TB, 1TB, </a:t>
                      </a:r>
                      <a:r>
                        <a:rPr lang="ko-KR" alt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또는 </a:t>
                      </a:r>
                      <a:r>
                        <a:rPr lang="en-US" altLang="ko-KR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2TB </a:t>
                      </a:r>
                      <a:r>
                        <a:rPr lang="ko-KR" alt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중 선택</a:t>
                      </a:r>
                      <a:endParaRPr lang="en-US" altLang="ko-KR" sz="1000" baseline="0" dirty="0" smtClean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이후</a:t>
                      </a:r>
                      <a:r>
                        <a:rPr lang="en-US" sz="10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 0.5TB </a:t>
                      </a:r>
                      <a:r>
                        <a:rPr lang="ko-KR" altLang="en-US" sz="10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단위 확장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0033990"/>
                  </a:ext>
                </a:extLst>
              </a:tr>
              <a:tr h="17285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700" dirty="0">
                          <a:solidFill>
                            <a:schemeClr val="tx2"/>
                          </a:solidFill>
                          <a:effectLst/>
                        </a:rPr>
                        <a:t>VIRTUAL APPLIANCE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000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</a:rPr>
                        <a:t>Data</a:t>
                      </a:r>
                      <a:r>
                        <a:rPr lang="en-US" sz="1100" b="1" baseline="0" dirty="0">
                          <a:solidFill>
                            <a:schemeClr val="tx2"/>
                          </a:solidFill>
                          <a:effectLst/>
                        </a:rPr>
                        <a:t> Center</a:t>
                      </a:r>
                      <a:endParaRPr lang="en-US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73038" indent="-173038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T="64008" marB="640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3038" indent="-173038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T="64008" marB="640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미디어 서버 </a:t>
                      </a:r>
                      <a:r>
                        <a:rPr lang="en-US" altLang="ko-KR" sz="1000" dirty="0" smtClean="0">
                          <a:solidFill>
                            <a:schemeClr val="tx2"/>
                          </a:solidFill>
                          <a:effectLst/>
                        </a:rPr>
                        <a:t>Only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초기에 기본 데이터 저장 디스크 없음</a:t>
                      </a:r>
                      <a:endParaRPr lang="en-US" altLang="ko-KR" sz="1000" dirty="0" smtClean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스토리지</a:t>
                      </a: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ko-KR" alt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확장 제약 없음</a:t>
                      </a:r>
                      <a:r>
                        <a:rPr lang="en-US" altLang="ko-KR" sz="1000" dirty="0" smtClean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r>
                        <a:rPr 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(.</a:t>
                      </a:r>
                      <a:r>
                        <a:rPr lang="en-US" sz="1000" baseline="0" dirty="0">
                          <a:solidFill>
                            <a:schemeClr val="tx2"/>
                          </a:solidFill>
                          <a:effectLst/>
                        </a:rPr>
                        <a:t>5TB </a:t>
                      </a:r>
                      <a:r>
                        <a:rPr lang="ko-KR" alt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단위 증가</a:t>
                      </a:r>
                      <a:r>
                        <a:rPr lang="en-US" sz="1000" baseline="0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64008" marB="6400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088447"/>
                  </a:ext>
                </a:extLst>
              </a:tr>
            </a:tbl>
          </a:graphicData>
        </a:graphic>
      </p:graphicFrame>
      <p:sp>
        <p:nvSpPr>
          <p:cNvPr id="123" name="Rectangle 109"/>
          <p:cNvSpPr/>
          <p:nvPr/>
        </p:nvSpPr>
        <p:spPr>
          <a:xfrm>
            <a:off x="3816226" y="2537295"/>
            <a:ext cx="5614352" cy="859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270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ko-KR" sz="1200" b="1" dirty="0">
                <a:solidFill>
                  <a:schemeClr val="tx2"/>
                </a:solidFill>
              </a:rPr>
              <a:t>ROBO </a:t>
            </a:r>
            <a:r>
              <a:rPr lang="ko-KR" altLang="en-US" sz="1200" b="1" dirty="0" smtClean="0">
                <a:solidFill>
                  <a:schemeClr val="tx2"/>
                </a:solidFill>
              </a:rPr>
              <a:t>어플라이언스</a:t>
            </a:r>
            <a:r>
              <a:rPr lang="en-US" altLang="ko-KR" sz="1200" b="1" dirty="0" smtClean="0">
                <a:solidFill>
                  <a:schemeClr val="tx2"/>
                </a:solidFill>
              </a:rPr>
              <a:t> </a:t>
            </a:r>
            <a:r>
              <a:rPr lang="en-US" altLang="ko-KR" sz="1200" dirty="0" smtClean="0">
                <a:solidFill>
                  <a:schemeClr val="tx2"/>
                </a:solidFill>
              </a:rPr>
              <a:t>– </a:t>
            </a:r>
            <a:r>
              <a:rPr lang="ko-KR" altLang="en-US" sz="1200" dirty="0" smtClean="0">
                <a:solidFill>
                  <a:schemeClr val="tx2"/>
                </a:solidFill>
              </a:rPr>
              <a:t>새로운 </a:t>
            </a:r>
            <a:r>
              <a:rPr lang="en-US" altLang="ko-KR" sz="1200" dirty="0">
                <a:solidFill>
                  <a:schemeClr val="tx2"/>
                </a:solidFill>
              </a:rPr>
              <a:t>/ </a:t>
            </a:r>
            <a:r>
              <a:rPr lang="ko-KR" altLang="en-US" sz="1200" dirty="0">
                <a:solidFill>
                  <a:schemeClr val="tx2"/>
                </a:solidFill>
              </a:rPr>
              <a:t>별도의 </a:t>
            </a:r>
            <a:r>
              <a:rPr lang="en-US" altLang="ko-KR" sz="1200" dirty="0">
                <a:solidFill>
                  <a:schemeClr val="tx2"/>
                </a:solidFill>
              </a:rPr>
              <a:t>NetBackup </a:t>
            </a:r>
            <a:r>
              <a:rPr lang="ko-KR" altLang="en-US" sz="1200" dirty="0">
                <a:solidFill>
                  <a:schemeClr val="tx2"/>
                </a:solidFill>
              </a:rPr>
              <a:t>도메인에 마스터 </a:t>
            </a:r>
            <a:r>
              <a:rPr lang="en-US" altLang="ko-KR" sz="1200" dirty="0">
                <a:solidFill>
                  <a:schemeClr val="tx2"/>
                </a:solidFill>
              </a:rPr>
              <a:t>/ </a:t>
            </a:r>
            <a:r>
              <a:rPr lang="ko-KR" altLang="en-US" sz="1200" dirty="0">
                <a:solidFill>
                  <a:schemeClr val="tx2"/>
                </a:solidFill>
              </a:rPr>
              <a:t>미디어 서버를 결합하여 배포</a:t>
            </a:r>
          </a:p>
          <a:p>
            <a:pPr marL="180975" indent="-1270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ko-KR" sz="1200" b="1" dirty="0" err="1">
                <a:solidFill>
                  <a:schemeClr val="tx2"/>
                </a:solidFill>
              </a:rPr>
              <a:t>DataCenter</a:t>
            </a:r>
            <a:r>
              <a:rPr lang="en-US" altLang="ko-KR" sz="1200" b="1" dirty="0">
                <a:solidFill>
                  <a:schemeClr val="tx2"/>
                </a:solidFill>
              </a:rPr>
              <a:t> </a:t>
            </a:r>
            <a:r>
              <a:rPr lang="ko-KR" altLang="en-US" sz="1200" b="1" dirty="0" smtClean="0">
                <a:solidFill>
                  <a:schemeClr val="tx2"/>
                </a:solidFill>
              </a:rPr>
              <a:t>어플라이언스</a:t>
            </a:r>
            <a:r>
              <a:rPr lang="en-US" altLang="ko-KR" sz="1200" b="1" dirty="0" smtClean="0">
                <a:solidFill>
                  <a:schemeClr val="tx2"/>
                </a:solidFill>
              </a:rPr>
              <a:t> </a:t>
            </a:r>
            <a:r>
              <a:rPr lang="en-US" altLang="ko-KR" sz="1200" dirty="0" smtClean="0">
                <a:solidFill>
                  <a:schemeClr val="tx2"/>
                </a:solidFill>
              </a:rPr>
              <a:t>– </a:t>
            </a:r>
            <a:r>
              <a:rPr lang="ko-KR" altLang="en-US" sz="1200" dirty="0" smtClean="0">
                <a:solidFill>
                  <a:schemeClr val="tx2"/>
                </a:solidFill>
              </a:rPr>
              <a:t>미디어 </a:t>
            </a:r>
            <a:r>
              <a:rPr lang="ko-KR" altLang="en-US" sz="1200" dirty="0">
                <a:solidFill>
                  <a:schemeClr val="tx2"/>
                </a:solidFill>
              </a:rPr>
              <a:t>서버로만 배포되며 기존 </a:t>
            </a:r>
            <a:r>
              <a:rPr lang="en-US" altLang="ko-KR" sz="1200" dirty="0">
                <a:solidFill>
                  <a:schemeClr val="tx2"/>
                </a:solidFill>
              </a:rPr>
              <a:t>NetBackup </a:t>
            </a:r>
            <a:r>
              <a:rPr lang="ko-KR" altLang="en-US" sz="1200" dirty="0">
                <a:solidFill>
                  <a:schemeClr val="tx2"/>
                </a:solidFill>
              </a:rPr>
              <a:t>도메인에 </a:t>
            </a:r>
            <a:r>
              <a:rPr lang="ko-KR" altLang="en-US" sz="1200" dirty="0" smtClean="0">
                <a:solidFill>
                  <a:schemeClr val="tx2"/>
                </a:solidFill>
              </a:rPr>
              <a:t>추가해야</a:t>
            </a:r>
            <a:r>
              <a:rPr lang="en-US" altLang="ko-KR" sz="1200" dirty="0" smtClean="0">
                <a:solidFill>
                  <a:schemeClr val="tx2"/>
                </a:solidFill>
              </a:rPr>
              <a:t> </a:t>
            </a:r>
            <a:r>
              <a:rPr lang="ko-KR" altLang="en-US" sz="1200" dirty="0" smtClean="0">
                <a:solidFill>
                  <a:schemeClr val="tx2"/>
                </a:solidFill>
              </a:rPr>
              <a:t>함</a:t>
            </a:r>
            <a:r>
              <a:rPr lang="en-US" altLang="ko-KR" sz="1200" dirty="0" smtClean="0">
                <a:solidFill>
                  <a:schemeClr val="tx2"/>
                </a:solidFill>
              </a:rPr>
              <a:t>.</a:t>
            </a:r>
            <a:endParaRPr lang="ko-KR" altLang="en-US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9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Rectangle 59"/>
          <p:cNvSpPr/>
          <p:nvPr/>
        </p:nvSpPr>
        <p:spPr>
          <a:xfrm>
            <a:off x="4222552" y="3661674"/>
            <a:ext cx="567427" cy="123111"/>
          </a:xfrm>
          <a:prstGeom prst="rect">
            <a:avLst/>
          </a:prstGeom>
          <a:solidFill>
            <a:schemeClr val="accent2"/>
          </a:solidFill>
        </p:spPr>
        <p:txBody>
          <a:bodyPr wrap="none" lIns="72000" tIns="0" rIns="0" bIns="0">
            <a:noAutofit/>
          </a:bodyPr>
          <a:lstStyle/>
          <a:p>
            <a:pPr algn="ctr"/>
            <a:r>
              <a:rPr lang="ko-KR" altLang="en-US" sz="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장기보관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0" name="직사각형 289"/>
          <p:cNvSpPr/>
          <p:nvPr/>
        </p:nvSpPr>
        <p:spPr bwMode="auto">
          <a:xfrm>
            <a:off x="2886650" y="3641008"/>
            <a:ext cx="711152" cy="316172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33" name="Rectangle 59"/>
          <p:cNvSpPr/>
          <p:nvPr/>
        </p:nvSpPr>
        <p:spPr>
          <a:xfrm>
            <a:off x="715638" y="3661674"/>
            <a:ext cx="567427" cy="123111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ko-KR" altLang="en-US" sz="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장기보관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Rectangle 59"/>
          <p:cNvSpPr/>
          <p:nvPr/>
        </p:nvSpPr>
        <p:spPr>
          <a:xfrm>
            <a:off x="715638" y="3808425"/>
            <a:ext cx="567427" cy="123111"/>
          </a:xfrm>
          <a:prstGeom prst="rect">
            <a:avLst/>
          </a:prstGeom>
          <a:solidFill>
            <a:schemeClr val="accent5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en-US" altLang="ko-KR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DBMS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" name="Rectangle 59"/>
          <p:cNvSpPr/>
          <p:nvPr/>
        </p:nvSpPr>
        <p:spPr>
          <a:xfrm>
            <a:off x="649068" y="3661674"/>
            <a:ext cx="66570" cy="123111"/>
          </a:xfrm>
          <a:prstGeom prst="rect">
            <a:avLst/>
          </a:prstGeom>
          <a:pattFill prst="lgCheck">
            <a:fgClr>
              <a:schemeClr val="accent2"/>
            </a:fgClr>
            <a:bgClr>
              <a:schemeClr val="bg1"/>
            </a:bgClr>
          </a:pattFill>
          <a:ln>
            <a:solidFill>
              <a:schemeClr val="tx2"/>
            </a:solidFill>
          </a:ln>
        </p:spPr>
        <p:txBody>
          <a:bodyPr wrap="none" lIns="0" tIns="0" rIns="0" bIns="0">
            <a:noAutofit/>
          </a:bodyPr>
          <a:lstStyle/>
          <a:p>
            <a:pPr algn="ctr"/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Rectangle 59"/>
          <p:cNvSpPr/>
          <p:nvPr/>
        </p:nvSpPr>
        <p:spPr>
          <a:xfrm>
            <a:off x="649068" y="3808425"/>
            <a:ext cx="66570" cy="123111"/>
          </a:xfrm>
          <a:prstGeom prst="rect">
            <a:avLst/>
          </a:prstGeom>
          <a:pattFill prst="lgCheck">
            <a:fgClr>
              <a:schemeClr val="accent5"/>
            </a:fgClr>
            <a:bgClr>
              <a:schemeClr val="bg1"/>
            </a:bgClr>
          </a:pattFill>
          <a:ln>
            <a:solidFill>
              <a:schemeClr val="tx2"/>
            </a:solidFill>
          </a:ln>
        </p:spPr>
        <p:txBody>
          <a:bodyPr wrap="none" lIns="0" tIns="0" rIns="0" bIns="0">
            <a:noAutofit/>
          </a:bodyPr>
          <a:lstStyle/>
          <a:p>
            <a:pPr algn="ctr"/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" name="Rectangle 59"/>
          <p:cNvSpPr/>
          <p:nvPr/>
        </p:nvSpPr>
        <p:spPr>
          <a:xfrm>
            <a:off x="715638" y="3515826"/>
            <a:ext cx="567427" cy="123111"/>
          </a:xfrm>
          <a:prstGeom prst="rect">
            <a:avLst/>
          </a:prstGeom>
          <a:solidFill>
            <a:schemeClr val="accent3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en-US" altLang="ko-KR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 </a:t>
            </a:r>
            <a:r>
              <a:rPr lang="ko-KR" altLang="en-US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파일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8" name="Rectangle 59"/>
          <p:cNvSpPr/>
          <p:nvPr/>
        </p:nvSpPr>
        <p:spPr>
          <a:xfrm>
            <a:off x="649068" y="3515826"/>
            <a:ext cx="66570" cy="123111"/>
          </a:xfrm>
          <a:prstGeom prst="rect">
            <a:avLst/>
          </a:prstGeom>
          <a:pattFill prst="lgCheck">
            <a:fgClr>
              <a:schemeClr val="accent3"/>
            </a:fgClr>
            <a:bgClr>
              <a:schemeClr val="bg1"/>
            </a:bgClr>
          </a:pattFill>
          <a:ln>
            <a:solidFill>
              <a:schemeClr val="tx2"/>
            </a:solidFill>
          </a:ln>
        </p:spPr>
        <p:txBody>
          <a:bodyPr wrap="none" lIns="0" tIns="0" rIns="0" bIns="0">
            <a:noAutofit/>
          </a:bodyPr>
          <a:lstStyle/>
          <a:p>
            <a:pPr algn="ctr"/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599488" y="3641008"/>
            <a:ext cx="711152" cy="316172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139" name="Group 200"/>
          <p:cNvGrpSpPr/>
          <p:nvPr/>
        </p:nvGrpSpPr>
        <p:grpSpPr>
          <a:xfrm>
            <a:off x="1867763" y="2910030"/>
            <a:ext cx="1655159" cy="606496"/>
            <a:chOff x="5084957" y="3027201"/>
            <a:chExt cx="3902194" cy="890495"/>
          </a:xfrm>
        </p:grpSpPr>
        <p:sp>
          <p:nvSpPr>
            <p:cNvPr id="140" name="Right Arrow 159"/>
            <p:cNvSpPr/>
            <p:nvPr/>
          </p:nvSpPr>
          <p:spPr>
            <a:xfrm>
              <a:off x="5084957" y="3027201"/>
              <a:ext cx="3902194" cy="890495"/>
            </a:xfrm>
            <a:prstGeom prst="rightArrow">
              <a:avLst>
                <a:gd name="adj1" fmla="val 83023"/>
                <a:gd name="adj2" fmla="val 28799"/>
              </a:avLst>
            </a:prstGeom>
            <a:gradFill flip="none" rotWithShape="1">
              <a:gsLst>
                <a:gs pos="0">
                  <a:schemeClr val="bg2">
                    <a:lumMod val="90000"/>
                    <a:alpha val="0"/>
                  </a:schemeClr>
                </a:gs>
                <a:gs pos="60000">
                  <a:schemeClr val="bg2">
                    <a:lumMod val="9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  <p:sp>
          <p:nvSpPr>
            <p:cNvPr id="141" name="Rectangle 81"/>
            <p:cNvSpPr/>
            <p:nvPr/>
          </p:nvSpPr>
          <p:spPr>
            <a:xfrm>
              <a:off x="5168003" y="3160640"/>
              <a:ext cx="3757294" cy="62361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000" b="1" dirty="0">
                  <a:solidFill>
                    <a:schemeClr val="tx2"/>
                  </a:solidFill>
                  <a:latin typeface="Arial" panose="020B0604020202020204" pitchFamily="34" charset="0"/>
                </a:rPr>
                <a:t>Auto Image Replication</a:t>
              </a:r>
            </a:p>
            <a:p>
              <a:pPr algn="ctr">
                <a:lnSpc>
                  <a:spcPct val="90000"/>
                </a:lnSpc>
              </a:pPr>
              <a:r>
                <a:rPr lang="en-US" sz="700" dirty="0">
                  <a:solidFill>
                    <a:schemeClr val="tx2"/>
                  </a:solidFill>
                  <a:latin typeface="Arial" panose="020B0604020202020204" pitchFamily="34" charset="0"/>
                </a:rPr>
                <a:t>Storage Lifecycle Policy (SLP</a:t>
              </a:r>
              <a:r>
                <a:rPr lang="en-US" sz="700" dirty="0" smtClean="0">
                  <a:solidFill>
                    <a:schemeClr val="tx2"/>
                  </a:solidFill>
                  <a:latin typeface="Arial" panose="020B0604020202020204" pitchFamily="34" charset="0"/>
                </a:rPr>
                <a:t>),</a:t>
              </a:r>
              <a:br>
                <a:rPr lang="en-US" sz="700" dirty="0" smtClean="0">
                  <a:solidFill>
                    <a:schemeClr val="tx2"/>
                  </a:solidFill>
                  <a:latin typeface="Arial" panose="020B0604020202020204" pitchFamily="34" charset="0"/>
                </a:rPr>
              </a:br>
              <a:r>
                <a:rPr lang="en-US" sz="700" dirty="0" smtClean="0">
                  <a:solidFill>
                    <a:schemeClr val="tx2"/>
                  </a:solidFill>
                  <a:latin typeface="Arial" panose="020B0604020202020204" pitchFamily="34" charset="0"/>
                </a:rPr>
                <a:t>WAN Optimized Duplication</a:t>
              </a:r>
              <a:endParaRPr lang="en-US" sz="700" dirty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83" name="Rectangle 59"/>
          <p:cNvSpPr/>
          <p:nvPr/>
        </p:nvSpPr>
        <p:spPr>
          <a:xfrm>
            <a:off x="2337751" y="2821352"/>
            <a:ext cx="628377" cy="1077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 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DWDM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2" name="Rectangle 59"/>
          <p:cNvSpPr/>
          <p:nvPr/>
        </p:nvSpPr>
        <p:spPr>
          <a:xfrm>
            <a:off x="3001619" y="3661674"/>
            <a:ext cx="567427" cy="123111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ko-KR" altLang="en-US" sz="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장기보관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3" name="Rectangle 59"/>
          <p:cNvSpPr/>
          <p:nvPr/>
        </p:nvSpPr>
        <p:spPr>
          <a:xfrm>
            <a:off x="3001619" y="3808425"/>
            <a:ext cx="567427" cy="123111"/>
          </a:xfrm>
          <a:prstGeom prst="rect">
            <a:avLst/>
          </a:prstGeom>
          <a:solidFill>
            <a:schemeClr val="accent5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en-US" altLang="ko-KR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DBMS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5" name="Rectangle 59"/>
          <p:cNvSpPr/>
          <p:nvPr/>
        </p:nvSpPr>
        <p:spPr>
          <a:xfrm>
            <a:off x="2935049" y="3661674"/>
            <a:ext cx="66570" cy="123111"/>
          </a:xfrm>
          <a:prstGeom prst="rect">
            <a:avLst/>
          </a:prstGeom>
          <a:pattFill prst="lgCheck">
            <a:fgClr>
              <a:schemeClr val="accent2"/>
            </a:fgClr>
            <a:bgClr>
              <a:schemeClr val="bg1"/>
            </a:bgClr>
          </a:pattFill>
          <a:ln>
            <a:solidFill>
              <a:schemeClr val="tx2"/>
            </a:solidFill>
          </a:ln>
        </p:spPr>
        <p:txBody>
          <a:bodyPr wrap="none" lIns="0" tIns="0" rIns="0" bIns="0">
            <a:noAutofit/>
          </a:bodyPr>
          <a:lstStyle/>
          <a:p>
            <a:pPr algn="ctr"/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" name="Rectangle 59"/>
          <p:cNvSpPr/>
          <p:nvPr/>
        </p:nvSpPr>
        <p:spPr>
          <a:xfrm>
            <a:off x="2935049" y="3808425"/>
            <a:ext cx="66570" cy="123111"/>
          </a:xfrm>
          <a:prstGeom prst="rect">
            <a:avLst/>
          </a:prstGeom>
          <a:pattFill prst="lgCheck">
            <a:fgClr>
              <a:schemeClr val="accent5"/>
            </a:fgClr>
            <a:bgClr>
              <a:schemeClr val="bg1"/>
            </a:bgClr>
          </a:pattFill>
          <a:ln>
            <a:solidFill>
              <a:schemeClr val="tx2"/>
            </a:solidFill>
          </a:ln>
        </p:spPr>
        <p:txBody>
          <a:bodyPr wrap="none" lIns="0" tIns="0" rIns="0" bIns="0">
            <a:noAutofit/>
          </a:bodyPr>
          <a:lstStyle/>
          <a:p>
            <a:pPr algn="ctr"/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제목 19"/>
          <p:cNvSpPr>
            <a:spLocks noGrp="1"/>
          </p:cNvSpPr>
          <p:nvPr>
            <p:ph type="title"/>
          </p:nvPr>
        </p:nvSpPr>
        <p:spPr>
          <a:xfrm>
            <a:off x="495301" y="930957"/>
            <a:ext cx="1575752" cy="221599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주요 기술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31</a:t>
            </a:fld>
            <a:endParaRPr lang="en-US" altLang="ko-KR" dirty="0"/>
          </a:p>
        </p:txBody>
      </p:sp>
      <p:sp>
        <p:nvSpPr>
          <p:cNvPr id="21" name="내용 개체 틀 2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/>
              <a:t>NetBackup</a:t>
            </a:r>
            <a:r>
              <a:rPr lang="ko-KR" altLang="en-US" dirty="0"/>
              <a:t>의 </a:t>
            </a:r>
            <a:r>
              <a:rPr lang="en-US" altLang="ko-KR" dirty="0"/>
              <a:t>AIR </a:t>
            </a:r>
            <a:r>
              <a:rPr lang="ko-KR" altLang="en-US" dirty="0"/>
              <a:t>기능을 이용하면 최적화된 복제 수행을 통해 </a:t>
            </a:r>
            <a:r>
              <a:rPr lang="en-US" altLang="ko-KR" dirty="0"/>
              <a:t>WAN </a:t>
            </a:r>
            <a:r>
              <a:rPr lang="ko-KR" altLang="en-US" dirty="0"/>
              <a:t>구간 및 </a:t>
            </a:r>
            <a:r>
              <a:rPr lang="en-US" altLang="ko-KR" dirty="0"/>
              <a:t>FC </a:t>
            </a:r>
            <a:r>
              <a:rPr lang="ko-KR" altLang="en-US" dirty="0"/>
              <a:t>연결 환경에서 백업 데이터에 대한 안정성과 재해 상황에서의 업무연속성을 확보할 수 있습니다</a:t>
            </a:r>
            <a:r>
              <a:rPr lang="en-US" altLang="ko-KR" dirty="0"/>
              <a:t>. DR</a:t>
            </a:r>
            <a:r>
              <a:rPr lang="ko-KR" altLang="en-US" dirty="0"/>
              <a:t>센터에서 복구 시 </a:t>
            </a:r>
            <a:r>
              <a:rPr lang="en-US" altLang="ko-KR" dirty="0"/>
              <a:t>VTL</a:t>
            </a:r>
            <a:r>
              <a:rPr lang="ko-KR" altLang="en-US" dirty="0"/>
              <a:t>은 </a:t>
            </a:r>
            <a:r>
              <a:rPr lang="en-US" altLang="ko-KR" dirty="0"/>
              <a:t>VTL </a:t>
            </a:r>
            <a:r>
              <a:rPr lang="ko-KR" altLang="en-US" dirty="0"/>
              <a:t>구성</a:t>
            </a:r>
            <a:r>
              <a:rPr lang="en-US" altLang="ko-KR" dirty="0"/>
              <a:t>, Catalog Import </a:t>
            </a:r>
            <a:r>
              <a:rPr lang="ko-KR" altLang="en-US" dirty="0"/>
              <a:t>또는 </a:t>
            </a:r>
            <a:r>
              <a:rPr lang="en-US" altLang="ko-KR" dirty="0"/>
              <a:t>Catalog </a:t>
            </a:r>
            <a:r>
              <a:rPr lang="ko-KR" altLang="en-US" dirty="0"/>
              <a:t>복구</a:t>
            </a:r>
            <a:r>
              <a:rPr lang="en-US" altLang="ko-KR" dirty="0"/>
              <a:t>, </a:t>
            </a:r>
            <a:r>
              <a:rPr lang="ko-KR" altLang="en-US" dirty="0"/>
              <a:t>정합성 검증 등의 사전 작업이 필요하지만 </a:t>
            </a:r>
            <a:r>
              <a:rPr lang="en-US" altLang="ko-KR" dirty="0"/>
              <a:t>NetBackup</a:t>
            </a:r>
            <a:r>
              <a:rPr lang="ko-KR" altLang="en-US" dirty="0"/>
              <a:t>은 별도의 사전 </a:t>
            </a:r>
            <a:r>
              <a:rPr lang="ko-KR" altLang="en-US" dirty="0" err="1"/>
              <a:t>준비절차</a:t>
            </a:r>
            <a:r>
              <a:rPr lang="ko-KR" altLang="en-US" dirty="0"/>
              <a:t> 없이 즉시 복구를 시작합니다</a:t>
            </a:r>
            <a:r>
              <a:rPr lang="en-US" altLang="ko-KR" dirty="0"/>
              <a:t>.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/>
              <a:t>데이터 </a:t>
            </a:r>
            <a:r>
              <a:rPr lang="ko-KR" altLang="en-US" dirty="0" err="1"/>
              <a:t>센터간</a:t>
            </a:r>
            <a:r>
              <a:rPr lang="ko-KR" altLang="en-US" dirty="0"/>
              <a:t> </a:t>
            </a:r>
            <a:r>
              <a:rPr lang="ko-KR" altLang="en-US" dirty="0" smtClean="0"/>
              <a:t>최적화된 복제</a:t>
            </a:r>
            <a:r>
              <a:rPr lang="en-US" altLang="ko-KR" dirty="0" smtClean="0"/>
              <a:t>(AIR; Auto Image Replication)</a:t>
            </a:r>
            <a:endParaRPr lang="ko-KR" altLang="en-US" dirty="0"/>
          </a:p>
        </p:txBody>
      </p:sp>
      <p:sp>
        <p:nvSpPr>
          <p:cNvPr id="24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25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26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3" name="그룹 2"/>
          <p:cNvGrpSpPr/>
          <p:nvPr/>
        </p:nvGrpSpPr>
        <p:grpSpPr>
          <a:xfrm>
            <a:off x="1161297" y="2826881"/>
            <a:ext cx="941230" cy="1144892"/>
            <a:chOff x="1207853" y="2632654"/>
            <a:chExt cx="941230" cy="1144892"/>
          </a:xfrm>
        </p:grpSpPr>
        <p:grpSp>
          <p:nvGrpSpPr>
            <p:cNvPr id="41" name="그룹 40"/>
            <p:cNvGrpSpPr/>
            <p:nvPr/>
          </p:nvGrpSpPr>
          <p:grpSpPr>
            <a:xfrm>
              <a:off x="1323547" y="2632654"/>
              <a:ext cx="598116" cy="1078568"/>
              <a:chOff x="5933089" y="2703443"/>
              <a:chExt cx="539336" cy="972571"/>
            </a:xfrm>
          </p:grpSpPr>
          <p:grpSp>
            <p:nvGrpSpPr>
              <p:cNvPr id="59" name="그룹 58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61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62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63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64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65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66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67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68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69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70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60" name="Picture 37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42" name="그룹 41"/>
            <p:cNvGrpSpPr/>
            <p:nvPr/>
          </p:nvGrpSpPr>
          <p:grpSpPr>
            <a:xfrm>
              <a:off x="1207853" y="3321866"/>
              <a:ext cx="399078" cy="434736"/>
              <a:chOff x="9207637" y="4094546"/>
              <a:chExt cx="421195" cy="458829"/>
            </a:xfrm>
          </p:grpSpPr>
          <p:pic>
            <p:nvPicPr>
              <p:cNvPr id="43" name="그림 4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44" name="그룹 43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45" name="모서리가 둥근 직사각형 44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46" name="그룹 45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47" name="자유형 46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48" name="자유형 47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49" name="자유형 48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50" name="타원 49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51" name="타원 50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  <p:grpSp>
          <p:nvGrpSpPr>
            <p:cNvPr id="193" name="Group 27"/>
            <p:cNvGrpSpPr/>
            <p:nvPr/>
          </p:nvGrpSpPr>
          <p:grpSpPr>
            <a:xfrm>
              <a:off x="1644354" y="3366414"/>
              <a:ext cx="504729" cy="411132"/>
              <a:chOff x="4287614" y="3651387"/>
              <a:chExt cx="681078" cy="554777"/>
            </a:xfrm>
          </p:grpSpPr>
          <p:pic>
            <p:nvPicPr>
              <p:cNvPr id="194" name="Picture 2"/>
              <p:cNvPicPr>
                <a:picLocks noChangeAspect="1" noChangeArrowheads="1"/>
              </p:cNvPicPr>
              <p:nvPr/>
            </p:nvPicPr>
            <p:blipFill rotWithShape="1">
              <a:blip r:embed="rId5" cstate="print"/>
              <a:srcRect b="5115"/>
              <a:stretch/>
            </p:blipFill>
            <p:spPr bwMode="auto">
              <a:xfrm>
                <a:off x="4287614" y="3651387"/>
                <a:ext cx="564335" cy="391975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  <p:pic>
            <p:nvPicPr>
              <p:cNvPr id="195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436448" y="3797661"/>
                <a:ext cx="532244" cy="408503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</p:grpSp>
      </p:grpSp>
      <p:grpSp>
        <p:nvGrpSpPr>
          <p:cNvPr id="239" name="그룹 238"/>
          <p:cNvGrpSpPr/>
          <p:nvPr/>
        </p:nvGrpSpPr>
        <p:grpSpPr>
          <a:xfrm>
            <a:off x="3445298" y="2826881"/>
            <a:ext cx="941230" cy="1144892"/>
            <a:chOff x="1207853" y="2632654"/>
            <a:chExt cx="941230" cy="1144892"/>
          </a:xfrm>
        </p:grpSpPr>
        <p:grpSp>
          <p:nvGrpSpPr>
            <p:cNvPr id="240" name="그룹 239"/>
            <p:cNvGrpSpPr/>
            <p:nvPr/>
          </p:nvGrpSpPr>
          <p:grpSpPr>
            <a:xfrm>
              <a:off x="1323547" y="2632654"/>
              <a:ext cx="598116" cy="1078568"/>
              <a:chOff x="5933089" y="2703443"/>
              <a:chExt cx="539336" cy="972571"/>
            </a:xfrm>
          </p:grpSpPr>
          <p:grpSp>
            <p:nvGrpSpPr>
              <p:cNvPr id="254" name="그룹 253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256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57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258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59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0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1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2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3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4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265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255" name="Picture 37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241" name="그룹 240"/>
            <p:cNvGrpSpPr/>
            <p:nvPr/>
          </p:nvGrpSpPr>
          <p:grpSpPr>
            <a:xfrm>
              <a:off x="1207853" y="3321866"/>
              <a:ext cx="399078" cy="434736"/>
              <a:chOff x="9207637" y="4094546"/>
              <a:chExt cx="421195" cy="458829"/>
            </a:xfrm>
          </p:grpSpPr>
          <p:pic>
            <p:nvPicPr>
              <p:cNvPr id="245" name="그림 24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246" name="그룹 245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247" name="모서리가 둥근 직사각형 246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248" name="그룹 247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249" name="자유형 248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50" name="자유형 249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51" name="자유형 250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52" name="타원 251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253" name="타원 252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  <p:grpSp>
          <p:nvGrpSpPr>
            <p:cNvPr id="242" name="Group 27"/>
            <p:cNvGrpSpPr/>
            <p:nvPr/>
          </p:nvGrpSpPr>
          <p:grpSpPr>
            <a:xfrm>
              <a:off x="1644354" y="3366414"/>
              <a:ext cx="504729" cy="411132"/>
              <a:chOff x="4287614" y="3651387"/>
              <a:chExt cx="681078" cy="554777"/>
            </a:xfrm>
          </p:grpSpPr>
          <p:pic>
            <p:nvPicPr>
              <p:cNvPr id="243" name="Picture 2"/>
              <p:cNvPicPr>
                <a:picLocks noChangeAspect="1" noChangeArrowheads="1"/>
              </p:cNvPicPr>
              <p:nvPr/>
            </p:nvPicPr>
            <p:blipFill rotWithShape="1">
              <a:blip r:embed="rId5" cstate="print"/>
              <a:srcRect b="5115"/>
              <a:stretch/>
            </p:blipFill>
            <p:spPr bwMode="auto">
              <a:xfrm>
                <a:off x="4287614" y="3651387"/>
                <a:ext cx="564335" cy="391975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  <p:pic>
            <p:nvPicPr>
              <p:cNvPr id="244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436448" y="3797661"/>
                <a:ext cx="532244" cy="408503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</p:grpSp>
      </p:grpSp>
      <p:cxnSp>
        <p:nvCxnSpPr>
          <p:cNvPr id="8" name="꺾인 연결선 7"/>
          <p:cNvCxnSpPr/>
          <p:nvPr/>
        </p:nvCxnSpPr>
        <p:spPr bwMode="auto">
          <a:xfrm rot="16200000" flipH="1">
            <a:off x="2101517" y="2818988"/>
            <a:ext cx="12700" cy="2284001"/>
          </a:xfrm>
          <a:prstGeom prst="bentConnector3">
            <a:avLst>
              <a:gd name="adj1" fmla="val 2840000"/>
            </a:avLst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sm"/>
          </a:ln>
          <a:effectLst/>
        </p:spPr>
      </p:cxnSp>
      <p:sp>
        <p:nvSpPr>
          <p:cNvPr id="279" name="Rectangle 59"/>
          <p:cNvSpPr/>
          <p:nvPr/>
        </p:nvSpPr>
        <p:spPr>
          <a:xfrm>
            <a:off x="1284301" y="2535636"/>
            <a:ext cx="583494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</a:t>
            </a:r>
            <a:r>
              <a:rPr lang="ko-KR" altLang="en-US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센터</a:t>
            </a:r>
            <a:r>
              <a:rPr lang="en-US" altLang="ko-KR" sz="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sz="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(Domain A)</a:t>
            </a:r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0" name="Rectangle 59"/>
          <p:cNvSpPr/>
          <p:nvPr/>
        </p:nvSpPr>
        <p:spPr>
          <a:xfrm>
            <a:off x="3581700" y="2535636"/>
            <a:ext cx="519373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</a:t>
            </a:r>
            <a:r>
              <a:rPr lang="ko-KR" altLang="en-US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센터</a:t>
            </a:r>
            <a:r>
              <a:rPr lang="en-US" altLang="ko-KR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(Domain B)</a:t>
            </a:r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4" name="Rectangle 59"/>
          <p:cNvSpPr/>
          <p:nvPr/>
        </p:nvSpPr>
        <p:spPr>
          <a:xfrm>
            <a:off x="1365677" y="4144337"/>
            <a:ext cx="1484381" cy="1077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변경된 데이터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세그먼트 단위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만 복제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5" name="Rectangle 59"/>
          <p:cNvSpPr/>
          <p:nvPr/>
        </p:nvSpPr>
        <p:spPr>
          <a:xfrm>
            <a:off x="1503272" y="4368110"/>
            <a:ext cx="1209190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or Host 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단위 선택적 복제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" name="Rectangle 59"/>
          <p:cNvSpPr/>
          <p:nvPr/>
        </p:nvSpPr>
        <p:spPr>
          <a:xfrm>
            <a:off x="768333" y="3206193"/>
            <a:ext cx="448841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카탈로그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메타데이터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꺾인 연결선 13"/>
          <p:cNvCxnSpPr>
            <a:stCxn id="286" idx="1"/>
            <a:endCxn id="288" idx="0"/>
          </p:cNvCxnSpPr>
          <p:nvPr/>
        </p:nvCxnSpPr>
        <p:spPr bwMode="auto">
          <a:xfrm rot="10800000" flipV="1">
            <a:off x="682353" y="3313914"/>
            <a:ext cx="85980" cy="20191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307" name="Rectangle 59"/>
          <p:cNvSpPr/>
          <p:nvPr/>
        </p:nvSpPr>
        <p:spPr>
          <a:xfrm>
            <a:off x="4317110" y="3114348"/>
            <a:ext cx="415853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항시 복구 가능 상태 자동 유지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7" name="직선 화살표 연결선 316"/>
          <p:cNvCxnSpPr>
            <a:stCxn id="307" idx="1"/>
          </p:cNvCxnSpPr>
          <p:nvPr/>
        </p:nvCxnSpPr>
        <p:spPr bwMode="auto">
          <a:xfrm flipH="1" flipV="1">
            <a:off x="4132906" y="3274612"/>
            <a:ext cx="184204" cy="13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320" name="Rectangle 59"/>
          <p:cNvSpPr/>
          <p:nvPr/>
        </p:nvSpPr>
        <p:spPr>
          <a:xfrm>
            <a:off x="5300417" y="3784785"/>
            <a:ext cx="567427" cy="123111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ko-KR" altLang="en-US" sz="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장기보관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1" name="Rectangle 59"/>
          <p:cNvSpPr/>
          <p:nvPr/>
        </p:nvSpPr>
        <p:spPr>
          <a:xfrm>
            <a:off x="5300417" y="3931536"/>
            <a:ext cx="567427" cy="123111"/>
          </a:xfrm>
          <a:prstGeom prst="rect">
            <a:avLst/>
          </a:prstGeom>
          <a:solidFill>
            <a:schemeClr val="accent5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en-US" altLang="ko-KR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DBMS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4" name="Rectangle 59"/>
          <p:cNvSpPr/>
          <p:nvPr/>
        </p:nvSpPr>
        <p:spPr>
          <a:xfrm>
            <a:off x="5300417" y="3638937"/>
            <a:ext cx="567427" cy="123111"/>
          </a:xfrm>
          <a:prstGeom prst="rect">
            <a:avLst/>
          </a:prstGeom>
          <a:solidFill>
            <a:schemeClr val="accent3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en-US" altLang="ko-KR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 </a:t>
            </a:r>
            <a:r>
              <a:rPr lang="ko-KR" altLang="en-US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파일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6" name="직사각형 325"/>
          <p:cNvSpPr/>
          <p:nvPr/>
        </p:nvSpPr>
        <p:spPr bwMode="auto">
          <a:xfrm>
            <a:off x="5272075" y="3615274"/>
            <a:ext cx="623343" cy="465017"/>
          </a:xfrm>
          <a:prstGeom prst="rect">
            <a:avLst/>
          </a:prstGeom>
          <a:noFill/>
          <a:ln w="12700" cap="flat" cmpd="sng" algn="ctr">
            <a:solidFill>
              <a:schemeClr val="accent1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336" name="그룹 335"/>
          <p:cNvGrpSpPr/>
          <p:nvPr/>
        </p:nvGrpSpPr>
        <p:grpSpPr>
          <a:xfrm>
            <a:off x="5861770" y="2949992"/>
            <a:ext cx="598116" cy="1078568"/>
            <a:chOff x="5933089" y="2703443"/>
            <a:chExt cx="539336" cy="972571"/>
          </a:xfrm>
        </p:grpSpPr>
        <p:grpSp>
          <p:nvGrpSpPr>
            <p:cNvPr id="350" name="그룹 349"/>
            <p:cNvGrpSpPr/>
            <p:nvPr/>
          </p:nvGrpSpPr>
          <p:grpSpPr>
            <a:xfrm>
              <a:off x="5933089" y="2703443"/>
              <a:ext cx="539336" cy="972571"/>
              <a:chOff x="1975588" y="2550782"/>
              <a:chExt cx="318599" cy="574522"/>
            </a:xfrm>
          </p:grpSpPr>
          <p:pic>
            <p:nvPicPr>
              <p:cNvPr id="352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5588" y="2550782"/>
                <a:ext cx="318599" cy="5745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53" name="Group 23"/>
              <p:cNvGrpSpPr/>
              <p:nvPr/>
            </p:nvGrpSpPr>
            <p:grpSpPr>
              <a:xfrm rot="16200000">
                <a:off x="1923485" y="2731388"/>
                <a:ext cx="306427" cy="60641"/>
                <a:chOff x="7692139" y="6415777"/>
                <a:chExt cx="1019173" cy="201695"/>
              </a:xfrm>
            </p:grpSpPr>
            <p:sp>
              <p:nvSpPr>
                <p:cNvPr id="354" name="Freeform 5"/>
                <p:cNvSpPr>
                  <a:spLocks/>
                </p:cNvSpPr>
                <p:nvPr/>
              </p:nvSpPr>
              <p:spPr bwMode="auto">
                <a:xfrm>
                  <a:off x="8027048" y="6429152"/>
                  <a:ext cx="157022" cy="188320"/>
                </a:xfrm>
                <a:custGeom>
                  <a:avLst/>
                  <a:gdLst>
                    <a:gd name="T0" fmla="*/ 43 w 248"/>
                    <a:gd name="T1" fmla="*/ 65 h 295"/>
                    <a:gd name="T2" fmla="*/ 64 w 248"/>
                    <a:gd name="T3" fmla="*/ 44 h 295"/>
                    <a:gd name="T4" fmla="*/ 158 w 248"/>
                    <a:gd name="T5" fmla="*/ 44 h 295"/>
                    <a:gd name="T6" fmla="*/ 192 w 248"/>
                    <a:gd name="T7" fmla="*/ 67 h 295"/>
                    <a:gd name="T8" fmla="*/ 171 w 248"/>
                    <a:gd name="T9" fmla="*/ 113 h 295"/>
                    <a:gd name="T10" fmla="*/ 98 w 248"/>
                    <a:gd name="T11" fmla="*/ 140 h 295"/>
                    <a:gd name="T12" fmla="*/ 67 w 248"/>
                    <a:gd name="T13" fmla="*/ 204 h 295"/>
                    <a:gd name="T14" fmla="*/ 94 w 248"/>
                    <a:gd name="T15" fmla="*/ 234 h 295"/>
                    <a:gd name="T16" fmla="*/ 230 w 248"/>
                    <a:gd name="T17" fmla="*/ 295 h 295"/>
                    <a:gd name="T18" fmla="*/ 230 w 248"/>
                    <a:gd name="T19" fmla="*/ 248 h 295"/>
                    <a:gd name="T20" fmla="*/ 111 w 248"/>
                    <a:gd name="T21" fmla="*/ 195 h 295"/>
                    <a:gd name="T22" fmla="*/ 107 w 248"/>
                    <a:gd name="T23" fmla="*/ 190 h 295"/>
                    <a:gd name="T24" fmla="*/ 112 w 248"/>
                    <a:gd name="T25" fmla="*/ 179 h 295"/>
                    <a:gd name="T26" fmla="*/ 186 w 248"/>
                    <a:gd name="T27" fmla="*/ 154 h 295"/>
                    <a:gd name="T28" fmla="*/ 232 w 248"/>
                    <a:gd name="T29" fmla="*/ 51 h 295"/>
                    <a:gd name="T30" fmla="*/ 158 w 248"/>
                    <a:gd name="T31" fmla="*/ 0 h 295"/>
                    <a:gd name="T32" fmla="*/ 64 w 248"/>
                    <a:gd name="T33" fmla="*/ 0 h 295"/>
                    <a:gd name="T34" fmla="*/ 0 w 248"/>
                    <a:gd name="T35" fmla="*/ 65 h 295"/>
                    <a:gd name="T36" fmla="*/ 0 w 248"/>
                    <a:gd name="T37" fmla="*/ 288 h 295"/>
                    <a:gd name="T38" fmla="*/ 43 w 248"/>
                    <a:gd name="T39" fmla="*/ 288 h 295"/>
                    <a:gd name="T40" fmla="*/ 43 w 248"/>
                    <a:gd name="T41" fmla="*/ 6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95">
                      <a:moveTo>
                        <a:pt x="43" y="65"/>
                      </a:moveTo>
                      <a:cubicBezTo>
                        <a:pt x="43" y="53"/>
                        <a:pt x="52" y="44"/>
                        <a:pt x="64" y="44"/>
                      </a:cubicBezTo>
                      <a:cubicBezTo>
                        <a:pt x="158" y="44"/>
                        <a:pt x="158" y="44"/>
                        <a:pt x="158" y="44"/>
                      </a:cubicBezTo>
                      <a:cubicBezTo>
                        <a:pt x="172" y="44"/>
                        <a:pt x="186" y="52"/>
                        <a:pt x="192" y="67"/>
                      </a:cubicBezTo>
                      <a:cubicBezTo>
                        <a:pt x="199" y="85"/>
                        <a:pt x="189" y="106"/>
                        <a:pt x="171" y="113"/>
                      </a:cubicBezTo>
                      <a:cubicBezTo>
                        <a:pt x="98" y="140"/>
                        <a:pt x="98" y="140"/>
                        <a:pt x="98" y="140"/>
                      </a:cubicBezTo>
                      <a:cubicBezTo>
                        <a:pt x="72" y="149"/>
                        <a:pt x="58" y="178"/>
                        <a:pt x="67" y="204"/>
                      </a:cubicBezTo>
                      <a:cubicBezTo>
                        <a:pt x="72" y="218"/>
                        <a:pt x="82" y="228"/>
                        <a:pt x="94" y="234"/>
                      </a:cubicBezTo>
                      <a:cubicBezTo>
                        <a:pt x="230" y="295"/>
                        <a:pt x="230" y="295"/>
                        <a:pt x="230" y="295"/>
                      </a:cubicBezTo>
                      <a:cubicBezTo>
                        <a:pt x="230" y="248"/>
                        <a:pt x="230" y="248"/>
                        <a:pt x="230" y="248"/>
                      </a:cubicBezTo>
                      <a:cubicBezTo>
                        <a:pt x="111" y="195"/>
                        <a:pt x="111" y="195"/>
                        <a:pt x="111" y="195"/>
                      </a:cubicBezTo>
                      <a:cubicBezTo>
                        <a:pt x="109" y="195"/>
                        <a:pt x="107" y="193"/>
                        <a:pt x="107" y="190"/>
                      </a:cubicBezTo>
                      <a:cubicBezTo>
                        <a:pt x="105" y="186"/>
                        <a:pt x="107" y="181"/>
                        <a:pt x="112" y="179"/>
                      </a:cubicBezTo>
                      <a:cubicBezTo>
                        <a:pt x="186" y="154"/>
                        <a:pt x="186" y="154"/>
                        <a:pt x="186" y="154"/>
                      </a:cubicBezTo>
                      <a:cubicBezTo>
                        <a:pt x="227" y="138"/>
                        <a:pt x="248" y="92"/>
                        <a:pt x="232" y="51"/>
                      </a:cubicBezTo>
                      <a:cubicBezTo>
                        <a:pt x="220" y="20"/>
                        <a:pt x="190" y="0"/>
                        <a:pt x="15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29" y="0"/>
                        <a:pt x="0" y="29"/>
                        <a:pt x="0" y="6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43" y="288"/>
                        <a:pt x="43" y="288"/>
                        <a:pt x="43" y="288"/>
                      </a:cubicBezTo>
                      <a:lnTo>
                        <a:pt x="43" y="65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5" name="Rectangle 6"/>
                <p:cNvSpPr>
                  <a:spLocks noChangeArrowheads="1"/>
                </p:cNvSpPr>
                <p:nvPr/>
              </p:nvSpPr>
              <p:spPr bwMode="auto">
                <a:xfrm>
                  <a:off x="8204935" y="6429152"/>
                  <a:ext cx="27018" cy="183773"/>
                </a:xfrm>
                <a:prstGeom prst="rect">
                  <a:avLst/>
                </a:pr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6" name="Freeform 7"/>
                <p:cNvSpPr>
                  <a:spLocks/>
                </p:cNvSpPr>
                <p:nvPr/>
              </p:nvSpPr>
              <p:spPr bwMode="auto">
                <a:xfrm>
                  <a:off x="7692139" y="6429152"/>
                  <a:ext cx="163977" cy="183773"/>
                </a:xfrm>
                <a:custGeom>
                  <a:avLst/>
                  <a:gdLst>
                    <a:gd name="T0" fmla="*/ 214 w 259"/>
                    <a:gd name="T1" fmla="*/ 0 h 288"/>
                    <a:gd name="T2" fmla="*/ 137 w 259"/>
                    <a:gd name="T3" fmla="*/ 240 h 288"/>
                    <a:gd name="T4" fmla="*/ 130 w 259"/>
                    <a:gd name="T5" fmla="*/ 245 h 288"/>
                    <a:gd name="T6" fmla="*/ 123 w 259"/>
                    <a:gd name="T7" fmla="*/ 240 h 288"/>
                    <a:gd name="T8" fmla="*/ 45 w 259"/>
                    <a:gd name="T9" fmla="*/ 0 h 288"/>
                    <a:gd name="T10" fmla="*/ 0 w 259"/>
                    <a:gd name="T11" fmla="*/ 0 h 288"/>
                    <a:gd name="T12" fmla="*/ 82 w 259"/>
                    <a:gd name="T13" fmla="*/ 254 h 288"/>
                    <a:gd name="T14" fmla="*/ 130 w 259"/>
                    <a:gd name="T15" fmla="*/ 288 h 288"/>
                    <a:gd name="T16" fmla="*/ 178 w 259"/>
                    <a:gd name="T17" fmla="*/ 254 h 288"/>
                    <a:gd name="T18" fmla="*/ 259 w 259"/>
                    <a:gd name="T19" fmla="*/ 0 h 288"/>
                    <a:gd name="T20" fmla="*/ 214 w 259"/>
                    <a:gd name="T21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214" y="0"/>
                      </a:moveTo>
                      <a:cubicBezTo>
                        <a:pt x="137" y="240"/>
                        <a:pt x="137" y="240"/>
                        <a:pt x="137" y="240"/>
                      </a:cubicBezTo>
                      <a:cubicBezTo>
                        <a:pt x="136" y="243"/>
                        <a:pt x="133" y="245"/>
                        <a:pt x="130" y="245"/>
                      </a:cubicBezTo>
                      <a:cubicBezTo>
                        <a:pt x="127" y="245"/>
                        <a:pt x="124" y="243"/>
                        <a:pt x="123" y="240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2" y="254"/>
                        <a:pt x="82" y="254"/>
                        <a:pt x="82" y="254"/>
                      </a:cubicBezTo>
                      <a:cubicBezTo>
                        <a:pt x="89" y="275"/>
                        <a:pt x="108" y="288"/>
                        <a:pt x="130" y="288"/>
                      </a:cubicBezTo>
                      <a:cubicBezTo>
                        <a:pt x="151" y="288"/>
                        <a:pt x="171" y="275"/>
                        <a:pt x="178" y="254"/>
                      </a:cubicBezTo>
                      <a:cubicBezTo>
                        <a:pt x="259" y="0"/>
                        <a:pt x="259" y="0"/>
                        <a:pt x="259" y="0"/>
                      </a:cubicBez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7" name="Freeform 8"/>
                <p:cNvSpPr>
                  <a:spLocks/>
                </p:cNvSpPr>
                <p:nvPr/>
              </p:nvSpPr>
              <p:spPr bwMode="auto">
                <a:xfrm>
                  <a:off x="8367575" y="6429152"/>
                  <a:ext cx="163977" cy="183773"/>
                </a:xfrm>
                <a:custGeom>
                  <a:avLst/>
                  <a:gdLst>
                    <a:gd name="T0" fmla="*/ 46 w 259"/>
                    <a:gd name="T1" fmla="*/ 288 h 288"/>
                    <a:gd name="T2" fmla="*/ 123 w 259"/>
                    <a:gd name="T3" fmla="*/ 49 h 288"/>
                    <a:gd name="T4" fmla="*/ 130 w 259"/>
                    <a:gd name="T5" fmla="*/ 44 h 288"/>
                    <a:gd name="T6" fmla="*/ 137 w 259"/>
                    <a:gd name="T7" fmla="*/ 49 h 288"/>
                    <a:gd name="T8" fmla="*/ 214 w 259"/>
                    <a:gd name="T9" fmla="*/ 288 h 288"/>
                    <a:gd name="T10" fmla="*/ 259 w 259"/>
                    <a:gd name="T11" fmla="*/ 288 h 288"/>
                    <a:gd name="T12" fmla="*/ 178 w 259"/>
                    <a:gd name="T13" fmla="*/ 35 h 288"/>
                    <a:gd name="T14" fmla="*/ 130 w 259"/>
                    <a:gd name="T15" fmla="*/ 0 h 288"/>
                    <a:gd name="T16" fmla="*/ 82 w 259"/>
                    <a:gd name="T17" fmla="*/ 35 h 288"/>
                    <a:gd name="T18" fmla="*/ 0 w 259"/>
                    <a:gd name="T19" fmla="*/ 288 h 288"/>
                    <a:gd name="T20" fmla="*/ 46 w 259"/>
                    <a:gd name="T21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9" h="288">
                      <a:moveTo>
                        <a:pt x="46" y="288"/>
                      </a:moveTo>
                      <a:cubicBezTo>
                        <a:pt x="123" y="49"/>
                        <a:pt x="123" y="49"/>
                        <a:pt x="123" y="49"/>
                      </a:cubicBezTo>
                      <a:cubicBezTo>
                        <a:pt x="124" y="46"/>
                        <a:pt x="127" y="44"/>
                        <a:pt x="130" y="44"/>
                      </a:cubicBezTo>
                      <a:cubicBezTo>
                        <a:pt x="133" y="44"/>
                        <a:pt x="136" y="45"/>
                        <a:pt x="137" y="49"/>
                      </a:cubicBezTo>
                      <a:cubicBezTo>
                        <a:pt x="214" y="288"/>
                        <a:pt x="214" y="288"/>
                        <a:pt x="214" y="288"/>
                      </a:cubicBezTo>
                      <a:cubicBezTo>
                        <a:pt x="259" y="288"/>
                        <a:pt x="259" y="288"/>
                        <a:pt x="259" y="288"/>
                      </a:cubicBezTo>
                      <a:cubicBezTo>
                        <a:pt x="178" y="35"/>
                        <a:pt x="178" y="35"/>
                        <a:pt x="178" y="35"/>
                      </a:cubicBezTo>
                      <a:cubicBezTo>
                        <a:pt x="171" y="14"/>
                        <a:pt x="151" y="0"/>
                        <a:pt x="130" y="0"/>
                      </a:cubicBezTo>
                      <a:cubicBezTo>
                        <a:pt x="108" y="0"/>
                        <a:pt x="89" y="14"/>
                        <a:pt x="82" y="35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lnTo>
                        <a:pt x="46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8" name="Freeform 9"/>
                <p:cNvSpPr>
                  <a:spLocks/>
                </p:cNvSpPr>
                <p:nvPr/>
              </p:nvSpPr>
              <p:spPr bwMode="auto">
                <a:xfrm>
                  <a:off x="7866816" y="6429152"/>
                  <a:ext cx="131610" cy="183773"/>
                </a:xfrm>
                <a:custGeom>
                  <a:avLst/>
                  <a:gdLst>
                    <a:gd name="T0" fmla="*/ 72 w 208"/>
                    <a:gd name="T1" fmla="*/ 44 h 288"/>
                    <a:gd name="T2" fmla="*/ 208 w 208"/>
                    <a:gd name="T3" fmla="*/ 44 h 288"/>
                    <a:gd name="T4" fmla="*/ 208 w 208"/>
                    <a:gd name="T5" fmla="*/ 0 h 288"/>
                    <a:gd name="T6" fmla="*/ 72 w 208"/>
                    <a:gd name="T7" fmla="*/ 0 h 288"/>
                    <a:gd name="T8" fmla="*/ 0 w 208"/>
                    <a:gd name="T9" fmla="*/ 72 h 288"/>
                    <a:gd name="T10" fmla="*/ 0 w 208"/>
                    <a:gd name="T11" fmla="*/ 216 h 288"/>
                    <a:gd name="T12" fmla="*/ 72 w 208"/>
                    <a:gd name="T13" fmla="*/ 288 h 288"/>
                    <a:gd name="T14" fmla="*/ 208 w 208"/>
                    <a:gd name="T15" fmla="*/ 288 h 288"/>
                    <a:gd name="T16" fmla="*/ 208 w 208"/>
                    <a:gd name="T17" fmla="*/ 245 h 288"/>
                    <a:gd name="T18" fmla="*/ 72 w 208"/>
                    <a:gd name="T19" fmla="*/ 245 h 288"/>
                    <a:gd name="T20" fmla="*/ 43 w 208"/>
                    <a:gd name="T21" fmla="*/ 216 h 288"/>
                    <a:gd name="T22" fmla="*/ 43 w 208"/>
                    <a:gd name="T23" fmla="*/ 166 h 288"/>
                    <a:gd name="T24" fmla="*/ 180 w 208"/>
                    <a:gd name="T25" fmla="*/ 166 h 288"/>
                    <a:gd name="T26" fmla="*/ 180 w 208"/>
                    <a:gd name="T27" fmla="*/ 123 h 288"/>
                    <a:gd name="T28" fmla="*/ 43 w 208"/>
                    <a:gd name="T29" fmla="*/ 123 h 288"/>
                    <a:gd name="T30" fmla="*/ 43 w 208"/>
                    <a:gd name="T31" fmla="*/ 72 h 288"/>
                    <a:gd name="T32" fmla="*/ 72 w 208"/>
                    <a:gd name="T33" fmla="*/ 44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8" h="288">
                      <a:moveTo>
                        <a:pt x="72" y="44"/>
                      </a:moveTo>
                      <a:cubicBezTo>
                        <a:pt x="208" y="44"/>
                        <a:pt x="208" y="44"/>
                        <a:pt x="208" y="44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32" y="0"/>
                        <a:pt x="0" y="33"/>
                        <a:pt x="0" y="72"/>
                      </a:cubicBez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56"/>
                        <a:pt x="32" y="288"/>
                        <a:pt x="72" y="288"/>
                      </a:cubicBezTo>
                      <a:cubicBezTo>
                        <a:pt x="208" y="288"/>
                        <a:pt x="208" y="288"/>
                        <a:pt x="208" y="288"/>
                      </a:cubicBezTo>
                      <a:cubicBezTo>
                        <a:pt x="208" y="245"/>
                        <a:pt x="208" y="245"/>
                        <a:pt x="208" y="245"/>
                      </a:cubicBezTo>
                      <a:cubicBezTo>
                        <a:pt x="72" y="245"/>
                        <a:pt x="72" y="245"/>
                        <a:pt x="72" y="245"/>
                      </a:cubicBezTo>
                      <a:cubicBezTo>
                        <a:pt x="56" y="245"/>
                        <a:pt x="43" y="232"/>
                        <a:pt x="43" y="216"/>
                      </a:cubicBezTo>
                      <a:cubicBezTo>
                        <a:pt x="43" y="166"/>
                        <a:pt x="43" y="166"/>
                        <a:pt x="43" y="166"/>
                      </a:cubicBezTo>
                      <a:cubicBezTo>
                        <a:pt x="180" y="166"/>
                        <a:pt x="180" y="166"/>
                        <a:pt x="180" y="166"/>
                      </a:cubicBezTo>
                      <a:cubicBezTo>
                        <a:pt x="180" y="123"/>
                        <a:pt x="180" y="123"/>
                        <a:pt x="180" y="123"/>
                      </a:cubicBezTo>
                      <a:cubicBezTo>
                        <a:pt x="43" y="123"/>
                        <a:pt x="43" y="123"/>
                        <a:pt x="43" y="123"/>
                      </a:cubicBezTo>
                      <a:cubicBezTo>
                        <a:pt x="43" y="72"/>
                        <a:pt x="43" y="72"/>
                        <a:pt x="43" y="72"/>
                      </a:cubicBezTo>
                      <a:cubicBezTo>
                        <a:pt x="43" y="56"/>
                        <a:pt x="56" y="44"/>
                        <a:pt x="72" y="44"/>
                      </a:cubicBez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9" name="Freeform 10"/>
                <p:cNvSpPr>
                  <a:spLocks/>
                </p:cNvSpPr>
                <p:nvPr/>
              </p:nvSpPr>
              <p:spPr bwMode="auto">
                <a:xfrm>
                  <a:off x="8254958" y="6429152"/>
                  <a:ext cx="132947" cy="183773"/>
                </a:xfrm>
                <a:custGeom>
                  <a:avLst/>
                  <a:gdLst>
                    <a:gd name="T0" fmla="*/ 497 w 497"/>
                    <a:gd name="T1" fmla="*/ 0 h 687"/>
                    <a:gd name="T2" fmla="*/ 0 w 497"/>
                    <a:gd name="T3" fmla="*/ 0 h 687"/>
                    <a:gd name="T4" fmla="*/ 0 w 497"/>
                    <a:gd name="T5" fmla="*/ 105 h 687"/>
                    <a:gd name="T6" fmla="*/ 198 w 497"/>
                    <a:gd name="T7" fmla="*/ 105 h 687"/>
                    <a:gd name="T8" fmla="*/ 198 w 497"/>
                    <a:gd name="T9" fmla="*/ 687 h 687"/>
                    <a:gd name="T10" fmla="*/ 300 w 497"/>
                    <a:gd name="T11" fmla="*/ 687 h 687"/>
                    <a:gd name="T12" fmla="*/ 300 w 497"/>
                    <a:gd name="T13" fmla="*/ 105 h 687"/>
                    <a:gd name="T14" fmla="*/ 497 w 497"/>
                    <a:gd name="T15" fmla="*/ 105 h 687"/>
                    <a:gd name="T16" fmla="*/ 497 w 497"/>
                    <a:gd name="T17" fmla="*/ 0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7" h="687">
                      <a:moveTo>
                        <a:pt x="497" y="0"/>
                      </a:move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98" y="105"/>
                      </a:lnTo>
                      <a:lnTo>
                        <a:pt x="198" y="687"/>
                      </a:lnTo>
                      <a:lnTo>
                        <a:pt x="300" y="687"/>
                      </a:lnTo>
                      <a:lnTo>
                        <a:pt x="300" y="105"/>
                      </a:lnTo>
                      <a:lnTo>
                        <a:pt x="497" y="105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60" name="Freeform 11"/>
                <p:cNvSpPr>
                  <a:spLocks/>
                </p:cNvSpPr>
                <p:nvPr/>
              </p:nvSpPr>
              <p:spPr bwMode="auto">
                <a:xfrm>
                  <a:off x="8535297" y="6429152"/>
                  <a:ext cx="150602" cy="183773"/>
                </a:xfrm>
                <a:custGeom>
                  <a:avLst/>
                  <a:gdLst>
                    <a:gd name="T0" fmla="*/ 155 w 238"/>
                    <a:gd name="T1" fmla="*/ 288 h 288"/>
                    <a:gd name="T2" fmla="*/ 238 w 238"/>
                    <a:gd name="T3" fmla="*/ 206 h 288"/>
                    <a:gd name="T4" fmla="*/ 155 w 238"/>
                    <a:gd name="T5" fmla="*/ 123 h 288"/>
                    <a:gd name="T6" fmla="*/ 83 w 238"/>
                    <a:gd name="T7" fmla="*/ 123 h 288"/>
                    <a:gd name="T8" fmla="*/ 43 w 238"/>
                    <a:gd name="T9" fmla="*/ 83 h 288"/>
                    <a:gd name="T10" fmla="*/ 83 w 238"/>
                    <a:gd name="T11" fmla="*/ 44 h 288"/>
                    <a:gd name="T12" fmla="*/ 223 w 238"/>
                    <a:gd name="T13" fmla="*/ 44 h 288"/>
                    <a:gd name="T14" fmla="*/ 223 w 238"/>
                    <a:gd name="T15" fmla="*/ 0 h 288"/>
                    <a:gd name="T16" fmla="*/ 83 w 238"/>
                    <a:gd name="T17" fmla="*/ 0 h 288"/>
                    <a:gd name="T18" fmla="*/ 0 w 238"/>
                    <a:gd name="T19" fmla="*/ 83 h 288"/>
                    <a:gd name="T20" fmla="*/ 83 w 238"/>
                    <a:gd name="T21" fmla="*/ 166 h 288"/>
                    <a:gd name="T22" fmla="*/ 155 w 238"/>
                    <a:gd name="T23" fmla="*/ 166 h 288"/>
                    <a:gd name="T24" fmla="*/ 194 w 238"/>
                    <a:gd name="T25" fmla="*/ 206 h 288"/>
                    <a:gd name="T26" fmla="*/ 155 w 238"/>
                    <a:gd name="T27" fmla="*/ 245 h 288"/>
                    <a:gd name="T28" fmla="*/ 14 w 238"/>
                    <a:gd name="T29" fmla="*/ 245 h 288"/>
                    <a:gd name="T30" fmla="*/ 14 w 238"/>
                    <a:gd name="T31" fmla="*/ 288 h 288"/>
                    <a:gd name="T32" fmla="*/ 155 w 238"/>
                    <a:gd name="T33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8" h="288">
                      <a:moveTo>
                        <a:pt x="155" y="288"/>
                      </a:moveTo>
                      <a:cubicBezTo>
                        <a:pt x="201" y="288"/>
                        <a:pt x="238" y="251"/>
                        <a:pt x="238" y="206"/>
                      </a:cubicBezTo>
                      <a:cubicBezTo>
                        <a:pt x="238" y="160"/>
                        <a:pt x="201" y="123"/>
                        <a:pt x="155" y="123"/>
                      </a:cubicBezTo>
                      <a:cubicBezTo>
                        <a:pt x="83" y="123"/>
                        <a:pt x="83" y="123"/>
                        <a:pt x="83" y="123"/>
                      </a:cubicBezTo>
                      <a:cubicBezTo>
                        <a:pt x="61" y="123"/>
                        <a:pt x="43" y="105"/>
                        <a:pt x="43" y="83"/>
                      </a:cubicBezTo>
                      <a:cubicBezTo>
                        <a:pt x="43" y="61"/>
                        <a:pt x="61" y="44"/>
                        <a:pt x="83" y="44"/>
                      </a:cubicBezTo>
                      <a:cubicBezTo>
                        <a:pt x="223" y="44"/>
                        <a:pt x="223" y="44"/>
                        <a:pt x="223" y="44"/>
                      </a:cubicBezTo>
                      <a:cubicBezTo>
                        <a:pt x="223" y="0"/>
                        <a:pt x="223" y="0"/>
                        <a:pt x="223" y="0"/>
                      </a:cubicBez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37" y="0"/>
                        <a:pt x="0" y="37"/>
                        <a:pt x="0" y="83"/>
                      </a:cubicBezTo>
                      <a:cubicBezTo>
                        <a:pt x="0" y="129"/>
                        <a:pt x="37" y="166"/>
                        <a:pt x="83" y="166"/>
                      </a:cubicBezTo>
                      <a:cubicBezTo>
                        <a:pt x="155" y="166"/>
                        <a:pt x="155" y="166"/>
                        <a:pt x="155" y="166"/>
                      </a:cubicBezTo>
                      <a:cubicBezTo>
                        <a:pt x="177" y="166"/>
                        <a:pt x="194" y="184"/>
                        <a:pt x="194" y="206"/>
                      </a:cubicBezTo>
                      <a:cubicBezTo>
                        <a:pt x="194" y="227"/>
                        <a:pt x="177" y="245"/>
                        <a:pt x="155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88"/>
                        <a:pt x="14" y="288"/>
                        <a:pt x="14" y="288"/>
                      </a:cubicBezTo>
                      <a:lnTo>
                        <a:pt x="155" y="28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61" name="Freeform 12"/>
                <p:cNvSpPr>
                  <a:spLocks noEditPoints="1"/>
                </p:cNvSpPr>
                <p:nvPr/>
              </p:nvSpPr>
              <p:spPr bwMode="auto">
                <a:xfrm>
                  <a:off x="8685899" y="6415777"/>
                  <a:ext cx="25413" cy="13375"/>
                </a:xfrm>
                <a:custGeom>
                  <a:avLst/>
                  <a:gdLst>
                    <a:gd name="T0" fmla="*/ 24 w 95"/>
                    <a:gd name="T1" fmla="*/ 50 h 50"/>
                    <a:gd name="T2" fmla="*/ 14 w 95"/>
                    <a:gd name="T3" fmla="*/ 50 h 50"/>
                    <a:gd name="T4" fmla="*/ 14 w 95"/>
                    <a:gd name="T5" fmla="*/ 9 h 50"/>
                    <a:gd name="T6" fmla="*/ 0 w 95"/>
                    <a:gd name="T7" fmla="*/ 9 h 50"/>
                    <a:gd name="T8" fmla="*/ 0 w 95"/>
                    <a:gd name="T9" fmla="*/ 0 h 50"/>
                    <a:gd name="T10" fmla="*/ 38 w 95"/>
                    <a:gd name="T11" fmla="*/ 0 h 50"/>
                    <a:gd name="T12" fmla="*/ 38 w 95"/>
                    <a:gd name="T13" fmla="*/ 9 h 50"/>
                    <a:gd name="T14" fmla="*/ 24 w 95"/>
                    <a:gd name="T15" fmla="*/ 9 h 50"/>
                    <a:gd name="T16" fmla="*/ 24 w 95"/>
                    <a:gd name="T17" fmla="*/ 50 h 50"/>
                    <a:gd name="T18" fmla="*/ 69 w 95"/>
                    <a:gd name="T19" fmla="*/ 38 h 50"/>
                    <a:gd name="T20" fmla="*/ 73 w 95"/>
                    <a:gd name="T21" fmla="*/ 28 h 50"/>
                    <a:gd name="T22" fmla="*/ 85 w 95"/>
                    <a:gd name="T23" fmla="*/ 0 h 50"/>
                    <a:gd name="T24" fmla="*/ 95 w 95"/>
                    <a:gd name="T25" fmla="*/ 0 h 50"/>
                    <a:gd name="T26" fmla="*/ 95 w 95"/>
                    <a:gd name="T27" fmla="*/ 50 h 50"/>
                    <a:gd name="T28" fmla="*/ 85 w 95"/>
                    <a:gd name="T29" fmla="*/ 50 h 50"/>
                    <a:gd name="T30" fmla="*/ 85 w 95"/>
                    <a:gd name="T31" fmla="*/ 26 h 50"/>
                    <a:gd name="T32" fmla="*/ 85 w 95"/>
                    <a:gd name="T33" fmla="*/ 16 h 50"/>
                    <a:gd name="T34" fmla="*/ 83 w 95"/>
                    <a:gd name="T35" fmla="*/ 23 h 50"/>
                    <a:gd name="T36" fmla="*/ 73 w 95"/>
                    <a:gd name="T37" fmla="*/ 50 h 50"/>
                    <a:gd name="T38" fmla="*/ 66 w 95"/>
                    <a:gd name="T39" fmla="*/ 50 h 50"/>
                    <a:gd name="T40" fmla="*/ 57 w 95"/>
                    <a:gd name="T41" fmla="*/ 23 h 50"/>
                    <a:gd name="T42" fmla="*/ 54 w 95"/>
                    <a:gd name="T43" fmla="*/ 16 h 50"/>
                    <a:gd name="T44" fmla="*/ 54 w 95"/>
                    <a:gd name="T45" fmla="*/ 26 h 50"/>
                    <a:gd name="T46" fmla="*/ 54 w 95"/>
                    <a:gd name="T47" fmla="*/ 50 h 50"/>
                    <a:gd name="T48" fmla="*/ 45 w 95"/>
                    <a:gd name="T49" fmla="*/ 50 h 50"/>
                    <a:gd name="T50" fmla="*/ 45 w 95"/>
                    <a:gd name="T51" fmla="*/ 0 h 50"/>
                    <a:gd name="T52" fmla="*/ 54 w 95"/>
                    <a:gd name="T53" fmla="*/ 0 h 50"/>
                    <a:gd name="T54" fmla="*/ 66 w 95"/>
                    <a:gd name="T55" fmla="*/ 28 h 50"/>
                    <a:gd name="T56" fmla="*/ 69 w 95"/>
                    <a:gd name="T57" fmla="*/ 3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5" h="50">
                      <a:moveTo>
                        <a:pt x="24" y="50"/>
                      </a:moveTo>
                      <a:lnTo>
                        <a:pt x="14" y="50"/>
                      </a:lnTo>
                      <a:lnTo>
                        <a:pt x="14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8" y="0"/>
                      </a:lnTo>
                      <a:lnTo>
                        <a:pt x="38" y="9"/>
                      </a:lnTo>
                      <a:lnTo>
                        <a:pt x="24" y="9"/>
                      </a:lnTo>
                      <a:lnTo>
                        <a:pt x="24" y="50"/>
                      </a:lnTo>
                      <a:close/>
                      <a:moveTo>
                        <a:pt x="69" y="38"/>
                      </a:moveTo>
                      <a:lnTo>
                        <a:pt x="73" y="28"/>
                      </a:lnTo>
                      <a:lnTo>
                        <a:pt x="85" y="0"/>
                      </a:lnTo>
                      <a:lnTo>
                        <a:pt x="95" y="0"/>
                      </a:lnTo>
                      <a:lnTo>
                        <a:pt x="95" y="50"/>
                      </a:lnTo>
                      <a:lnTo>
                        <a:pt x="85" y="50"/>
                      </a:lnTo>
                      <a:lnTo>
                        <a:pt x="85" y="26"/>
                      </a:lnTo>
                      <a:lnTo>
                        <a:pt x="85" y="16"/>
                      </a:lnTo>
                      <a:lnTo>
                        <a:pt x="83" y="23"/>
                      </a:lnTo>
                      <a:lnTo>
                        <a:pt x="73" y="50"/>
                      </a:lnTo>
                      <a:lnTo>
                        <a:pt x="66" y="50"/>
                      </a:lnTo>
                      <a:lnTo>
                        <a:pt x="57" y="23"/>
                      </a:lnTo>
                      <a:lnTo>
                        <a:pt x="54" y="16"/>
                      </a:lnTo>
                      <a:lnTo>
                        <a:pt x="54" y="26"/>
                      </a:lnTo>
                      <a:lnTo>
                        <a:pt x="54" y="50"/>
                      </a:lnTo>
                      <a:lnTo>
                        <a:pt x="45" y="5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6" y="2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B1181E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pic>
          <p:nvPicPr>
            <p:cNvPr id="351" name="Picture 37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928" y="2763248"/>
              <a:ext cx="247061" cy="251619"/>
            </a:xfrm>
            <a:prstGeom prst="rect">
              <a:avLst/>
            </a:prstGeom>
          </p:spPr>
        </p:pic>
      </p:grpSp>
      <p:grpSp>
        <p:nvGrpSpPr>
          <p:cNvPr id="338" name="Group 27"/>
          <p:cNvGrpSpPr/>
          <p:nvPr/>
        </p:nvGrpSpPr>
        <p:grpSpPr>
          <a:xfrm>
            <a:off x="6182577" y="3683752"/>
            <a:ext cx="504729" cy="411132"/>
            <a:chOff x="4287614" y="3651387"/>
            <a:chExt cx="681078" cy="554777"/>
          </a:xfrm>
        </p:grpSpPr>
        <p:pic>
          <p:nvPicPr>
            <p:cNvPr id="339" name="Picture 2"/>
            <p:cNvPicPr>
              <a:picLocks noChangeAspect="1" noChangeArrowheads="1"/>
            </p:cNvPicPr>
            <p:nvPr/>
          </p:nvPicPr>
          <p:blipFill rotWithShape="1">
            <a:blip r:embed="rId5" cstate="print"/>
            <a:srcRect b="5115"/>
            <a:stretch/>
          </p:blipFill>
          <p:spPr bwMode="auto">
            <a:xfrm>
              <a:off x="4287614" y="3651387"/>
              <a:ext cx="564335" cy="391975"/>
            </a:xfrm>
            <a:prstGeom prst="rect">
              <a:avLst/>
            </a:prstGeom>
            <a:effectLst>
              <a:outerShdw blurRad="127000" dist="38100" dir="5400000" algn="t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40" name="Picture 162" descr="IMG_libtape.png"/>
            <p:cNvPicPr preferRelativeResize="0"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36448" y="3797661"/>
              <a:ext cx="532244" cy="408503"/>
            </a:xfrm>
            <a:prstGeom prst="rect">
              <a:avLst/>
            </a:prstGeom>
            <a:effectLst>
              <a:outerShdw blurRad="127000" dist="38100" dir="5400000" algn="t" rotWithShape="0">
                <a:prstClr val="black">
                  <a:alpha val="70000"/>
                </a:prstClr>
              </a:outerShdw>
            </a:effectLst>
          </p:spPr>
        </p:pic>
      </p:grpSp>
      <p:cxnSp>
        <p:nvCxnSpPr>
          <p:cNvPr id="389" name="꺾인 연결선 388"/>
          <p:cNvCxnSpPr>
            <a:stCxn id="400" idx="2"/>
            <a:endCxn id="651" idx="2"/>
          </p:cNvCxnSpPr>
          <p:nvPr/>
        </p:nvCxnSpPr>
        <p:spPr bwMode="auto">
          <a:xfrm rot="16200000" flipH="1">
            <a:off x="7200549" y="2899957"/>
            <a:ext cx="12700" cy="2500553"/>
          </a:xfrm>
          <a:prstGeom prst="bentConnector3">
            <a:avLst>
              <a:gd name="adj1" fmla="val 2310016"/>
            </a:avLst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sm"/>
          </a:ln>
          <a:effectLst/>
        </p:spPr>
      </p:cxnSp>
      <p:sp>
        <p:nvSpPr>
          <p:cNvPr id="391" name="Rectangle 59"/>
          <p:cNvSpPr/>
          <p:nvPr/>
        </p:nvSpPr>
        <p:spPr>
          <a:xfrm>
            <a:off x="5869080" y="2748899"/>
            <a:ext cx="583493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</a:t>
            </a:r>
            <a:r>
              <a:rPr lang="ko-KR" altLang="en-US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센터</a:t>
            </a:r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2" name="Rectangle 59"/>
          <p:cNvSpPr/>
          <p:nvPr/>
        </p:nvSpPr>
        <p:spPr>
          <a:xfrm>
            <a:off x="8187318" y="2748899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</a:t>
            </a:r>
            <a:r>
              <a:rPr lang="ko-KR" altLang="en-US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센터</a:t>
            </a:r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4" name="Rectangle 59"/>
          <p:cNvSpPr/>
          <p:nvPr/>
        </p:nvSpPr>
        <p:spPr>
          <a:xfrm>
            <a:off x="6490991" y="4491221"/>
            <a:ext cx="1209190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스토리지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기반 볼륨 단위 복제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5" name="Rectangle 59"/>
          <p:cNvSpPr/>
          <p:nvPr/>
        </p:nvSpPr>
        <p:spPr>
          <a:xfrm>
            <a:off x="6580559" y="3407470"/>
            <a:ext cx="448841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카탈로그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메타데이터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9" name="Group 12"/>
          <p:cNvGrpSpPr>
            <a:grpSpLocks noChangeAspect="1"/>
          </p:cNvGrpSpPr>
          <p:nvPr/>
        </p:nvGrpSpPr>
        <p:grpSpPr bwMode="auto">
          <a:xfrm>
            <a:off x="5769828" y="3612970"/>
            <a:ext cx="360889" cy="537264"/>
            <a:chOff x="478" y="1764"/>
            <a:chExt cx="532" cy="792"/>
          </a:xfrm>
        </p:grpSpPr>
        <p:sp>
          <p:nvSpPr>
            <p:cNvPr id="400" name="AutoShape 13"/>
            <p:cNvSpPr>
              <a:spLocks noChangeAspect="1" noChangeArrowheads="1" noTextEdit="1"/>
            </p:cNvSpPr>
            <p:nvPr/>
          </p:nvSpPr>
          <p:spPr bwMode="ltGray">
            <a:xfrm>
              <a:off x="478" y="1764"/>
              <a:ext cx="532" cy="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grpSp>
          <p:nvGrpSpPr>
            <p:cNvPr id="401" name="Group 14"/>
            <p:cNvGrpSpPr>
              <a:grpSpLocks/>
            </p:cNvGrpSpPr>
            <p:nvPr/>
          </p:nvGrpSpPr>
          <p:grpSpPr bwMode="auto">
            <a:xfrm>
              <a:off x="478" y="1764"/>
              <a:ext cx="530" cy="790"/>
              <a:chOff x="478" y="1764"/>
              <a:chExt cx="530" cy="790"/>
            </a:xfrm>
          </p:grpSpPr>
          <p:sp>
            <p:nvSpPr>
              <p:cNvPr id="424" name="Freeform 15"/>
              <p:cNvSpPr>
                <a:spLocks/>
              </p:cNvSpPr>
              <p:nvPr/>
            </p:nvSpPr>
            <p:spPr bwMode="ltGray">
              <a:xfrm>
                <a:off x="484" y="1890"/>
                <a:ext cx="309" cy="658"/>
              </a:xfrm>
              <a:custGeom>
                <a:avLst/>
                <a:gdLst/>
                <a:ahLst/>
                <a:cxnLst>
                  <a:cxn ang="0">
                    <a:pos x="309" y="179"/>
                  </a:cxn>
                  <a:cxn ang="0">
                    <a:pos x="0" y="0"/>
                  </a:cxn>
                  <a:cxn ang="0">
                    <a:pos x="0" y="478"/>
                  </a:cxn>
                  <a:cxn ang="0">
                    <a:pos x="309" y="658"/>
                  </a:cxn>
                  <a:cxn ang="0">
                    <a:pos x="309" y="179"/>
                  </a:cxn>
                </a:cxnLst>
                <a:rect l="0" t="0" r="r" b="b"/>
                <a:pathLst>
                  <a:path w="309" h="658">
                    <a:moveTo>
                      <a:pt x="309" y="179"/>
                    </a:moveTo>
                    <a:lnTo>
                      <a:pt x="0" y="0"/>
                    </a:lnTo>
                    <a:lnTo>
                      <a:pt x="0" y="478"/>
                    </a:lnTo>
                    <a:lnTo>
                      <a:pt x="309" y="658"/>
                    </a:lnTo>
                    <a:lnTo>
                      <a:pt x="309" y="179"/>
                    </a:lnTo>
                    <a:close/>
                  </a:path>
                </a:pathLst>
              </a:custGeom>
              <a:solidFill>
                <a:srgbClr val="CC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25" name="Freeform 16"/>
              <p:cNvSpPr>
                <a:spLocks/>
              </p:cNvSpPr>
              <p:nvPr/>
            </p:nvSpPr>
            <p:spPr bwMode="ltGray">
              <a:xfrm>
                <a:off x="793" y="1950"/>
                <a:ext cx="209" cy="598"/>
              </a:xfrm>
              <a:custGeom>
                <a:avLst/>
                <a:gdLst/>
                <a:ahLst/>
                <a:cxnLst>
                  <a:cxn ang="0">
                    <a:pos x="209" y="478"/>
                  </a:cxn>
                  <a:cxn ang="0">
                    <a:pos x="209" y="0"/>
                  </a:cxn>
                  <a:cxn ang="0">
                    <a:pos x="0" y="119"/>
                  </a:cxn>
                  <a:cxn ang="0">
                    <a:pos x="0" y="598"/>
                  </a:cxn>
                  <a:cxn ang="0">
                    <a:pos x="209" y="478"/>
                  </a:cxn>
                </a:cxnLst>
                <a:rect l="0" t="0" r="r" b="b"/>
                <a:pathLst>
                  <a:path w="209" h="598">
                    <a:moveTo>
                      <a:pt x="209" y="478"/>
                    </a:moveTo>
                    <a:lnTo>
                      <a:pt x="209" y="0"/>
                    </a:lnTo>
                    <a:lnTo>
                      <a:pt x="0" y="119"/>
                    </a:lnTo>
                    <a:lnTo>
                      <a:pt x="0" y="598"/>
                    </a:lnTo>
                    <a:lnTo>
                      <a:pt x="209" y="478"/>
                    </a:lnTo>
                    <a:close/>
                  </a:path>
                </a:pathLst>
              </a:custGeom>
              <a:solidFill>
                <a:srgbClr val="BFCF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26" name="Freeform 17"/>
              <p:cNvSpPr>
                <a:spLocks/>
              </p:cNvSpPr>
              <p:nvPr/>
            </p:nvSpPr>
            <p:spPr bwMode="ltGray">
              <a:xfrm>
                <a:off x="484" y="2249"/>
                <a:ext cx="518" cy="299"/>
              </a:xfrm>
              <a:custGeom>
                <a:avLst/>
                <a:gdLst/>
                <a:ahLst/>
                <a:cxnLst>
                  <a:cxn ang="0">
                    <a:pos x="518" y="179"/>
                  </a:cxn>
                  <a:cxn ang="0">
                    <a:pos x="209" y="0"/>
                  </a:cxn>
                  <a:cxn ang="0">
                    <a:pos x="0" y="119"/>
                  </a:cxn>
                  <a:cxn ang="0">
                    <a:pos x="309" y="299"/>
                  </a:cxn>
                  <a:cxn ang="0">
                    <a:pos x="518" y="179"/>
                  </a:cxn>
                </a:cxnLst>
                <a:rect l="0" t="0" r="r" b="b"/>
                <a:pathLst>
                  <a:path w="518" h="299">
                    <a:moveTo>
                      <a:pt x="518" y="179"/>
                    </a:moveTo>
                    <a:lnTo>
                      <a:pt x="209" y="0"/>
                    </a:lnTo>
                    <a:lnTo>
                      <a:pt x="0" y="119"/>
                    </a:lnTo>
                    <a:lnTo>
                      <a:pt x="309" y="299"/>
                    </a:lnTo>
                    <a:lnTo>
                      <a:pt x="518" y="179"/>
                    </a:lnTo>
                    <a:close/>
                  </a:path>
                </a:pathLst>
              </a:custGeom>
              <a:solidFill>
                <a:srgbClr val="A6BDD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27" name="Freeform 18"/>
              <p:cNvSpPr>
                <a:spLocks/>
              </p:cNvSpPr>
              <p:nvPr/>
            </p:nvSpPr>
            <p:spPr bwMode="ltGray">
              <a:xfrm>
                <a:off x="478" y="2245"/>
                <a:ext cx="530" cy="307"/>
              </a:xfrm>
              <a:custGeom>
                <a:avLst/>
                <a:gdLst/>
                <a:ahLst/>
                <a:cxnLst>
                  <a:cxn ang="0">
                    <a:pos x="213" y="2"/>
                  </a:cxn>
                  <a:cxn ang="0">
                    <a:pos x="0" y="123"/>
                  </a:cxn>
                  <a:cxn ang="0">
                    <a:pos x="315" y="307"/>
                  </a:cxn>
                  <a:cxn ang="0">
                    <a:pos x="530" y="183"/>
                  </a:cxn>
                  <a:cxn ang="0">
                    <a:pos x="215" y="0"/>
                  </a:cxn>
                  <a:cxn ang="0">
                    <a:pos x="213" y="2"/>
                  </a:cxn>
                  <a:cxn ang="0">
                    <a:pos x="215" y="8"/>
                  </a:cxn>
                  <a:cxn ang="0">
                    <a:pos x="518" y="183"/>
                  </a:cxn>
                  <a:cxn ang="0">
                    <a:pos x="315" y="299"/>
                  </a:cxn>
                  <a:cxn ang="0">
                    <a:pos x="12" y="123"/>
                  </a:cxn>
                  <a:cxn ang="0">
                    <a:pos x="215" y="8"/>
                  </a:cxn>
                  <a:cxn ang="0">
                    <a:pos x="213" y="2"/>
                  </a:cxn>
                </a:cxnLst>
                <a:rect l="0" t="0" r="r" b="b"/>
                <a:pathLst>
                  <a:path w="530" h="307">
                    <a:moveTo>
                      <a:pt x="213" y="2"/>
                    </a:moveTo>
                    <a:lnTo>
                      <a:pt x="0" y="123"/>
                    </a:lnTo>
                    <a:lnTo>
                      <a:pt x="315" y="307"/>
                    </a:lnTo>
                    <a:lnTo>
                      <a:pt x="530" y="183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5" y="8"/>
                    </a:lnTo>
                    <a:lnTo>
                      <a:pt x="518" y="183"/>
                    </a:lnTo>
                    <a:lnTo>
                      <a:pt x="315" y="299"/>
                    </a:lnTo>
                    <a:lnTo>
                      <a:pt x="12" y="123"/>
                    </a:lnTo>
                    <a:lnTo>
                      <a:pt x="215" y="8"/>
                    </a:lnTo>
                    <a:lnTo>
                      <a:pt x="213" y="2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28" name="Freeform 19"/>
              <p:cNvSpPr>
                <a:spLocks/>
              </p:cNvSpPr>
              <p:nvPr/>
            </p:nvSpPr>
            <p:spPr bwMode="ltGray">
              <a:xfrm>
                <a:off x="653" y="2321"/>
                <a:ext cx="72" cy="67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1"/>
                  </a:cxn>
                  <a:cxn ang="0">
                    <a:pos x="0" y="67"/>
                  </a:cxn>
                  <a:cxn ang="0">
                    <a:pos x="4" y="67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4"/>
                  </a:cxn>
                  <a:cxn ang="0">
                    <a:pos x="72" y="4"/>
                  </a:cxn>
                  <a:cxn ang="0">
                    <a:pos x="72" y="0"/>
                  </a:cxn>
                </a:cxnLst>
                <a:rect l="0" t="0" r="r" b="b"/>
                <a:pathLst>
                  <a:path w="72" h="67">
                    <a:moveTo>
                      <a:pt x="72" y="0"/>
                    </a:moveTo>
                    <a:lnTo>
                      <a:pt x="0" y="41"/>
                    </a:lnTo>
                    <a:lnTo>
                      <a:pt x="0" y="67"/>
                    </a:lnTo>
                    <a:lnTo>
                      <a:pt x="4" y="67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4"/>
                    </a:lnTo>
                    <a:lnTo>
                      <a:pt x="72" y="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29" name="Freeform 20"/>
              <p:cNvSpPr>
                <a:spLocks/>
              </p:cNvSpPr>
              <p:nvPr/>
            </p:nvSpPr>
            <p:spPr bwMode="ltGray">
              <a:xfrm>
                <a:off x="582" y="2321"/>
                <a:ext cx="71" cy="67"/>
              </a:xfrm>
              <a:custGeom>
                <a:avLst/>
                <a:gdLst/>
                <a:ahLst/>
                <a:cxnLst>
                  <a:cxn ang="0">
                    <a:pos x="71" y="41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9" y="67"/>
                  </a:cxn>
                  <a:cxn ang="0">
                    <a:pos x="71" y="67"/>
                  </a:cxn>
                  <a:cxn ang="0">
                    <a:pos x="71" y="41"/>
                  </a:cxn>
                </a:cxnLst>
                <a:rect l="0" t="0" r="r" b="b"/>
                <a:pathLst>
                  <a:path w="71" h="67">
                    <a:moveTo>
                      <a:pt x="71" y="41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9" y="67"/>
                    </a:lnTo>
                    <a:lnTo>
                      <a:pt x="71" y="67"/>
                    </a:lnTo>
                    <a:lnTo>
                      <a:pt x="71" y="41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0" name="Freeform 21"/>
              <p:cNvSpPr>
                <a:spLocks/>
              </p:cNvSpPr>
              <p:nvPr/>
            </p:nvSpPr>
            <p:spPr bwMode="ltGray">
              <a:xfrm>
                <a:off x="584" y="2279"/>
                <a:ext cx="141" cy="83"/>
              </a:xfrm>
              <a:custGeom>
                <a:avLst/>
                <a:gdLst/>
                <a:ahLst/>
                <a:cxnLst>
                  <a:cxn ang="0">
                    <a:pos x="139" y="40"/>
                  </a:cxn>
                  <a:cxn ang="0">
                    <a:pos x="131" y="36"/>
                  </a:cxn>
                  <a:cxn ang="0">
                    <a:pos x="73" y="2"/>
                  </a:cxn>
                  <a:cxn ang="0">
                    <a:pos x="69" y="0"/>
                  </a:cxn>
                  <a:cxn ang="0">
                    <a:pos x="67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69" y="83"/>
                  </a:cxn>
                  <a:cxn ang="0">
                    <a:pos x="135" y="46"/>
                  </a:cxn>
                  <a:cxn ang="0">
                    <a:pos x="141" y="42"/>
                  </a:cxn>
                  <a:cxn ang="0">
                    <a:pos x="139" y="40"/>
                  </a:cxn>
                </a:cxnLst>
                <a:rect l="0" t="0" r="r" b="b"/>
                <a:pathLst>
                  <a:path w="141" h="83">
                    <a:moveTo>
                      <a:pt x="139" y="40"/>
                    </a:moveTo>
                    <a:lnTo>
                      <a:pt x="131" y="36"/>
                    </a:lnTo>
                    <a:lnTo>
                      <a:pt x="73" y="2"/>
                    </a:lnTo>
                    <a:lnTo>
                      <a:pt x="69" y="0"/>
                    </a:lnTo>
                    <a:lnTo>
                      <a:pt x="67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69" y="83"/>
                    </a:lnTo>
                    <a:lnTo>
                      <a:pt x="135" y="46"/>
                    </a:lnTo>
                    <a:lnTo>
                      <a:pt x="141" y="42"/>
                    </a:lnTo>
                    <a:lnTo>
                      <a:pt x="139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1" name="Freeform 22"/>
              <p:cNvSpPr>
                <a:spLocks/>
              </p:cNvSpPr>
              <p:nvPr/>
            </p:nvSpPr>
            <p:spPr bwMode="ltGray">
              <a:xfrm>
                <a:off x="604" y="2337"/>
                <a:ext cx="47" cy="47"/>
              </a:xfrm>
              <a:custGeom>
                <a:avLst/>
                <a:gdLst/>
                <a:ahLst/>
                <a:cxnLst>
                  <a:cxn ang="0">
                    <a:pos x="47" y="31"/>
                  </a:cxn>
                  <a:cxn ang="0">
                    <a:pos x="45" y="29"/>
                  </a:cxn>
                  <a:cxn ang="0">
                    <a:pos x="45" y="25"/>
                  </a:cxn>
                  <a:cxn ang="0">
                    <a:pos x="43" y="23"/>
                  </a:cxn>
                  <a:cxn ang="0">
                    <a:pos x="43" y="25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3" y="43"/>
                  </a:cxn>
                  <a:cxn ang="0">
                    <a:pos x="43" y="45"/>
                  </a:cxn>
                  <a:cxn ang="0">
                    <a:pos x="45" y="47"/>
                  </a:cxn>
                  <a:cxn ang="0">
                    <a:pos x="45" y="41"/>
                  </a:cxn>
                  <a:cxn ang="0">
                    <a:pos x="47" y="43"/>
                  </a:cxn>
                  <a:cxn ang="0">
                    <a:pos x="47" y="31"/>
                  </a:cxn>
                </a:cxnLst>
                <a:rect l="0" t="0" r="r" b="b"/>
                <a:pathLst>
                  <a:path w="47" h="47">
                    <a:moveTo>
                      <a:pt x="47" y="31"/>
                    </a:moveTo>
                    <a:lnTo>
                      <a:pt x="45" y="29"/>
                    </a:lnTo>
                    <a:lnTo>
                      <a:pt x="45" y="25"/>
                    </a:lnTo>
                    <a:lnTo>
                      <a:pt x="43" y="23"/>
                    </a:lnTo>
                    <a:lnTo>
                      <a:pt x="43" y="25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3" y="43"/>
                    </a:lnTo>
                    <a:lnTo>
                      <a:pt x="43" y="45"/>
                    </a:lnTo>
                    <a:lnTo>
                      <a:pt x="45" y="47"/>
                    </a:lnTo>
                    <a:lnTo>
                      <a:pt x="45" y="41"/>
                    </a:lnTo>
                    <a:lnTo>
                      <a:pt x="47" y="43"/>
                    </a:lnTo>
                    <a:lnTo>
                      <a:pt x="47" y="3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2" name="Freeform 23"/>
              <p:cNvSpPr>
                <a:spLocks/>
              </p:cNvSpPr>
              <p:nvPr/>
            </p:nvSpPr>
            <p:spPr bwMode="ltGray">
              <a:xfrm>
                <a:off x="584" y="2329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6" y="18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3" name="Freeform 24"/>
              <p:cNvSpPr>
                <a:spLocks/>
              </p:cNvSpPr>
              <p:nvPr/>
            </p:nvSpPr>
            <p:spPr bwMode="ltGray">
              <a:xfrm>
                <a:off x="598" y="2337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4" name="Freeform 25"/>
              <p:cNvSpPr>
                <a:spLocks/>
              </p:cNvSpPr>
              <p:nvPr/>
            </p:nvSpPr>
            <p:spPr bwMode="ltGray">
              <a:xfrm>
                <a:off x="590" y="2337"/>
                <a:ext cx="4" cy="1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4"/>
                  </a:cxn>
                </a:cxnLst>
                <a:rect l="0" t="0" r="r" b="b"/>
                <a:pathLst>
                  <a:path w="4" h="10">
                    <a:moveTo>
                      <a:pt x="4" y="4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5" name="Freeform 26"/>
              <p:cNvSpPr>
                <a:spLocks/>
              </p:cNvSpPr>
              <p:nvPr/>
            </p:nvSpPr>
            <p:spPr bwMode="ltGray">
              <a:xfrm>
                <a:off x="649" y="2378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6" name="Freeform 27"/>
              <p:cNvSpPr>
                <a:spLocks/>
              </p:cNvSpPr>
              <p:nvPr/>
            </p:nvSpPr>
            <p:spPr bwMode="ltGray">
              <a:xfrm>
                <a:off x="604" y="2337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7" name="Freeform 28"/>
              <p:cNvSpPr>
                <a:spLocks/>
              </p:cNvSpPr>
              <p:nvPr/>
            </p:nvSpPr>
            <p:spPr bwMode="ltGray">
              <a:xfrm>
                <a:off x="604" y="2355"/>
                <a:ext cx="45" cy="29"/>
              </a:xfrm>
              <a:custGeom>
                <a:avLst/>
                <a:gdLst/>
                <a:ahLst/>
                <a:cxnLst>
                  <a:cxn ang="0">
                    <a:pos x="43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5" y="23"/>
                  </a:cxn>
                  <a:cxn ang="0">
                    <a:pos x="45" y="29"/>
                  </a:cxn>
                  <a:cxn ang="0">
                    <a:pos x="43" y="27"/>
                  </a:cxn>
                  <a:cxn ang="0">
                    <a:pos x="43" y="25"/>
                  </a:cxn>
                </a:cxnLst>
                <a:rect l="0" t="0" r="r" b="b"/>
                <a:pathLst>
                  <a:path w="45" h="29">
                    <a:moveTo>
                      <a:pt x="43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5" y="23"/>
                    </a:lnTo>
                    <a:lnTo>
                      <a:pt x="45" y="29"/>
                    </a:lnTo>
                    <a:lnTo>
                      <a:pt x="43" y="27"/>
                    </a:lnTo>
                    <a:lnTo>
                      <a:pt x="43" y="2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8" name="Freeform 29"/>
              <p:cNvSpPr>
                <a:spLocks/>
              </p:cNvSpPr>
              <p:nvPr/>
            </p:nvSpPr>
            <p:spPr bwMode="ltGray">
              <a:xfrm>
                <a:off x="590" y="2311"/>
                <a:ext cx="79" cy="47"/>
              </a:xfrm>
              <a:custGeom>
                <a:avLst/>
                <a:gdLst/>
                <a:ahLst/>
                <a:cxnLst>
                  <a:cxn ang="0">
                    <a:pos x="79" y="38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3" y="47"/>
                  </a:cxn>
                  <a:cxn ang="0">
                    <a:pos x="79" y="38"/>
                  </a:cxn>
                </a:cxnLst>
                <a:rect l="0" t="0" r="r" b="b"/>
                <a:pathLst>
                  <a:path w="79" h="47">
                    <a:moveTo>
                      <a:pt x="79" y="38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3" y="47"/>
                    </a:lnTo>
                    <a:lnTo>
                      <a:pt x="79" y="38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39" name="Freeform 30"/>
              <p:cNvSpPr>
                <a:spLocks/>
              </p:cNvSpPr>
              <p:nvPr/>
            </p:nvSpPr>
            <p:spPr bwMode="ltGray">
              <a:xfrm>
                <a:off x="580" y="2279"/>
                <a:ext cx="147" cy="111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4" y="38"/>
                  </a:cxn>
                  <a:cxn ang="0">
                    <a:pos x="4" y="40"/>
                  </a:cxn>
                  <a:cxn ang="0">
                    <a:pos x="2" y="42"/>
                  </a:cxn>
                  <a:cxn ang="0">
                    <a:pos x="0" y="46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2"/>
                  </a:cxn>
                  <a:cxn ang="0">
                    <a:pos x="69" y="111"/>
                  </a:cxn>
                  <a:cxn ang="0">
                    <a:pos x="73" y="111"/>
                  </a:cxn>
                  <a:cxn ang="0">
                    <a:pos x="77" y="111"/>
                  </a:cxn>
                  <a:cxn ang="0">
                    <a:pos x="143" y="72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6"/>
                  </a:cxn>
                  <a:cxn ang="0">
                    <a:pos x="147" y="46"/>
                  </a:cxn>
                  <a:cxn ang="0">
                    <a:pos x="147" y="42"/>
                  </a:cxn>
                  <a:cxn ang="0">
                    <a:pos x="143" y="38"/>
                  </a:cxn>
                  <a:cxn ang="0">
                    <a:pos x="77" y="0"/>
                  </a:cxn>
                  <a:cxn ang="0">
                    <a:pos x="73" y="0"/>
                  </a:cxn>
                  <a:cxn ang="0">
                    <a:pos x="69" y="0"/>
                  </a:cxn>
                  <a:cxn ang="0">
                    <a:pos x="71" y="107"/>
                  </a:cxn>
                  <a:cxn ang="0">
                    <a:pos x="6" y="70"/>
                  </a:cxn>
                  <a:cxn ang="0">
                    <a:pos x="4" y="68"/>
                  </a:cxn>
                  <a:cxn ang="0">
                    <a:pos x="4" y="66"/>
                  </a:cxn>
                  <a:cxn ang="0">
                    <a:pos x="4" y="46"/>
                  </a:cxn>
                  <a:cxn ang="0">
                    <a:pos x="6" y="42"/>
                  </a:cxn>
                  <a:cxn ang="0">
                    <a:pos x="71" y="2"/>
                  </a:cxn>
                  <a:cxn ang="0">
                    <a:pos x="75" y="2"/>
                  </a:cxn>
                  <a:cxn ang="0">
                    <a:pos x="143" y="42"/>
                  </a:cxn>
                  <a:cxn ang="0">
                    <a:pos x="145" y="46"/>
                  </a:cxn>
                  <a:cxn ang="0">
                    <a:pos x="145" y="66"/>
                  </a:cxn>
                  <a:cxn ang="0">
                    <a:pos x="143" y="70"/>
                  </a:cxn>
                  <a:cxn ang="0">
                    <a:pos x="75" y="107"/>
                  </a:cxn>
                  <a:cxn ang="0">
                    <a:pos x="71" y="107"/>
                  </a:cxn>
                  <a:cxn ang="0">
                    <a:pos x="69" y="0"/>
                  </a:cxn>
                  <a:cxn ang="0">
                    <a:pos x="147" y="42"/>
                  </a:cxn>
                  <a:cxn ang="0">
                    <a:pos x="69" y="0"/>
                  </a:cxn>
                  <a:cxn ang="0">
                    <a:pos x="143" y="72"/>
                  </a:cxn>
                  <a:cxn ang="0">
                    <a:pos x="69" y="0"/>
                  </a:cxn>
                </a:cxnLst>
                <a:rect l="0" t="0" r="r" b="b"/>
                <a:pathLst>
                  <a:path w="147" h="111">
                    <a:moveTo>
                      <a:pt x="69" y="0"/>
                    </a:moveTo>
                    <a:lnTo>
                      <a:pt x="4" y="38"/>
                    </a:lnTo>
                    <a:lnTo>
                      <a:pt x="4" y="40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69" y="111"/>
                    </a:lnTo>
                    <a:lnTo>
                      <a:pt x="73" y="111"/>
                    </a:lnTo>
                    <a:lnTo>
                      <a:pt x="77" y="111"/>
                    </a:lnTo>
                    <a:lnTo>
                      <a:pt x="143" y="72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6"/>
                    </a:lnTo>
                    <a:lnTo>
                      <a:pt x="147" y="46"/>
                    </a:lnTo>
                    <a:lnTo>
                      <a:pt x="147" y="42"/>
                    </a:lnTo>
                    <a:lnTo>
                      <a:pt x="143" y="38"/>
                    </a:lnTo>
                    <a:lnTo>
                      <a:pt x="77" y="0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71" y="107"/>
                    </a:lnTo>
                    <a:lnTo>
                      <a:pt x="6" y="70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4" y="46"/>
                    </a:lnTo>
                    <a:lnTo>
                      <a:pt x="6" y="42"/>
                    </a:lnTo>
                    <a:lnTo>
                      <a:pt x="71" y="2"/>
                    </a:lnTo>
                    <a:lnTo>
                      <a:pt x="75" y="2"/>
                    </a:lnTo>
                    <a:lnTo>
                      <a:pt x="143" y="42"/>
                    </a:lnTo>
                    <a:lnTo>
                      <a:pt x="145" y="46"/>
                    </a:lnTo>
                    <a:lnTo>
                      <a:pt x="145" y="66"/>
                    </a:lnTo>
                    <a:lnTo>
                      <a:pt x="143" y="70"/>
                    </a:lnTo>
                    <a:lnTo>
                      <a:pt x="75" y="107"/>
                    </a:lnTo>
                    <a:lnTo>
                      <a:pt x="71" y="107"/>
                    </a:lnTo>
                    <a:lnTo>
                      <a:pt x="69" y="0"/>
                    </a:lnTo>
                    <a:lnTo>
                      <a:pt x="147" y="42"/>
                    </a:lnTo>
                    <a:lnTo>
                      <a:pt x="69" y="0"/>
                    </a:lnTo>
                    <a:lnTo>
                      <a:pt x="143" y="72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40" name="Freeform 31"/>
              <p:cNvSpPr>
                <a:spLocks/>
              </p:cNvSpPr>
              <p:nvPr/>
            </p:nvSpPr>
            <p:spPr bwMode="ltGray">
              <a:xfrm>
                <a:off x="653" y="2285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0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6"/>
                  </a:cxn>
                  <a:cxn ang="0">
                    <a:pos x="72" y="24"/>
                  </a:cxn>
                  <a:cxn ang="0">
                    <a:pos x="72" y="4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0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6"/>
                    </a:lnTo>
                    <a:lnTo>
                      <a:pt x="72" y="24"/>
                    </a:lnTo>
                    <a:lnTo>
                      <a:pt x="72" y="4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41" name="Freeform 32"/>
              <p:cNvSpPr>
                <a:spLocks/>
              </p:cNvSpPr>
              <p:nvPr/>
            </p:nvSpPr>
            <p:spPr bwMode="ltGray">
              <a:xfrm>
                <a:off x="582" y="2285"/>
                <a:ext cx="71" cy="68"/>
              </a:xfrm>
              <a:custGeom>
                <a:avLst/>
                <a:gdLst/>
                <a:ahLst/>
                <a:cxnLst>
                  <a:cxn ang="0">
                    <a:pos x="71" y="4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2" y="26"/>
                  </a:cxn>
                  <a:cxn ang="0">
                    <a:pos x="4" y="30"/>
                  </a:cxn>
                  <a:cxn ang="0">
                    <a:pos x="69" y="68"/>
                  </a:cxn>
                  <a:cxn ang="0">
                    <a:pos x="71" y="68"/>
                  </a:cxn>
                  <a:cxn ang="0">
                    <a:pos x="71" y="40"/>
                  </a:cxn>
                </a:cxnLst>
                <a:rect l="0" t="0" r="r" b="b"/>
                <a:pathLst>
                  <a:path w="71" h="68">
                    <a:moveTo>
                      <a:pt x="71" y="4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69" y="68"/>
                    </a:lnTo>
                    <a:lnTo>
                      <a:pt x="71" y="68"/>
                    </a:lnTo>
                    <a:lnTo>
                      <a:pt x="71" y="40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42" name="Freeform 33"/>
              <p:cNvSpPr>
                <a:spLocks/>
              </p:cNvSpPr>
              <p:nvPr/>
            </p:nvSpPr>
            <p:spPr bwMode="ltGray">
              <a:xfrm>
                <a:off x="584" y="2243"/>
                <a:ext cx="141" cy="82"/>
              </a:xfrm>
              <a:custGeom>
                <a:avLst/>
                <a:gdLst/>
                <a:ahLst/>
                <a:cxnLst>
                  <a:cxn ang="0">
                    <a:pos x="139" y="40"/>
                  </a:cxn>
                  <a:cxn ang="0">
                    <a:pos x="131" y="34"/>
                  </a:cxn>
                  <a:cxn ang="0">
                    <a:pos x="73" y="2"/>
                  </a:cxn>
                  <a:cxn ang="0">
                    <a:pos x="69" y="0"/>
                  </a:cxn>
                  <a:cxn ang="0">
                    <a:pos x="67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69" y="82"/>
                  </a:cxn>
                  <a:cxn ang="0">
                    <a:pos x="135" y="46"/>
                  </a:cxn>
                  <a:cxn ang="0">
                    <a:pos x="141" y="42"/>
                  </a:cxn>
                  <a:cxn ang="0">
                    <a:pos x="139" y="40"/>
                  </a:cxn>
                </a:cxnLst>
                <a:rect l="0" t="0" r="r" b="b"/>
                <a:pathLst>
                  <a:path w="141" h="82">
                    <a:moveTo>
                      <a:pt x="139" y="40"/>
                    </a:moveTo>
                    <a:lnTo>
                      <a:pt x="131" y="34"/>
                    </a:lnTo>
                    <a:lnTo>
                      <a:pt x="73" y="2"/>
                    </a:lnTo>
                    <a:lnTo>
                      <a:pt x="69" y="0"/>
                    </a:lnTo>
                    <a:lnTo>
                      <a:pt x="67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69" y="82"/>
                    </a:lnTo>
                    <a:lnTo>
                      <a:pt x="135" y="46"/>
                    </a:lnTo>
                    <a:lnTo>
                      <a:pt x="141" y="42"/>
                    </a:lnTo>
                    <a:lnTo>
                      <a:pt x="139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43" name="Freeform 34"/>
              <p:cNvSpPr>
                <a:spLocks/>
              </p:cNvSpPr>
              <p:nvPr/>
            </p:nvSpPr>
            <p:spPr bwMode="ltGray">
              <a:xfrm>
                <a:off x="604" y="2301"/>
                <a:ext cx="47" cy="46"/>
              </a:xfrm>
              <a:custGeom>
                <a:avLst/>
                <a:gdLst/>
                <a:ahLst/>
                <a:cxnLst>
                  <a:cxn ang="0">
                    <a:pos x="47" y="30"/>
                  </a:cxn>
                  <a:cxn ang="0">
                    <a:pos x="45" y="30"/>
                  </a:cxn>
                  <a:cxn ang="0">
                    <a:pos x="45" y="26"/>
                  </a:cxn>
                  <a:cxn ang="0">
                    <a:pos x="43" y="24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3" y="44"/>
                  </a:cxn>
                  <a:cxn ang="0">
                    <a:pos x="45" y="46"/>
                  </a:cxn>
                  <a:cxn ang="0">
                    <a:pos x="45" y="42"/>
                  </a:cxn>
                  <a:cxn ang="0">
                    <a:pos x="47" y="44"/>
                  </a:cxn>
                  <a:cxn ang="0">
                    <a:pos x="47" y="30"/>
                  </a:cxn>
                </a:cxnLst>
                <a:rect l="0" t="0" r="r" b="b"/>
                <a:pathLst>
                  <a:path w="47" h="46">
                    <a:moveTo>
                      <a:pt x="47" y="30"/>
                    </a:moveTo>
                    <a:lnTo>
                      <a:pt x="45" y="30"/>
                    </a:lnTo>
                    <a:lnTo>
                      <a:pt x="45" y="26"/>
                    </a:lnTo>
                    <a:lnTo>
                      <a:pt x="43" y="24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3" y="44"/>
                    </a:lnTo>
                    <a:lnTo>
                      <a:pt x="45" y="46"/>
                    </a:lnTo>
                    <a:lnTo>
                      <a:pt x="45" y="42"/>
                    </a:lnTo>
                    <a:lnTo>
                      <a:pt x="47" y="44"/>
                    </a:lnTo>
                    <a:lnTo>
                      <a:pt x="47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44" name="Freeform 35"/>
              <p:cNvSpPr>
                <a:spLocks/>
              </p:cNvSpPr>
              <p:nvPr/>
            </p:nvSpPr>
            <p:spPr bwMode="ltGray">
              <a:xfrm>
                <a:off x="584" y="2293"/>
                <a:ext cx="20" cy="26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6" y="18"/>
                  </a:cxn>
                  <a:cxn ang="0">
                    <a:pos x="20" y="26"/>
                  </a:cxn>
                  <a:cxn ang="0">
                    <a:pos x="20" y="8"/>
                  </a:cxn>
                </a:cxnLst>
                <a:rect l="0" t="0" r="r" b="b"/>
                <a:pathLst>
                  <a:path w="20" h="26">
                    <a:moveTo>
                      <a:pt x="20" y="8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20" y="26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45" name="Freeform 36"/>
              <p:cNvSpPr>
                <a:spLocks/>
              </p:cNvSpPr>
              <p:nvPr/>
            </p:nvSpPr>
            <p:spPr bwMode="ltGray">
              <a:xfrm>
                <a:off x="598" y="2301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46" name="Freeform 37"/>
              <p:cNvSpPr>
                <a:spLocks/>
              </p:cNvSpPr>
              <p:nvPr/>
            </p:nvSpPr>
            <p:spPr bwMode="ltGray">
              <a:xfrm>
                <a:off x="590" y="2301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47" name="Freeform 38"/>
              <p:cNvSpPr>
                <a:spLocks/>
              </p:cNvSpPr>
              <p:nvPr/>
            </p:nvSpPr>
            <p:spPr bwMode="ltGray">
              <a:xfrm>
                <a:off x="649" y="2341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48" name="Freeform 39"/>
              <p:cNvSpPr>
                <a:spLocks/>
              </p:cNvSpPr>
              <p:nvPr/>
            </p:nvSpPr>
            <p:spPr bwMode="ltGray">
              <a:xfrm>
                <a:off x="604" y="2301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49" name="Freeform 40"/>
              <p:cNvSpPr>
                <a:spLocks/>
              </p:cNvSpPr>
              <p:nvPr/>
            </p:nvSpPr>
            <p:spPr bwMode="ltGray">
              <a:xfrm>
                <a:off x="604" y="2319"/>
                <a:ext cx="45" cy="28"/>
              </a:xfrm>
              <a:custGeom>
                <a:avLst/>
                <a:gdLst/>
                <a:ahLst/>
                <a:cxnLst>
                  <a:cxn ang="0">
                    <a:pos x="43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5" y="24"/>
                  </a:cxn>
                  <a:cxn ang="0">
                    <a:pos x="45" y="28"/>
                  </a:cxn>
                  <a:cxn ang="0">
                    <a:pos x="43" y="26"/>
                  </a:cxn>
                </a:cxnLst>
                <a:rect l="0" t="0" r="r" b="b"/>
                <a:pathLst>
                  <a:path w="45" h="28">
                    <a:moveTo>
                      <a:pt x="43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5" y="24"/>
                    </a:lnTo>
                    <a:lnTo>
                      <a:pt x="45" y="28"/>
                    </a:lnTo>
                    <a:lnTo>
                      <a:pt x="43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0" name="Freeform 41"/>
              <p:cNvSpPr>
                <a:spLocks/>
              </p:cNvSpPr>
              <p:nvPr/>
            </p:nvSpPr>
            <p:spPr bwMode="ltGray">
              <a:xfrm>
                <a:off x="590" y="2275"/>
                <a:ext cx="79" cy="46"/>
              </a:xfrm>
              <a:custGeom>
                <a:avLst/>
                <a:gdLst/>
                <a:ahLst/>
                <a:cxnLst>
                  <a:cxn ang="0">
                    <a:pos x="79" y="36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3" y="46"/>
                  </a:cxn>
                  <a:cxn ang="0">
                    <a:pos x="79" y="36"/>
                  </a:cxn>
                </a:cxnLst>
                <a:rect l="0" t="0" r="r" b="b"/>
                <a:pathLst>
                  <a:path w="79" h="46">
                    <a:moveTo>
                      <a:pt x="79" y="36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3" y="46"/>
                    </a:lnTo>
                    <a:lnTo>
                      <a:pt x="79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1" name="Freeform 42"/>
              <p:cNvSpPr>
                <a:spLocks/>
              </p:cNvSpPr>
              <p:nvPr/>
            </p:nvSpPr>
            <p:spPr bwMode="ltGray">
              <a:xfrm>
                <a:off x="580" y="2241"/>
                <a:ext cx="147" cy="114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4" y="40"/>
                  </a:cxn>
                  <a:cxn ang="0">
                    <a:pos x="4" y="42"/>
                  </a:cxn>
                  <a:cxn ang="0">
                    <a:pos x="2" y="44"/>
                  </a:cxn>
                  <a:cxn ang="0">
                    <a:pos x="0" y="46"/>
                  </a:cxn>
                  <a:cxn ang="0">
                    <a:pos x="0" y="68"/>
                  </a:cxn>
                  <a:cxn ang="0">
                    <a:pos x="2" y="72"/>
                  </a:cxn>
                  <a:cxn ang="0">
                    <a:pos x="4" y="74"/>
                  </a:cxn>
                  <a:cxn ang="0">
                    <a:pos x="69" y="112"/>
                  </a:cxn>
                  <a:cxn ang="0">
                    <a:pos x="73" y="114"/>
                  </a:cxn>
                  <a:cxn ang="0">
                    <a:pos x="77" y="112"/>
                  </a:cxn>
                  <a:cxn ang="0">
                    <a:pos x="143" y="74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8"/>
                  </a:cxn>
                  <a:cxn ang="0">
                    <a:pos x="147" y="46"/>
                  </a:cxn>
                  <a:cxn ang="0">
                    <a:pos x="147" y="42"/>
                  </a:cxn>
                  <a:cxn ang="0">
                    <a:pos x="143" y="40"/>
                  </a:cxn>
                  <a:cxn ang="0">
                    <a:pos x="77" y="2"/>
                  </a:cxn>
                  <a:cxn ang="0">
                    <a:pos x="73" y="0"/>
                  </a:cxn>
                  <a:cxn ang="0">
                    <a:pos x="69" y="2"/>
                  </a:cxn>
                  <a:cxn ang="0">
                    <a:pos x="71" y="110"/>
                  </a:cxn>
                  <a:cxn ang="0">
                    <a:pos x="6" y="72"/>
                  </a:cxn>
                  <a:cxn ang="0">
                    <a:pos x="4" y="70"/>
                  </a:cxn>
                  <a:cxn ang="0">
                    <a:pos x="4" y="68"/>
                  </a:cxn>
                  <a:cxn ang="0">
                    <a:pos x="4" y="46"/>
                  </a:cxn>
                  <a:cxn ang="0">
                    <a:pos x="6" y="44"/>
                  </a:cxn>
                  <a:cxn ang="0">
                    <a:pos x="6" y="42"/>
                  </a:cxn>
                  <a:cxn ang="0">
                    <a:pos x="71" y="4"/>
                  </a:cxn>
                  <a:cxn ang="0">
                    <a:pos x="75" y="4"/>
                  </a:cxn>
                  <a:cxn ang="0">
                    <a:pos x="143" y="42"/>
                  </a:cxn>
                  <a:cxn ang="0">
                    <a:pos x="143" y="44"/>
                  </a:cxn>
                  <a:cxn ang="0">
                    <a:pos x="145" y="46"/>
                  </a:cxn>
                  <a:cxn ang="0">
                    <a:pos x="145" y="68"/>
                  </a:cxn>
                  <a:cxn ang="0">
                    <a:pos x="143" y="70"/>
                  </a:cxn>
                  <a:cxn ang="0">
                    <a:pos x="143" y="72"/>
                  </a:cxn>
                  <a:cxn ang="0">
                    <a:pos x="75" y="110"/>
                  </a:cxn>
                  <a:cxn ang="0">
                    <a:pos x="71" y="110"/>
                  </a:cxn>
                  <a:cxn ang="0">
                    <a:pos x="69" y="2"/>
                  </a:cxn>
                  <a:cxn ang="0">
                    <a:pos x="147" y="42"/>
                  </a:cxn>
                  <a:cxn ang="0">
                    <a:pos x="69" y="2"/>
                  </a:cxn>
                  <a:cxn ang="0">
                    <a:pos x="143" y="74"/>
                  </a:cxn>
                  <a:cxn ang="0">
                    <a:pos x="69" y="2"/>
                  </a:cxn>
                </a:cxnLst>
                <a:rect l="0" t="0" r="r" b="b"/>
                <a:pathLst>
                  <a:path w="147" h="114">
                    <a:moveTo>
                      <a:pt x="69" y="2"/>
                    </a:moveTo>
                    <a:lnTo>
                      <a:pt x="4" y="40"/>
                    </a:lnTo>
                    <a:lnTo>
                      <a:pt x="4" y="42"/>
                    </a:lnTo>
                    <a:lnTo>
                      <a:pt x="2" y="44"/>
                    </a:lnTo>
                    <a:lnTo>
                      <a:pt x="0" y="46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4" y="74"/>
                    </a:lnTo>
                    <a:lnTo>
                      <a:pt x="69" y="112"/>
                    </a:lnTo>
                    <a:lnTo>
                      <a:pt x="73" y="114"/>
                    </a:lnTo>
                    <a:lnTo>
                      <a:pt x="77" y="112"/>
                    </a:lnTo>
                    <a:lnTo>
                      <a:pt x="143" y="74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8"/>
                    </a:lnTo>
                    <a:lnTo>
                      <a:pt x="147" y="46"/>
                    </a:lnTo>
                    <a:lnTo>
                      <a:pt x="147" y="42"/>
                    </a:lnTo>
                    <a:lnTo>
                      <a:pt x="143" y="40"/>
                    </a:lnTo>
                    <a:lnTo>
                      <a:pt x="77" y="2"/>
                    </a:lnTo>
                    <a:lnTo>
                      <a:pt x="73" y="0"/>
                    </a:lnTo>
                    <a:lnTo>
                      <a:pt x="69" y="2"/>
                    </a:lnTo>
                    <a:lnTo>
                      <a:pt x="71" y="110"/>
                    </a:lnTo>
                    <a:lnTo>
                      <a:pt x="6" y="72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4" y="46"/>
                    </a:lnTo>
                    <a:lnTo>
                      <a:pt x="6" y="44"/>
                    </a:lnTo>
                    <a:lnTo>
                      <a:pt x="6" y="42"/>
                    </a:lnTo>
                    <a:lnTo>
                      <a:pt x="71" y="4"/>
                    </a:lnTo>
                    <a:lnTo>
                      <a:pt x="75" y="4"/>
                    </a:lnTo>
                    <a:lnTo>
                      <a:pt x="143" y="42"/>
                    </a:lnTo>
                    <a:lnTo>
                      <a:pt x="143" y="44"/>
                    </a:lnTo>
                    <a:lnTo>
                      <a:pt x="145" y="46"/>
                    </a:lnTo>
                    <a:lnTo>
                      <a:pt x="145" y="68"/>
                    </a:lnTo>
                    <a:lnTo>
                      <a:pt x="143" y="70"/>
                    </a:lnTo>
                    <a:lnTo>
                      <a:pt x="143" y="72"/>
                    </a:lnTo>
                    <a:lnTo>
                      <a:pt x="75" y="110"/>
                    </a:lnTo>
                    <a:lnTo>
                      <a:pt x="71" y="110"/>
                    </a:lnTo>
                    <a:lnTo>
                      <a:pt x="69" y="2"/>
                    </a:lnTo>
                    <a:lnTo>
                      <a:pt x="147" y="42"/>
                    </a:lnTo>
                    <a:lnTo>
                      <a:pt x="69" y="2"/>
                    </a:lnTo>
                    <a:lnTo>
                      <a:pt x="143" y="74"/>
                    </a:lnTo>
                    <a:lnTo>
                      <a:pt x="69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2" name="Freeform 43"/>
              <p:cNvSpPr>
                <a:spLocks/>
              </p:cNvSpPr>
              <p:nvPr/>
            </p:nvSpPr>
            <p:spPr bwMode="ltGray">
              <a:xfrm>
                <a:off x="653" y="2247"/>
                <a:ext cx="72" cy="70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2"/>
                  </a:cxn>
                  <a:cxn ang="0">
                    <a:pos x="0" y="70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6"/>
                  </a:cxn>
                  <a:cxn ang="0">
                    <a:pos x="72" y="4"/>
                  </a:cxn>
                  <a:cxn ang="0">
                    <a:pos x="72" y="0"/>
                  </a:cxn>
                </a:cxnLst>
                <a:rect l="0" t="0" r="r" b="b"/>
                <a:pathLst>
                  <a:path w="72" h="70">
                    <a:moveTo>
                      <a:pt x="72" y="0"/>
                    </a:moveTo>
                    <a:lnTo>
                      <a:pt x="0" y="42"/>
                    </a:lnTo>
                    <a:lnTo>
                      <a:pt x="0" y="70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6"/>
                    </a:lnTo>
                    <a:lnTo>
                      <a:pt x="72" y="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3" name="Freeform 44"/>
              <p:cNvSpPr>
                <a:spLocks/>
              </p:cNvSpPr>
              <p:nvPr/>
            </p:nvSpPr>
            <p:spPr bwMode="ltGray">
              <a:xfrm>
                <a:off x="582" y="2247"/>
                <a:ext cx="71" cy="70"/>
              </a:xfrm>
              <a:custGeom>
                <a:avLst/>
                <a:gdLst/>
                <a:ahLst/>
                <a:cxnLst>
                  <a:cxn ang="0">
                    <a:pos x="71" y="4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26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9" y="68"/>
                  </a:cxn>
                  <a:cxn ang="0">
                    <a:pos x="71" y="70"/>
                  </a:cxn>
                  <a:cxn ang="0">
                    <a:pos x="71" y="42"/>
                  </a:cxn>
                </a:cxnLst>
                <a:rect l="0" t="0" r="r" b="b"/>
                <a:pathLst>
                  <a:path w="71" h="70">
                    <a:moveTo>
                      <a:pt x="71" y="42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26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9" y="68"/>
                    </a:lnTo>
                    <a:lnTo>
                      <a:pt x="71" y="70"/>
                    </a:lnTo>
                    <a:lnTo>
                      <a:pt x="71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4" name="Freeform 45"/>
              <p:cNvSpPr>
                <a:spLocks/>
              </p:cNvSpPr>
              <p:nvPr/>
            </p:nvSpPr>
            <p:spPr bwMode="ltGray">
              <a:xfrm>
                <a:off x="584" y="2207"/>
                <a:ext cx="141" cy="82"/>
              </a:xfrm>
              <a:custGeom>
                <a:avLst/>
                <a:gdLst/>
                <a:ahLst/>
                <a:cxnLst>
                  <a:cxn ang="0">
                    <a:pos x="139" y="38"/>
                  </a:cxn>
                  <a:cxn ang="0">
                    <a:pos x="131" y="34"/>
                  </a:cxn>
                  <a:cxn ang="0">
                    <a:pos x="73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69" y="82"/>
                  </a:cxn>
                  <a:cxn ang="0">
                    <a:pos x="135" y="44"/>
                  </a:cxn>
                  <a:cxn ang="0">
                    <a:pos x="141" y="40"/>
                  </a:cxn>
                  <a:cxn ang="0">
                    <a:pos x="139" y="38"/>
                  </a:cxn>
                </a:cxnLst>
                <a:rect l="0" t="0" r="r" b="b"/>
                <a:pathLst>
                  <a:path w="141" h="82">
                    <a:moveTo>
                      <a:pt x="139" y="38"/>
                    </a:moveTo>
                    <a:lnTo>
                      <a:pt x="131" y="34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2" y="38"/>
                    </a:lnTo>
                    <a:lnTo>
                      <a:pt x="0" y="40"/>
                    </a:lnTo>
                    <a:lnTo>
                      <a:pt x="69" y="82"/>
                    </a:lnTo>
                    <a:lnTo>
                      <a:pt x="135" y="44"/>
                    </a:lnTo>
                    <a:lnTo>
                      <a:pt x="141" y="40"/>
                    </a:lnTo>
                    <a:lnTo>
                      <a:pt x="139" y="38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5" name="Freeform 46"/>
              <p:cNvSpPr>
                <a:spLocks/>
              </p:cNvSpPr>
              <p:nvPr/>
            </p:nvSpPr>
            <p:spPr bwMode="ltGray">
              <a:xfrm>
                <a:off x="604" y="2265"/>
                <a:ext cx="47" cy="46"/>
              </a:xfrm>
              <a:custGeom>
                <a:avLst/>
                <a:gdLst/>
                <a:ahLst/>
                <a:cxnLst>
                  <a:cxn ang="0">
                    <a:pos x="47" y="30"/>
                  </a:cxn>
                  <a:cxn ang="0">
                    <a:pos x="45" y="28"/>
                  </a:cxn>
                  <a:cxn ang="0">
                    <a:pos x="45" y="24"/>
                  </a:cxn>
                  <a:cxn ang="0">
                    <a:pos x="43" y="22"/>
                  </a:cxn>
                  <a:cxn ang="0">
                    <a:pos x="43" y="24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43" y="44"/>
                  </a:cxn>
                  <a:cxn ang="0">
                    <a:pos x="45" y="46"/>
                  </a:cxn>
                  <a:cxn ang="0">
                    <a:pos x="45" y="42"/>
                  </a:cxn>
                  <a:cxn ang="0">
                    <a:pos x="47" y="42"/>
                  </a:cxn>
                  <a:cxn ang="0">
                    <a:pos x="47" y="30"/>
                  </a:cxn>
                </a:cxnLst>
                <a:rect l="0" t="0" r="r" b="b"/>
                <a:pathLst>
                  <a:path w="47" h="46">
                    <a:moveTo>
                      <a:pt x="47" y="30"/>
                    </a:moveTo>
                    <a:lnTo>
                      <a:pt x="45" y="28"/>
                    </a:lnTo>
                    <a:lnTo>
                      <a:pt x="45" y="24"/>
                    </a:lnTo>
                    <a:lnTo>
                      <a:pt x="43" y="22"/>
                    </a:lnTo>
                    <a:lnTo>
                      <a:pt x="43" y="24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43" y="44"/>
                    </a:lnTo>
                    <a:lnTo>
                      <a:pt x="45" y="46"/>
                    </a:lnTo>
                    <a:lnTo>
                      <a:pt x="45" y="42"/>
                    </a:lnTo>
                    <a:lnTo>
                      <a:pt x="47" y="42"/>
                    </a:lnTo>
                    <a:lnTo>
                      <a:pt x="47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6" name="Freeform 47"/>
              <p:cNvSpPr>
                <a:spLocks/>
              </p:cNvSpPr>
              <p:nvPr/>
            </p:nvSpPr>
            <p:spPr bwMode="ltGray">
              <a:xfrm>
                <a:off x="584" y="2255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6" y="0"/>
                  </a:cxn>
                  <a:cxn ang="0">
                    <a:pos x="0" y="8"/>
                  </a:cxn>
                  <a:cxn ang="0">
                    <a:pos x="6" y="20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6" y="0"/>
                    </a:lnTo>
                    <a:lnTo>
                      <a:pt x="0" y="8"/>
                    </a:lnTo>
                    <a:lnTo>
                      <a:pt x="6" y="20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7" name="Freeform 48"/>
              <p:cNvSpPr>
                <a:spLocks/>
              </p:cNvSpPr>
              <p:nvPr/>
            </p:nvSpPr>
            <p:spPr bwMode="ltGray">
              <a:xfrm>
                <a:off x="598" y="2263"/>
                <a:ext cx="4" cy="16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6"/>
                  </a:cxn>
                  <a:cxn ang="0">
                    <a:pos x="4" y="4"/>
                  </a:cxn>
                </a:cxnLst>
                <a:rect l="0" t="0" r="r" b="b"/>
                <a:pathLst>
                  <a:path w="4" h="16">
                    <a:moveTo>
                      <a:pt x="4" y="4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8" name="Freeform 49"/>
              <p:cNvSpPr>
                <a:spLocks/>
              </p:cNvSpPr>
              <p:nvPr/>
            </p:nvSpPr>
            <p:spPr bwMode="ltGray">
              <a:xfrm>
                <a:off x="590" y="2265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9" name="Freeform 50"/>
              <p:cNvSpPr>
                <a:spLocks/>
              </p:cNvSpPr>
              <p:nvPr/>
            </p:nvSpPr>
            <p:spPr bwMode="ltGray">
              <a:xfrm>
                <a:off x="649" y="2305"/>
                <a:ext cx="2" cy="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60" name="Freeform 51"/>
              <p:cNvSpPr>
                <a:spLocks/>
              </p:cNvSpPr>
              <p:nvPr/>
            </p:nvSpPr>
            <p:spPr bwMode="ltGray">
              <a:xfrm>
                <a:off x="604" y="2265"/>
                <a:ext cx="4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18">
                    <a:moveTo>
                      <a:pt x="0" y="0"/>
                    </a:moveTo>
                    <a:lnTo>
                      <a:pt x="0" y="18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61" name="Freeform 52"/>
              <p:cNvSpPr>
                <a:spLocks/>
              </p:cNvSpPr>
              <p:nvPr/>
            </p:nvSpPr>
            <p:spPr bwMode="ltGray">
              <a:xfrm>
                <a:off x="604" y="2283"/>
                <a:ext cx="45" cy="28"/>
              </a:xfrm>
              <a:custGeom>
                <a:avLst/>
                <a:gdLst/>
                <a:ahLst/>
                <a:cxnLst>
                  <a:cxn ang="0">
                    <a:pos x="43" y="2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5" y="24"/>
                  </a:cxn>
                  <a:cxn ang="0">
                    <a:pos x="45" y="28"/>
                  </a:cxn>
                  <a:cxn ang="0">
                    <a:pos x="43" y="26"/>
                  </a:cxn>
                </a:cxnLst>
                <a:rect l="0" t="0" r="r" b="b"/>
                <a:pathLst>
                  <a:path w="45" h="28">
                    <a:moveTo>
                      <a:pt x="43" y="26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5" y="24"/>
                    </a:lnTo>
                    <a:lnTo>
                      <a:pt x="45" y="28"/>
                    </a:lnTo>
                    <a:lnTo>
                      <a:pt x="43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62" name="Freeform 53"/>
              <p:cNvSpPr>
                <a:spLocks/>
              </p:cNvSpPr>
              <p:nvPr/>
            </p:nvSpPr>
            <p:spPr bwMode="ltGray">
              <a:xfrm>
                <a:off x="590" y="2239"/>
                <a:ext cx="79" cy="46"/>
              </a:xfrm>
              <a:custGeom>
                <a:avLst/>
                <a:gdLst/>
                <a:ahLst/>
                <a:cxnLst>
                  <a:cxn ang="0">
                    <a:pos x="79" y="36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3" y="46"/>
                  </a:cxn>
                  <a:cxn ang="0">
                    <a:pos x="79" y="36"/>
                  </a:cxn>
                </a:cxnLst>
                <a:rect l="0" t="0" r="r" b="b"/>
                <a:pathLst>
                  <a:path w="79" h="46">
                    <a:moveTo>
                      <a:pt x="79" y="36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3" y="46"/>
                    </a:lnTo>
                    <a:lnTo>
                      <a:pt x="79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63" name="Freeform 54"/>
              <p:cNvSpPr>
                <a:spLocks/>
              </p:cNvSpPr>
              <p:nvPr/>
            </p:nvSpPr>
            <p:spPr bwMode="ltGray">
              <a:xfrm>
                <a:off x="580" y="2205"/>
                <a:ext cx="147" cy="112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4" y="40"/>
                  </a:cxn>
                  <a:cxn ang="0">
                    <a:pos x="2" y="42"/>
                  </a:cxn>
                  <a:cxn ang="0">
                    <a:pos x="0" y="46"/>
                  </a:cxn>
                  <a:cxn ang="0">
                    <a:pos x="0" y="68"/>
                  </a:cxn>
                  <a:cxn ang="0">
                    <a:pos x="2" y="70"/>
                  </a:cxn>
                  <a:cxn ang="0">
                    <a:pos x="4" y="74"/>
                  </a:cxn>
                  <a:cxn ang="0">
                    <a:pos x="69" y="112"/>
                  </a:cxn>
                  <a:cxn ang="0">
                    <a:pos x="73" y="112"/>
                  </a:cxn>
                  <a:cxn ang="0">
                    <a:pos x="77" y="112"/>
                  </a:cxn>
                  <a:cxn ang="0">
                    <a:pos x="143" y="74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8"/>
                  </a:cxn>
                  <a:cxn ang="0">
                    <a:pos x="147" y="46"/>
                  </a:cxn>
                  <a:cxn ang="0">
                    <a:pos x="147" y="42"/>
                  </a:cxn>
                  <a:cxn ang="0">
                    <a:pos x="143" y="40"/>
                  </a:cxn>
                  <a:cxn ang="0">
                    <a:pos x="77" y="2"/>
                  </a:cxn>
                  <a:cxn ang="0">
                    <a:pos x="73" y="0"/>
                  </a:cxn>
                  <a:cxn ang="0">
                    <a:pos x="69" y="2"/>
                  </a:cxn>
                  <a:cxn ang="0">
                    <a:pos x="71" y="110"/>
                  </a:cxn>
                  <a:cxn ang="0">
                    <a:pos x="6" y="72"/>
                  </a:cxn>
                  <a:cxn ang="0">
                    <a:pos x="4" y="70"/>
                  </a:cxn>
                  <a:cxn ang="0">
                    <a:pos x="4" y="68"/>
                  </a:cxn>
                  <a:cxn ang="0">
                    <a:pos x="4" y="46"/>
                  </a:cxn>
                  <a:cxn ang="0">
                    <a:pos x="6" y="42"/>
                  </a:cxn>
                  <a:cxn ang="0">
                    <a:pos x="71" y="4"/>
                  </a:cxn>
                  <a:cxn ang="0">
                    <a:pos x="75" y="4"/>
                  </a:cxn>
                  <a:cxn ang="0">
                    <a:pos x="143" y="42"/>
                  </a:cxn>
                  <a:cxn ang="0">
                    <a:pos x="143" y="44"/>
                  </a:cxn>
                  <a:cxn ang="0">
                    <a:pos x="145" y="46"/>
                  </a:cxn>
                  <a:cxn ang="0">
                    <a:pos x="145" y="68"/>
                  </a:cxn>
                  <a:cxn ang="0">
                    <a:pos x="143" y="70"/>
                  </a:cxn>
                  <a:cxn ang="0">
                    <a:pos x="143" y="72"/>
                  </a:cxn>
                  <a:cxn ang="0">
                    <a:pos x="75" y="110"/>
                  </a:cxn>
                  <a:cxn ang="0">
                    <a:pos x="71" y="110"/>
                  </a:cxn>
                  <a:cxn ang="0">
                    <a:pos x="69" y="2"/>
                  </a:cxn>
                  <a:cxn ang="0">
                    <a:pos x="147" y="42"/>
                  </a:cxn>
                  <a:cxn ang="0">
                    <a:pos x="69" y="2"/>
                  </a:cxn>
                  <a:cxn ang="0">
                    <a:pos x="143" y="74"/>
                  </a:cxn>
                  <a:cxn ang="0">
                    <a:pos x="69" y="2"/>
                  </a:cxn>
                </a:cxnLst>
                <a:rect l="0" t="0" r="r" b="b"/>
                <a:pathLst>
                  <a:path w="147" h="112">
                    <a:moveTo>
                      <a:pt x="69" y="2"/>
                    </a:moveTo>
                    <a:lnTo>
                      <a:pt x="4" y="40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0" y="68"/>
                    </a:lnTo>
                    <a:lnTo>
                      <a:pt x="2" y="70"/>
                    </a:lnTo>
                    <a:lnTo>
                      <a:pt x="4" y="74"/>
                    </a:lnTo>
                    <a:lnTo>
                      <a:pt x="69" y="112"/>
                    </a:lnTo>
                    <a:lnTo>
                      <a:pt x="73" y="112"/>
                    </a:lnTo>
                    <a:lnTo>
                      <a:pt x="77" y="112"/>
                    </a:lnTo>
                    <a:lnTo>
                      <a:pt x="143" y="74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8"/>
                    </a:lnTo>
                    <a:lnTo>
                      <a:pt x="147" y="46"/>
                    </a:lnTo>
                    <a:lnTo>
                      <a:pt x="147" y="42"/>
                    </a:lnTo>
                    <a:lnTo>
                      <a:pt x="143" y="40"/>
                    </a:lnTo>
                    <a:lnTo>
                      <a:pt x="77" y="2"/>
                    </a:lnTo>
                    <a:lnTo>
                      <a:pt x="73" y="0"/>
                    </a:lnTo>
                    <a:lnTo>
                      <a:pt x="69" y="2"/>
                    </a:lnTo>
                    <a:lnTo>
                      <a:pt x="71" y="110"/>
                    </a:lnTo>
                    <a:lnTo>
                      <a:pt x="6" y="72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4" y="46"/>
                    </a:lnTo>
                    <a:lnTo>
                      <a:pt x="6" y="42"/>
                    </a:lnTo>
                    <a:lnTo>
                      <a:pt x="71" y="4"/>
                    </a:lnTo>
                    <a:lnTo>
                      <a:pt x="75" y="4"/>
                    </a:lnTo>
                    <a:lnTo>
                      <a:pt x="143" y="42"/>
                    </a:lnTo>
                    <a:lnTo>
                      <a:pt x="143" y="44"/>
                    </a:lnTo>
                    <a:lnTo>
                      <a:pt x="145" y="46"/>
                    </a:lnTo>
                    <a:lnTo>
                      <a:pt x="145" y="68"/>
                    </a:lnTo>
                    <a:lnTo>
                      <a:pt x="143" y="70"/>
                    </a:lnTo>
                    <a:lnTo>
                      <a:pt x="143" y="72"/>
                    </a:lnTo>
                    <a:lnTo>
                      <a:pt x="75" y="110"/>
                    </a:lnTo>
                    <a:lnTo>
                      <a:pt x="71" y="110"/>
                    </a:lnTo>
                    <a:lnTo>
                      <a:pt x="69" y="2"/>
                    </a:lnTo>
                    <a:lnTo>
                      <a:pt x="147" y="42"/>
                    </a:lnTo>
                    <a:lnTo>
                      <a:pt x="69" y="2"/>
                    </a:lnTo>
                    <a:lnTo>
                      <a:pt x="143" y="74"/>
                    </a:lnTo>
                    <a:lnTo>
                      <a:pt x="69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64" name="Freeform 55"/>
              <p:cNvSpPr>
                <a:spLocks/>
              </p:cNvSpPr>
              <p:nvPr/>
            </p:nvSpPr>
            <p:spPr bwMode="ltGray">
              <a:xfrm>
                <a:off x="653" y="2211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2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4"/>
                  </a:cxn>
                  <a:cxn ang="0">
                    <a:pos x="72" y="4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2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4"/>
                    </a:lnTo>
                    <a:lnTo>
                      <a:pt x="72" y="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65" name="Freeform 56"/>
              <p:cNvSpPr>
                <a:spLocks/>
              </p:cNvSpPr>
              <p:nvPr/>
            </p:nvSpPr>
            <p:spPr bwMode="ltGray">
              <a:xfrm>
                <a:off x="582" y="2211"/>
                <a:ext cx="71" cy="68"/>
              </a:xfrm>
              <a:custGeom>
                <a:avLst/>
                <a:gdLst/>
                <a:ahLst/>
                <a:cxnLst>
                  <a:cxn ang="0">
                    <a:pos x="71" y="4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9" y="68"/>
                  </a:cxn>
                  <a:cxn ang="0">
                    <a:pos x="71" y="68"/>
                  </a:cxn>
                  <a:cxn ang="0">
                    <a:pos x="71" y="42"/>
                  </a:cxn>
                </a:cxnLst>
                <a:rect l="0" t="0" r="r" b="b"/>
                <a:pathLst>
                  <a:path w="71" h="68">
                    <a:moveTo>
                      <a:pt x="71" y="42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9" y="68"/>
                    </a:lnTo>
                    <a:lnTo>
                      <a:pt x="71" y="68"/>
                    </a:lnTo>
                    <a:lnTo>
                      <a:pt x="71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66" name="Freeform 57"/>
              <p:cNvSpPr>
                <a:spLocks/>
              </p:cNvSpPr>
              <p:nvPr/>
            </p:nvSpPr>
            <p:spPr bwMode="ltGray">
              <a:xfrm>
                <a:off x="584" y="2169"/>
                <a:ext cx="141" cy="84"/>
              </a:xfrm>
              <a:custGeom>
                <a:avLst/>
                <a:gdLst/>
                <a:ahLst/>
                <a:cxnLst>
                  <a:cxn ang="0">
                    <a:pos x="139" y="40"/>
                  </a:cxn>
                  <a:cxn ang="0">
                    <a:pos x="131" y="36"/>
                  </a:cxn>
                  <a:cxn ang="0">
                    <a:pos x="73" y="2"/>
                  </a:cxn>
                  <a:cxn ang="0">
                    <a:pos x="69" y="0"/>
                  </a:cxn>
                  <a:cxn ang="0">
                    <a:pos x="67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69" y="84"/>
                  </a:cxn>
                  <a:cxn ang="0">
                    <a:pos x="135" y="46"/>
                  </a:cxn>
                  <a:cxn ang="0">
                    <a:pos x="141" y="42"/>
                  </a:cxn>
                  <a:cxn ang="0">
                    <a:pos x="139" y="40"/>
                  </a:cxn>
                </a:cxnLst>
                <a:rect l="0" t="0" r="r" b="b"/>
                <a:pathLst>
                  <a:path w="141" h="84">
                    <a:moveTo>
                      <a:pt x="139" y="40"/>
                    </a:moveTo>
                    <a:lnTo>
                      <a:pt x="131" y="36"/>
                    </a:lnTo>
                    <a:lnTo>
                      <a:pt x="73" y="2"/>
                    </a:lnTo>
                    <a:lnTo>
                      <a:pt x="69" y="0"/>
                    </a:lnTo>
                    <a:lnTo>
                      <a:pt x="67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69" y="84"/>
                    </a:lnTo>
                    <a:lnTo>
                      <a:pt x="135" y="46"/>
                    </a:lnTo>
                    <a:lnTo>
                      <a:pt x="141" y="42"/>
                    </a:lnTo>
                    <a:lnTo>
                      <a:pt x="139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67" name="Freeform 58"/>
              <p:cNvSpPr>
                <a:spLocks/>
              </p:cNvSpPr>
              <p:nvPr/>
            </p:nvSpPr>
            <p:spPr bwMode="ltGray">
              <a:xfrm>
                <a:off x="604" y="2227"/>
                <a:ext cx="47" cy="48"/>
              </a:xfrm>
              <a:custGeom>
                <a:avLst/>
                <a:gdLst/>
                <a:ahLst/>
                <a:cxnLst>
                  <a:cxn ang="0">
                    <a:pos x="47" y="32"/>
                  </a:cxn>
                  <a:cxn ang="0">
                    <a:pos x="45" y="30"/>
                  </a:cxn>
                  <a:cxn ang="0">
                    <a:pos x="45" y="26"/>
                  </a:cxn>
                  <a:cxn ang="0">
                    <a:pos x="43" y="24"/>
                  </a:cxn>
                  <a:cxn ang="0">
                    <a:pos x="43" y="26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3" y="44"/>
                  </a:cxn>
                  <a:cxn ang="0">
                    <a:pos x="43" y="46"/>
                  </a:cxn>
                  <a:cxn ang="0">
                    <a:pos x="45" y="48"/>
                  </a:cxn>
                  <a:cxn ang="0">
                    <a:pos x="45" y="42"/>
                  </a:cxn>
                  <a:cxn ang="0">
                    <a:pos x="47" y="44"/>
                  </a:cxn>
                  <a:cxn ang="0">
                    <a:pos x="47" y="32"/>
                  </a:cxn>
                </a:cxnLst>
                <a:rect l="0" t="0" r="r" b="b"/>
                <a:pathLst>
                  <a:path w="47" h="48">
                    <a:moveTo>
                      <a:pt x="47" y="32"/>
                    </a:moveTo>
                    <a:lnTo>
                      <a:pt x="45" y="30"/>
                    </a:lnTo>
                    <a:lnTo>
                      <a:pt x="45" y="26"/>
                    </a:lnTo>
                    <a:lnTo>
                      <a:pt x="43" y="24"/>
                    </a:lnTo>
                    <a:lnTo>
                      <a:pt x="43" y="26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3" y="44"/>
                    </a:lnTo>
                    <a:lnTo>
                      <a:pt x="43" y="46"/>
                    </a:lnTo>
                    <a:lnTo>
                      <a:pt x="45" y="48"/>
                    </a:lnTo>
                    <a:lnTo>
                      <a:pt x="45" y="42"/>
                    </a:lnTo>
                    <a:lnTo>
                      <a:pt x="47" y="44"/>
                    </a:lnTo>
                    <a:lnTo>
                      <a:pt x="47" y="3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68" name="Freeform 59"/>
              <p:cNvSpPr>
                <a:spLocks/>
              </p:cNvSpPr>
              <p:nvPr/>
            </p:nvSpPr>
            <p:spPr bwMode="ltGray">
              <a:xfrm>
                <a:off x="584" y="2219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6" y="18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69" name="Freeform 60"/>
              <p:cNvSpPr>
                <a:spLocks/>
              </p:cNvSpPr>
              <p:nvPr/>
            </p:nvSpPr>
            <p:spPr bwMode="ltGray">
              <a:xfrm>
                <a:off x="598" y="2227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70" name="Freeform 61"/>
              <p:cNvSpPr>
                <a:spLocks/>
              </p:cNvSpPr>
              <p:nvPr/>
            </p:nvSpPr>
            <p:spPr bwMode="ltGray">
              <a:xfrm>
                <a:off x="590" y="2227"/>
                <a:ext cx="4" cy="1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4"/>
                  </a:cxn>
                </a:cxnLst>
                <a:rect l="0" t="0" r="r" b="b"/>
                <a:pathLst>
                  <a:path w="4" h="10">
                    <a:moveTo>
                      <a:pt x="4" y="4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71" name="Freeform 62"/>
              <p:cNvSpPr>
                <a:spLocks/>
              </p:cNvSpPr>
              <p:nvPr/>
            </p:nvSpPr>
            <p:spPr bwMode="ltGray">
              <a:xfrm>
                <a:off x="649" y="2269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72" name="Freeform 63"/>
              <p:cNvSpPr>
                <a:spLocks/>
              </p:cNvSpPr>
              <p:nvPr/>
            </p:nvSpPr>
            <p:spPr bwMode="ltGray">
              <a:xfrm>
                <a:off x="604" y="2227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73" name="Freeform 64"/>
              <p:cNvSpPr>
                <a:spLocks/>
              </p:cNvSpPr>
              <p:nvPr/>
            </p:nvSpPr>
            <p:spPr bwMode="ltGray">
              <a:xfrm>
                <a:off x="604" y="2245"/>
                <a:ext cx="45" cy="30"/>
              </a:xfrm>
              <a:custGeom>
                <a:avLst/>
                <a:gdLst/>
                <a:ahLst/>
                <a:cxnLst>
                  <a:cxn ang="0">
                    <a:pos x="43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5" y="24"/>
                  </a:cxn>
                  <a:cxn ang="0">
                    <a:pos x="45" y="30"/>
                  </a:cxn>
                  <a:cxn ang="0">
                    <a:pos x="43" y="28"/>
                  </a:cxn>
                  <a:cxn ang="0">
                    <a:pos x="43" y="26"/>
                  </a:cxn>
                </a:cxnLst>
                <a:rect l="0" t="0" r="r" b="b"/>
                <a:pathLst>
                  <a:path w="45" h="30">
                    <a:moveTo>
                      <a:pt x="43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5" y="24"/>
                    </a:lnTo>
                    <a:lnTo>
                      <a:pt x="45" y="30"/>
                    </a:lnTo>
                    <a:lnTo>
                      <a:pt x="43" y="28"/>
                    </a:lnTo>
                    <a:lnTo>
                      <a:pt x="43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74" name="Freeform 65"/>
              <p:cNvSpPr>
                <a:spLocks/>
              </p:cNvSpPr>
              <p:nvPr/>
            </p:nvSpPr>
            <p:spPr bwMode="ltGray">
              <a:xfrm>
                <a:off x="590" y="2201"/>
                <a:ext cx="79" cy="46"/>
              </a:xfrm>
              <a:custGeom>
                <a:avLst/>
                <a:gdLst/>
                <a:ahLst/>
                <a:cxnLst>
                  <a:cxn ang="0">
                    <a:pos x="79" y="38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3" y="46"/>
                  </a:cxn>
                  <a:cxn ang="0">
                    <a:pos x="79" y="38"/>
                  </a:cxn>
                </a:cxnLst>
                <a:rect l="0" t="0" r="r" b="b"/>
                <a:pathLst>
                  <a:path w="79" h="46">
                    <a:moveTo>
                      <a:pt x="79" y="38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3" y="46"/>
                    </a:lnTo>
                    <a:lnTo>
                      <a:pt x="79" y="38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75" name="Freeform 66"/>
              <p:cNvSpPr>
                <a:spLocks/>
              </p:cNvSpPr>
              <p:nvPr/>
            </p:nvSpPr>
            <p:spPr bwMode="ltGray">
              <a:xfrm>
                <a:off x="580" y="2169"/>
                <a:ext cx="147" cy="1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4" y="38"/>
                  </a:cxn>
                  <a:cxn ang="0">
                    <a:pos x="4" y="40"/>
                  </a:cxn>
                  <a:cxn ang="0">
                    <a:pos x="2" y="42"/>
                  </a:cxn>
                  <a:cxn ang="0">
                    <a:pos x="0" y="46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2"/>
                  </a:cxn>
                  <a:cxn ang="0">
                    <a:pos x="69" y="112"/>
                  </a:cxn>
                  <a:cxn ang="0">
                    <a:pos x="73" y="112"/>
                  </a:cxn>
                  <a:cxn ang="0">
                    <a:pos x="77" y="112"/>
                  </a:cxn>
                  <a:cxn ang="0">
                    <a:pos x="143" y="72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6"/>
                  </a:cxn>
                  <a:cxn ang="0">
                    <a:pos x="147" y="46"/>
                  </a:cxn>
                  <a:cxn ang="0">
                    <a:pos x="147" y="42"/>
                  </a:cxn>
                  <a:cxn ang="0">
                    <a:pos x="143" y="38"/>
                  </a:cxn>
                  <a:cxn ang="0">
                    <a:pos x="77" y="0"/>
                  </a:cxn>
                  <a:cxn ang="0">
                    <a:pos x="73" y="0"/>
                  </a:cxn>
                  <a:cxn ang="0">
                    <a:pos x="69" y="0"/>
                  </a:cxn>
                  <a:cxn ang="0">
                    <a:pos x="71" y="108"/>
                  </a:cxn>
                  <a:cxn ang="0">
                    <a:pos x="6" y="70"/>
                  </a:cxn>
                  <a:cxn ang="0">
                    <a:pos x="4" y="68"/>
                  </a:cxn>
                  <a:cxn ang="0">
                    <a:pos x="4" y="66"/>
                  </a:cxn>
                  <a:cxn ang="0">
                    <a:pos x="4" y="46"/>
                  </a:cxn>
                  <a:cxn ang="0">
                    <a:pos x="6" y="42"/>
                  </a:cxn>
                  <a:cxn ang="0">
                    <a:pos x="71" y="2"/>
                  </a:cxn>
                  <a:cxn ang="0">
                    <a:pos x="75" y="2"/>
                  </a:cxn>
                  <a:cxn ang="0">
                    <a:pos x="143" y="42"/>
                  </a:cxn>
                  <a:cxn ang="0">
                    <a:pos x="145" y="46"/>
                  </a:cxn>
                  <a:cxn ang="0">
                    <a:pos x="145" y="66"/>
                  </a:cxn>
                  <a:cxn ang="0">
                    <a:pos x="143" y="70"/>
                  </a:cxn>
                  <a:cxn ang="0">
                    <a:pos x="75" y="108"/>
                  </a:cxn>
                  <a:cxn ang="0">
                    <a:pos x="71" y="108"/>
                  </a:cxn>
                  <a:cxn ang="0">
                    <a:pos x="69" y="0"/>
                  </a:cxn>
                  <a:cxn ang="0">
                    <a:pos x="147" y="42"/>
                  </a:cxn>
                  <a:cxn ang="0">
                    <a:pos x="69" y="0"/>
                  </a:cxn>
                  <a:cxn ang="0">
                    <a:pos x="143" y="72"/>
                  </a:cxn>
                  <a:cxn ang="0">
                    <a:pos x="69" y="0"/>
                  </a:cxn>
                </a:cxnLst>
                <a:rect l="0" t="0" r="r" b="b"/>
                <a:pathLst>
                  <a:path w="147" h="112">
                    <a:moveTo>
                      <a:pt x="69" y="0"/>
                    </a:moveTo>
                    <a:lnTo>
                      <a:pt x="4" y="38"/>
                    </a:lnTo>
                    <a:lnTo>
                      <a:pt x="4" y="40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69" y="112"/>
                    </a:lnTo>
                    <a:lnTo>
                      <a:pt x="73" y="112"/>
                    </a:lnTo>
                    <a:lnTo>
                      <a:pt x="77" y="112"/>
                    </a:lnTo>
                    <a:lnTo>
                      <a:pt x="143" y="72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6"/>
                    </a:lnTo>
                    <a:lnTo>
                      <a:pt x="147" y="46"/>
                    </a:lnTo>
                    <a:lnTo>
                      <a:pt x="147" y="42"/>
                    </a:lnTo>
                    <a:lnTo>
                      <a:pt x="143" y="38"/>
                    </a:lnTo>
                    <a:lnTo>
                      <a:pt x="77" y="0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71" y="108"/>
                    </a:lnTo>
                    <a:lnTo>
                      <a:pt x="6" y="70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4" y="46"/>
                    </a:lnTo>
                    <a:lnTo>
                      <a:pt x="6" y="42"/>
                    </a:lnTo>
                    <a:lnTo>
                      <a:pt x="71" y="2"/>
                    </a:lnTo>
                    <a:lnTo>
                      <a:pt x="75" y="2"/>
                    </a:lnTo>
                    <a:lnTo>
                      <a:pt x="143" y="42"/>
                    </a:lnTo>
                    <a:lnTo>
                      <a:pt x="145" y="46"/>
                    </a:lnTo>
                    <a:lnTo>
                      <a:pt x="145" y="66"/>
                    </a:lnTo>
                    <a:lnTo>
                      <a:pt x="143" y="70"/>
                    </a:lnTo>
                    <a:lnTo>
                      <a:pt x="75" y="108"/>
                    </a:lnTo>
                    <a:lnTo>
                      <a:pt x="71" y="108"/>
                    </a:lnTo>
                    <a:lnTo>
                      <a:pt x="69" y="0"/>
                    </a:lnTo>
                    <a:lnTo>
                      <a:pt x="147" y="42"/>
                    </a:lnTo>
                    <a:lnTo>
                      <a:pt x="69" y="0"/>
                    </a:lnTo>
                    <a:lnTo>
                      <a:pt x="143" y="72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76" name="Freeform 67"/>
              <p:cNvSpPr>
                <a:spLocks/>
              </p:cNvSpPr>
              <p:nvPr/>
            </p:nvSpPr>
            <p:spPr bwMode="ltGray">
              <a:xfrm>
                <a:off x="653" y="2175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0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6"/>
                  </a:cxn>
                  <a:cxn ang="0">
                    <a:pos x="72" y="24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0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6"/>
                    </a:lnTo>
                    <a:lnTo>
                      <a:pt x="72" y="24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77" name="Freeform 68"/>
              <p:cNvSpPr>
                <a:spLocks/>
              </p:cNvSpPr>
              <p:nvPr/>
            </p:nvSpPr>
            <p:spPr bwMode="ltGray">
              <a:xfrm>
                <a:off x="582" y="2175"/>
                <a:ext cx="71" cy="68"/>
              </a:xfrm>
              <a:custGeom>
                <a:avLst/>
                <a:gdLst/>
                <a:ahLst/>
                <a:cxnLst>
                  <a:cxn ang="0">
                    <a:pos x="71" y="4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4"/>
                  </a:cxn>
                  <a:cxn ang="0">
                    <a:pos x="2" y="26"/>
                  </a:cxn>
                  <a:cxn ang="0">
                    <a:pos x="4" y="30"/>
                  </a:cxn>
                  <a:cxn ang="0">
                    <a:pos x="69" y="68"/>
                  </a:cxn>
                  <a:cxn ang="0">
                    <a:pos x="71" y="68"/>
                  </a:cxn>
                  <a:cxn ang="0">
                    <a:pos x="71" y="40"/>
                  </a:cxn>
                </a:cxnLst>
                <a:rect l="0" t="0" r="r" b="b"/>
                <a:pathLst>
                  <a:path w="71" h="68">
                    <a:moveTo>
                      <a:pt x="71" y="4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4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69" y="68"/>
                    </a:lnTo>
                    <a:lnTo>
                      <a:pt x="71" y="68"/>
                    </a:lnTo>
                    <a:lnTo>
                      <a:pt x="71" y="40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78" name="Freeform 69"/>
              <p:cNvSpPr>
                <a:spLocks/>
              </p:cNvSpPr>
              <p:nvPr/>
            </p:nvSpPr>
            <p:spPr bwMode="ltGray">
              <a:xfrm>
                <a:off x="584" y="2133"/>
                <a:ext cx="141" cy="82"/>
              </a:xfrm>
              <a:custGeom>
                <a:avLst/>
                <a:gdLst/>
                <a:ahLst/>
                <a:cxnLst>
                  <a:cxn ang="0">
                    <a:pos x="139" y="40"/>
                  </a:cxn>
                  <a:cxn ang="0">
                    <a:pos x="131" y="34"/>
                  </a:cxn>
                  <a:cxn ang="0">
                    <a:pos x="73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69" y="82"/>
                  </a:cxn>
                  <a:cxn ang="0">
                    <a:pos x="135" y="46"/>
                  </a:cxn>
                  <a:cxn ang="0">
                    <a:pos x="141" y="42"/>
                  </a:cxn>
                  <a:cxn ang="0">
                    <a:pos x="139" y="40"/>
                  </a:cxn>
                </a:cxnLst>
                <a:rect l="0" t="0" r="r" b="b"/>
                <a:pathLst>
                  <a:path w="141" h="82">
                    <a:moveTo>
                      <a:pt x="139" y="40"/>
                    </a:moveTo>
                    <a:lnTo>
                      <a:pt x="131" y="34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69" y="82"/>
                    </a:lnTo>
                    <a:lnTo>
                      <a:pt x="135" y="46"/>
                    </a:lnTo>
                    <a:lnTo>
                      <a:pt x="141" y="42"/>
                    </a:lnTo>
                    <a:lnTo>
                      <a:pt x="139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79" name="Freeform 70"/>
              <p:cNvSpPr>
                <a:spLocks/>
              </p:cNvSpPr>
              <p:nvPr/>
            </p:nvSpPr>
            <p:spPr bwMode="ltGray">
              <a:xfrm>
                <a:off x="604" y="2191"/>
                <a:ext cx="47" cy="46"/>
              </a:xfrm>
              <a:custGeom>
                <a:avLst/>
                <a:gdLst/>
                <a:ahLst/>
                <a:cxnLst>
                  <a:cxn ang="0">
                    <a:pos x="47" y="30"/>
                  </a:cxn>
                  <a:cxn ang="0">
                    <a:pos x="45" y="30"/>
                  </a:cxn>
                  <a:cxn ang="0">
                    <a:pos x="45" y="26"/>
                  </a:cxn>
                  <a:cxn ang="0">
                    <a:pos x="43" y="24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3" y="44"/>
                  </a:cxn>
                  <a:cxn ang="0">
                    <a:pos x="45" y="46"/>
                  </a:cxn>
                  <a:cxn ang="0">
                    <a:pos x="45" y="42"/>
                  </a:cxn>
                  <a:cxn ang="0">
                    <a:pos x="47" y="44"/>
                  </a:cxn>
                  <a:cxn ang="0">
                    <a:pos x="47" y="30"/>
                  </a:cxn>
                </a:cxnLst>
                <a:rect l="0" t="0" r="r" b="b"/>
                <a:pathLst>
                  <a:path w="47" h="46">
                    <a:moveTo>
                      <a:pt x="47" y="30"/>
                    </a:moveTo>
                    <a:lnTo>
                      <a:pt x="45" y="30"/>
                    </a:lnTo>
                    <a:lnTo>
                      <a:pt x="45" y="26"/>
                    </a:lnTo>
                    <a:lnTo>
                      <a:pt x="43" y="24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3" y="44"/>
                    </a:lnTo>
                    <a:lnTo>
                      <a:pt x="45" y="46"/>
                    </a:lnTo>
                    <a:lnTo>
                      <a:pt x="45" y="42"/>
                    </a:lnTo>
                    <a:lnTo>
                      <a:pt x="47" y="44"/>
                    </a:lnTo>
                    <a:lnTo>
                      <a:pt x="47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80" name="Freeform 71"/>
              <p:cNvSpPr>
                <a:spLocks/>
              </p:cNvSpPr>
              <p:nvPr/>
            </p:nvSpPr>
            <p:spPr bwMode="ltGray">
              <a:xfrm>
                <a:off x="584" y="2183"/>
                <a:ext cx="20" cy="26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6" y="18"/>
                  </a:cxn>
                  <a:cxn ang="0">
                    <a:pos x="20" y="26"/>
                  </a:cxn>
                  <a:cxn ang="0">
                    <a:pos x="20" y="8"/>
                  </a:cxn>
                </a:cxnLst>
                <a:rect l="0" t="0" r="r" b="b"/>
                <a:pathLst>
                  <a:path w="20" h="26">
                    <a:moveTo>
                      <a:pt x="20" y="8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20" y="26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81" name="Freeform 72"/>
              <p:cNvSpPr>
                <a:spLocks/>
              </p:cNvSpPr>
              <p:nvPr/>
            </p:nvSpPr>
            <p:spPr bwMode="ltGray">
              <a:xfrm>
                <a:off x="598" y="2191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82" name="Freeform 73"/>
              <p:cNvSpPr>
                <a:spLocks/>
              </p:cNvSpPr>
              <p:nvPr/>
            </p:nvSpPr>
            <p:spPr bwMode="ltGray">
              <a:xfrm>
                <a:off x="590" y="2191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83" name="Freeform 74"/>
              <p:cNvSpPr>
                <a:spLocks/>
              </p:cNvSpPr>
              <p:nvPr/>
            </p:nvSpPr>
            <p:spPr bwMode="ltGray">
              <a:xfrm>
                <a:off x="649" y="2231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84" name="Freeform 75"/>
              <p:cNvSpPr>
                <a:spLocks/>
              </p:cNvSpPr>
              <p:nvPr/>
            </p:nvSpPr>
            <p:spPr bwMode="ltGray">
              <a:xfrm>
                <a:off x="604" y="2191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85" name="Freeform 76"/>
              <p:cNvSpPr>
                <a:spLocks/>
              </p:cNvSpPr>
              <p:nvPr/>
            </p:nvSpPr>
            <p:spPr bwMode="ltGray">
              <a:xfrm>
                <a:off x="604" y="2209"/>
                <a:ext cx="45" cy="28"/>
              </a:xfrm>
              <a:custGeom>
                <a:avLst/>
                <a:gdLst/>
                <a:ahLst/>
                <a:cxnLst>
                  <a:cxn ang="0">
                    <a:pos x="43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5" y="24"/>
                  </a:cxn>
                  <a:cxn ang="0">
                    <a:pos x="45" y="28"/>
                  </a:cxn>
                  <a:cxn ang="0">
                    <a:pos x="43" y="26"/>
                  </a:cxn>
                </a:cxnLst>
                <a:rect l="0" t="0" r="r" b="b"/>
                <a:pathLst>
                  <a:path w="45" h="28">
                    <a:moveTo>
                      <a:pt x="43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5" y="24"/>
                    </a:lnTo>
                    <a:lnTo>
                      <a:pt x="45" y="28"/>
                    </a:lnTo>
                    <a:lnTo>
                      <a:pt x="43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86" name="Freeform 77"/>
              <p:cNvSpPr>
                <a:spLocks/>
              </p:cNvSpPr>
              <p:nvPr/>
            </p:nvSpPr>
            <p:spPr bwMode="ltGray">
              <a:xfrm>
                <a:off x="590" y="2165"/>
                <a:ext cx="79" cy="46"/>
              </a:xfrm>
              <a:custGeom>
                <a:avLst/>
                <a:gdLst/>
                <a:ahLst/>
                <a:cxnLst>
                  <a:cxn ang="0">
                    <a:pos x="79" y="36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3" y="46"/>
                  </a:cxn>
                  <a:cxn ang="0">
                    <a:pos x="79" y="36"/>
                  </a:cxn>
                </a:cxnLst>
                <a:rect l="0" t="0" r="r" b="b"/>
                <a:pathLst>
                  <a:path w="79" h="46">
                    <a:moveTo>
                      <a:pt x="79" y="36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3" y="46"/>
                    </a:lnTo>
                    <a:lnTo>
                      <a:pt x="79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87" name="Freeform 78"/>
              <p:cNvSpPr>
                <a:spLocks/>
              </p:cNvSpPr>
              <p:nvPr/>
            </p:nvSpPr>
            <p:spPr bwMode="ltGray">
              <a:xfrm>
                <a:off x="580" y="2131"/>
                <a:ext cx="147" cy="114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4" y="40"/>
                  </a:cxn>
                  <a:cxn ang="0">
                    <a:pos x="4" y="42"/>
                  </a:cxn>
                  <a:cxn ang="0">
                    <a:pos x="2" y="44"/>
                  </a:cxn>
                  <a:cxn ang="0">
                    <a:pos x="0" y="46"/>
                  </a:cxn>
                  <a:cxn ang="0">
                    <a:pos x="0" y="68"/>
                  </a:cxn>
                  <a:cxn ang="0">
                    <a:pos x="2" y="72"/>
                  </a:cxn>
                  <a:cxn ang="0">
                    <a:pos x="4" y="74"/>
                  </a:cxn>
                  <a:cxn ang="0">
                    <a:pos x="69" y="112"/>
                  </a:cxn>
                  <a:cxn ang="0">
                    <a:pos x="73" y="114"/>
                  </a:cxn>
                  <a:cxn ang="0">
                    <a:pos x="77" y="112"/>
                  </a:cxn>
                  <a:cxn ang="0">
                    <a:pos x="143" y="74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8"/>
                  </a:cxn>
                  <a:cxn ang="0">
                    <a:pos x="147" y="46"/>
                  </a:cxn>
                  <a:cxn ang="0">
                    <a:pos x="147" y="42"/>
                  </a:cxn>
                  <a:cxn ang="0">
                    <a:pos x="143" y="40"/>
                  </a:cxn>
                  <a:cxn ang="0">
                    <a:pos x="77" y="2"/>
                  </a:cxn>
                  <a:cxn ang="0">
                    <a:pos x="73" y="0"/>
                  </a:cxn>
                  <a:cxn ang="0">
                    <a:pos x="69" y="2"/>
                  </a:cxn>
                  <a:cxn ang="0">
                    <a:pos x="71" y="110"/>
                  </a:cxn>
                  <a:cxn ang="0">
                    <a:pos x="6" y="72"/>
                  </a:cxn>
                  <a:cxn ang="0">
                    <a:pos x="4" y="70"/>
                  </a:cxn>
                  <a:cxn ang="0">
                    <a:pos x="4" y="68"/>
                  </a:cxn>
                  <a:cxn ang="0">
                    <a:pos x="4" y="46"/>
                  </a:cxn>
                  <a:cxn ang="0">
                    <a:pos x="6" y="44"/>
                  </a:cxn>
                  <a:cxn ang="0">
                    <a:pos x="6" y="42"/>
                  </a:cxn>
                  <a:cxn ang="0">
                    <a:pos x="71" y="4"/>
                  </a:cxn>
                  <a:cxn ang="0">
                    <a:pos x="75" y="4"/>
                  </a:cxn>
                  <a:cxn ang="0">
                    <a:pos x="143" y="42"/>
                  </a:cxn>
                  <a:cxn ang="0">
                    <a:pos x="143" y="44"/>
                  </a:cxn>
                  <a:cxn ang="0">
                    <a:pos x="145" y="46"/>
                  </a:cxn>
                  <a:cxn ang="0">
                    <a:pos x="145" y="68"/>
                  </a:cxn>
                  <a:cxn ang="0">
                    <a:pos x="143" y="70"/>
                  </a:cxn>
                  <a:cxn ang="0">
                    <a:pos x="143" y="72"/>
                  </a:cxn>
                  <a:cxn ang="0">
                    <a:pos x="75" y="110"/>
                  </a:cxn>
                  <a:cxn ang="0">
                    <a:pos x="71" y="110"/>
                  </a:cxn>
                  <a:cxn ang="0">
                    <a:pos x="69" y="2"/>
                  </a:cxn>
                  <a:cxn ang="0">
                    <a:pos x="147" y="42"/>
                  </a:cxn>
                  <a:cxn ang="0">
                    <a:pos x="69" y="2"/>
                  </a:cxn>
                  <a:cxn ang="0">
                    <a:pos x="143" y="74"/>
                  </a:cxn>
                  <a:cxn ang="0">
                    <a:pos x="69" y="2"/>
                  </a:cxn>
                </a:cxnLst>
                <a:rect l="0" t="0" r="r" b="b"/>
                <a:pathLst>
                  <a:path w="147" h="114">
                    <a:moveTo>
                      <a:pt x="69" y="2"/>
                    </a:moveTo>
                    <a:lnTo>
                      <a:pt x="4" y="40"/>
                    </a:lnTo>
                    <a:lnTo>
                      <a:pt x="4" y="42"/>
                    </a:lnTo>
                    <a:lnTo>
                      <a:pt x="2" y="44"/>
                    </a:lnTo>
                    <a:lnTo>
                      <a:pt x="0" y="46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4" y="74"/>
                    </a:lnTo>
                    <a:lnTo>
                      <a:pt x="69" y="112"/>
                    </a:lnTo>
                    <a:lnTo>
                      <a:pt x="73" y="114"/>
                    </a:lnTo>
                    <a:lnTo>
                      <a:pt x="77" y="112"/>
                    </a:lnTo>
                    <a:lnTo>
                      <a:pt x="143" y="74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8"/>
                    </a:lnTo>
                    <a:lnTo>
                      <a:pt x="147" y="46"/>
                    </a:lnTo>
                    <a:lnTo>
                      <a:pt x="147" y="42"/>
                    </a:lnTo>
                    <a:lnTo>
                      <a:pt x="143" y="40"/>
                    </a:lnTo>
                    <a:lnTo>
                      <a:pt x="77" y="2"/>
                    </a:lnTo>
                    <a:lnTo>
                      <a:pt x="73" y="0"/>
                    </a:lnTo>
                    <a:lnTo>
                      <a:pt x="69" y="2"/>
                    </a:lnTo>
                    <a:lnTo>
                      <a:pt x="71" y="110"/>
                    </a:lnTo>
                    <a:lnTo>
                      <a:pt x="6" y="72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4" y="46"/>
                    </a:lnTo>
                    <a:lnTo>
                      <a:pt x="6" y="44"/>
                    </a:lnTo>
                    <a:lnTo>
                      <a:pt x="6" y="42"/>
                    </a:lnTo>
                    <a:lnTo>
                      <a:pt x="71" y="4"/>
                    </a:lnTo>
                    <a:lnTo>
                      <a:pt x="75" y="4"/>
                    </a:lnTo>
                    <a:lnTo>
                      <a:pt x="143" y="42"/>
                    </a:lnTo>
                    <a:lnTo>
                      <a:pt x="143" y="44"/>
                    </a:lnTo>
                    <a:lnTo>
                      <a:pt x="145" y="46"/>
                    </a:lnTo>
                    <a:lnTo>
                      <a:pt x="145" y="68"/>
                    </a:lnTo>
                    <a:lnTo>
                      <a:pt x="143" y="70"/>
                    </a:lnTo>
                    <a:lnTo>
                      <a:pt x="143" y="72"/>
                    </a:lnTo>
                    <a:lnTo>
                      <a:pt x="75" y="110"/>
                    </a:lnTo>
                    <a:lnTo>
                      <a:pt x="71" y="110"/>
                    </a:lnTo>
                    <a:lnTo>
                      <a:pt x="69" y="2"/>
                    </a:lnTo>
                    <a:lnTo>
                      <a:pt x="147" y="42"/>
                    </a:lnTo>
                    <a:lnTo>
                      <a:pt x="69" y="2"/>
                    </a:lnTo>
                    <a:lnTo>
                      <a:pt x="143" y="74"/>
                    </a:lnTo>
                    <a:lnTo>
                      <a:pt x="69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88" name="Freeform 79"/>
              <p:cNvSpPr>
                <a:spLocks/>
              </p:cNvSpPr>
              <p:nvPr/>
            </p:nvSpPr>
            <p:spPr bwMode="ltGray">
              <a:xfrm>
                <a:off x="743" y="2372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2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4"/>
                  </a:cxn>
                  <a:cxn ang="0">
                    <a:pos x="72" y="4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2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4"/>
                    </a:lnTo>
                    <a:lnTo>
                      <a:pt x="72" y="4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89" name="Freeform 80"/>
              <p:cNvSpPr>
                <a:spLocks/>
              </p:cNvSpPr>
              <p:nvPr/>
            </p:nvSpPr>
            <p:spPr bwMode="ltGray">
              <a:xfrm>
                <a:off x="671" y="2372"/>
                <a:ext cx="72" cy="68"/>
              </a:xfrm>
              <a:custGeom>
                <a:avLst/>
                <a:gdLst/>
                <a:ahLst/>
                <a:cxnLst>
                  <a:cxn ang="0">
                    <a:pos x="72" y="42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8" y="68"/>
                  </a:cxn>
                  <a:cxn ang="0">
                    <a:pos x="72" y="68"/>
                  </a:cxn>
                  <a:cxn ang="0">
                    <a:pos x="72" y="42"/>
                  </a:cxn>
                </a:cxnLst>
                <a:rect l="0" t="0" r="r" b="b"/>
                <a:pathLst>
                  <a:path w="72" h="68">
                    <a:moveTo>
                      <a:pt x="72" y="4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8" y="68"/>
                    </a:lnTo>
                    <a:lnTo>
                      <a:pt x="72" y="68"/>
                    </a:lnTo>
                    <a:lnTo>
                      <a:pt x="72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0" name="Freeform 81"/>
              <p:cNvSpPr>
                <a:spLocks/>
              </p:cNvSpPr>
              <p:nvPr/>
            </p:nvSpPr>
            <p:spPr bwMode="ltGray">
              <a:xfrm>
                <a:off x="673" y="2331"/>
                <a:ext cx="142" cy="83"/>
              </a:xfrm>
              <a:custGeom>
                <a:avLst/>
                <a:gdLst/>
                <a:ahLst/>
                <a:cxnLst>
                  <a:cxn ang="0">
                    <a:pos x="140" y="39"/>
                  </a:cxn>
                  <a:cxn ang="0">
                    <a:pos x="132" y="35"/>
                  </a:cxn>
                  <a:cxn ang="0">
                    <a:pos x="74" y="2"/>
                  </a:cxn>
                  <a:cxn ang="0">
                    <a:pos x="70" y="0"/>
                  </a:cxn>
                  <a:cxn ang="0">
                    <a:pos x="68" y="2"/>
                  </a:cxn>
                  <a:cxn ang="0">
                    <a:pos x="2" y="39"/>
                  </a:cxn>
                  <a:cxn ang="0">
                    <a:pos x="0" y="41"/>
                  </a:cxn>
                  <a:cxn ang="0">
                    <a:pos x="70" y="83"/>
                  </a:cxn>
                  <a:cxn ang="0">
                    <a:pos x="134" y="45"/>
                  </a:cxn>
                  <a:cxn ang="0">
                    <a:pos x="142" y="41"/>
                  </a:cxn>
                  <a:cxn ang="0">
                    <a:pos x="140" y="39"/>
                  </a:cxn>
                </a:cxnLst>
                <a:rect l="0" t="0" r="r" b="b"/>
                <a:pathLst>
                  <a:path w="142" h="83">
                    <a:moveTo>
                      <a:pt x="140" y="39"/>
                    </a:moveTo>
                    <a:lnTo>
                      <a:pt x="132" y="35"/>
                    </a:lnTo>
                    <a:lnTo>
                      <a:pt x="74" y="2"/>
                    </a:lnTo>
                    <a:lnTo>
                      <a:pt x="70" y="0"/>
                    </a:lnTo>
                    <a:lnTo>
                      <a:pt x="68" y="2"/>
                    </a:lnTo>
                    <a:lnTo>
                      <a:pt x="2" y="39"/>
                    </a:lnTo>
                    <a:lnTo>
                      <a:pt x="0" y="41"/>
                    </a:lnTo>
                    <a:lnTo>
                      <a:pt x="70" y="83"/>
                    </a:lnTo>
                    <a:lnTo>
                      <a:pt x="134" y="45"/>
                    </a:lnTo>
                    <a:lnTo>
                      <a:pt x="142" y="41"/>
                    </a:lnTo>
                    <a:lnTo>
                      <a:pt x="140" y="39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1" name="Freeform 82"/>
              <p:cNvSpPr>
                <a:spLocks/>
              </p:cNvSpPr>
              <p:nvPr/>
            </p:nvSpPr>
            <p:spPr bwMode="ltGray">
              <a:xfrm>
                <a:off x="693" y="2388"/>
                <a:ext cx="48" cy="46"/>
              </a:xfrm>
              <a:custGeom>
                <a:avLst/>
                <a:gdLst/>
                <a:ahLst/>
                <a:cxnLst>
                  <a:cxn ang="0">
                    <a:pos x="48" y="32"/>
                  </a:cxn>
                  <a:cxn ang="0">
                    <a:pos x="46" y="30"/>
                  </a:cxn>
                  <a:cxn ang="0">
                    <a:pos x="46" y="26"/>
                  </a:cxn>
                  <a:cxn ang="0">
                    <a:pos x="44" y="24"/>
                  </a:cxn>
                  <a:cxn ang="0">
                    <a:pos x="44" y="26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4" y="44"/>
                  </a:cxn>
                  <a:cxn ang="0">
                    <a:pos x="44" y="46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2"/>
                  </a:cxn>
                </a:cxnLst>
                <a:rect l="0" t="0" r="r" b="b"/>
                <a:pathLst>
                  <a:path w="48" h="46">
                    <a:moveTo>
                      <a:pt x="48" y="32"/>
                    </a:moveTo>
                    <a:lnTo>
                      <a:pt x="46" y="30"/>
                    </a:lnTo>
                    <a:lnTo>
                      <a:pt x="46" y="26"/>
                    </a:lnTo>
                    <a:lnTo>
                      <a:pt x="44" y="24"/>
                    </a:lnTo>
                    <a:lnTo>
                      <a:pt x="44" y="26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4" y="44"/>
                    </a:lnTo>
                    <a:lnTo>
                      <a:pt x="44" y="46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2" name="Freeform 83"/>
              <p:cNvSpPr>
                <a:spLocks/>
              </p:cNvSpPr>
              <p:nvPr/>
            </p:nvSpPr>
            <p:spPr bwMode="ltGray">
              <a:xfrm>
                <a:off x="673" y="2380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6"/>
                  </a:cxn>
                  <a:cxn ang="0">
                    <a:pos x="4" y="18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4" y="0"/>
                    </a:lnTo>
                    <a:lnTo>
                      <a:pt x="0" y="6"/>
                    </a:lnTo>
                    <a:lnTo>
                      <a:pt x="4" y="18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3" name="Freeform 84"/>
              <p:cNvSpPr>
                <a:spLocks/>
              </p:cNvSpPr>
              <p:nvPr/>
            </p:nvSpPr>
            <p:spPr bwMode="ltGray">
              <a:xfrm>
                <a:off x="687" y="2388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4" name="Freeform 85"/>
              <p:cNvSpPr>
                <a:spLocks/>
              </p:cNvSpPr>
              <p:nvPr/>
            </p:nvSpPr>
            <p:spPr bwMode="ltGray">
              <a:xfrm>
                <a:off x="679" y="2388"/>
                <a:ext cx="4" cy="1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4"/>
                  </a:cxn>
                </a:cxnLst>
                <a:rect l="0" t="0" r="r" b="b"/>
                <a:pathLst>
                  <a:path w="4" h="10">
                    <a:moveTo>
                      <a:pt x="4" y="4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5" name="Freeform 86"/>
              <p:cNvSpPr>
                <a:spLocks/>
              </p:cNvSpPr>
              <p:nvPr/>
            </p:nvSpPr>
            <p:spPr bwMode="ltGray">
              <a:xfrm>
                <a:off x="739" y="2430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6" name="Freeform 87"/>
              <p:cNvSpPr>
                <a:spLocks/>
              </p:cNvSpPr>
              <p:nvPr/>
            </p:nvSpPr>
            <p:spPr bwMode="ltGray">
              <a:xfrm>
                <a:off x="693" y="2388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7" name="Freeform 88"/>
              <p:cNvSpPr>
                <a:spLocks/>
              </p:cNvSpPr>
              <p:nvPr/>
            </p:nvSpPr>
            <p:spPr bwMode="ltGray">
              <a:xfrm>
                <a:off x="693" y="2406"/>
                <a:ext cx="46" cy="28"/>
              </a:xfrm>
              <a:custGeom>
                <a:avLst/>
                <a:gdLst/>
                <a:ahLst/>
                <a:cxnLst>
                  <a:cxn ang="0">
                    <a:pos x="44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4" y="28"/>
                  </a:cxn>
                  <a:cxn ang="0">
                    <a:pos x="44" y="26"/>
                  </a:cxn>
                </a:cxnLst>
                <a:rect l="0" t="0" r="r" b="b"/>
                <a:pathLst>
                  <a:path w="46" h="28">
                    <a:moveTo>
                      <a:pt x="44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4" y="28"/>
                    </a:lnTo>
                    <a:lnTo>
                      <a:pt x="44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8" name="Freeform 89"/>
              <p:cNvSpPr>
                <a:spLocks/>
              </p:cNvSpPr>
              <p:nvPr/>
            </p:nvSpPr>
            <p:spPr bwMode="ltGray">
              <a:xfrm>
                <a:off x="679" y="2362"/>
                <a:ext cx="80" cy="46"/>
              </a:xfrm>
              <a:custGeom>
                <a:avLst/>
                <a:gdLst/>
                <a:ahLst/>
                <a:cxnLst>
                  <a:cxn ang="0">
                    <a:pos x="80" y="38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8"/>
                  </a:cxn>
                </a:cxnLst>
                <a:rect l="0" t="0" r="r" b="b"/>
                <a:pathLst>
                  <a:path w="80" h="46">
                    <a:moveTo>
                      <a:pt x="80" y="38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8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499" name="Freeform 90"/>
              <p:cNvSpPr>
                <a:spLocks/>
              </p:cNvSpPr>
              <p:nvPr/>
            </p:nvSpPr>
            <p:spPr bwMode="ltGray">
              <a:xfrm>
                <a:off x="669" y="2331"/>
                <a:ext cx="148" cy="111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37"/>
                  </a:cxn>
                  <a:cxn ang="0">
                    <a:pos x="2" y="39"/>
                  </a:cxn>
                  <a:cxn ang="0">
                    <a:pos x="2" y="41"/>
                  </a:cxn>
                  <a:cxn ang="0">
                    <a:pos x="0" y="43"/>
                  </a:cxn>
                  <a:cxn ang="0">
                    <a:pos x="0" y="65"/>
                  </a:cxn>
                  <a:cxn ang="0">
                    <a:pos x="2" y="69"/>
                  </a:cxn>
                  <a:cxn ang="0">
                    <a:pos x="4" y="71"/>
                  </a:cxn>
                  <a:cxn ang="0">
                    <a:pos x="70" y="109"/>
                  </a:cxn>
                  <a:cxn ang="0">
                    <a:pos x="74" y="111"/>
                  </a:cxn>
                  <a:cxn ang="0">
                    <a:pos x="78" y="109"/>
                  </a:cxn>
                  <a:cxn ang="0">
                    <a:pos x="144" y="71"/>
                  </a:cxn>
                  <a:cxn ang="0">
                    <a:pos x="146" y="71"/>
                  </a:cxn>
                  <a:cxn ang="0">
                    <a:pos x="148" y="69"/>
                  </a:cxn>
                  <a:cxn ang="0">
                    <a:pos x="148" y="65"/>
                  </a:cxn>
                  <a:cxn ang="0">
                    <a:pos x="148" y="43"/>
                  </a:cxn>
                  <a:cxn ang="0">
                    <a:pos x="146" y="41"/>
                  </a:cxn>
                  <a:cxn ang="0">
                    <a:pos x="144" y="37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7"/>
                  </a:cxn>
                  <a:cxn ang="0">
                    <a:pos x="6" y="69"/>
                  </a:cxn>
                  <a:cxn ang="0">
                    <a:pos x="4" y="67"/>
                  </a:cxn>
                  <a:cxn ang="0">
                    <a:pos x="4" y="6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6" y="39"/>
                  </a:cxn>
                  <a:cxn ang="0">
                    <a:pos x="72" y="2"/>
                  </a:cxn>
                  <a:cxn ang="0">
                    <a:pos x="76" y="2"/>
                  </a:cxn>
                  <a:cxn ang="0">
                    <a:pos x="142" y="39"/>
                  </a:cxn>
                  <a:cxn ang="0">
                    <a:pos x="144" y="41"/>
                  </a:cxn>
                  <a:cxn ang="0">
                    <a:pos x="146" y="43"/>
                  </a:cxn>
                  <a:cxn ang="0">
                    <a:pos x="146" y="65"/>
                  </a:cxn>
                  <a:cxn ang="0">
                    <a:pos x="144" y="69"/>
                  </a:cxn>
                  <a:cxn ang="0">
                    <a:pos x="76" y="107"/>
                  </a:cxn>
                  <a:cxn ang="0">
                    <a:pos x="72" y="107"/>
                  </a:cxn>
                  <a:cxn ang="0">
                    <a:pos x="70" y="0"/>
                  </a:cxn>
                  <a:cxn ang="0">
                    <a:pos x="148" y="41"/>
                  </a:cxn>
                  <a:cxn ang="0">
                    <a:pos x="70" y="0"/>
                  </a:cxn>
                </a:cxnLst>
                <a:rect l="0" t="0" r="r" b="b"/>
                <a:pathLst>
                  <a:path w="148" h="111">
                    <a:moveTo>
                      <a:pt x="70" y="0"/>
                    </a:moveTo>
                    <a:lnTo>
                      <a:pt x="4" y="37"/>
                    </a:lnTo>
                    <a:lnTo>
                      <a:pt x="2" y="39"/>
                    </a:lnTo>
                    <a:lnTo>
                      <a:pt x="2" y="41"/>
                    </a:lnTo>
                    <a:lnTo>
                      <a:pt x="0" y="43"/>
                    </a:lnTo>
                    <a:lnTo>
                      <a:pt x="0" y="65"/>
                    </a:lnTo>
                    <a:lnTo>
                      <a:pt x="2" y="69"/>
                    </a:lnTo>
                    <a:lnTo>
                      <a:pt x="4" y="71"/>
                    </a:lnTo>
                    <a:lnTo>
                      <a:pt x="70" y="109"/>
                    </a:lnTo>
                    <a:lnTo>
                      <a:pt x="74" y="111"/>
                    </a:lnTo>
                    <a:lnTo>
                      <a:pt x="78" y="109"/>
                    </a:lnTo>
                    <a:lnTo>
                      <a:pt x="144" y="71"/>
                    </a:lnTo>
                    <a:lnTo>
                      <a:pt x="146" y="71"/>
                    </a:lnTo>
                    <a:lnTo>
                      <a:pt x="148" y="69"/>
                    </a:lnTo>
                    <a:lnTo>
                      <a:pt x="148" y="65"/>
                    </a:lnTo>
                    <a:lnTo>
                      <a:pt x="148" y="43"/>
                    </a:lnTo>
                    <a:lnTo>
                      <a:pt x="146" y="41"/>
                    </a:lnTo>
                    <a:lnTo>
                      <a:pt x="144" y="37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7"/>
                    </a:lnTo>
                    <a:lnTo>
                      <a:pt x="6" y="69"/>
                    </a:lnTo>
                    <a:lnTo>
                      <a:pt x="4" y="67"/>
                    </a:lnTo>
                    <a:lnTo>
                      <a:pt x="4" y="6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6" y="39"/>
                    </a:lnTo>
                    <a:lnTo>
                      <a:pt x="72" y="2"/>
                    </a:lnTo>
                    <a:lnTo>
                      <a:pt x="76" y="2"/>
                    </a:lnTo>
                    <a:lnTo>
                      <a:pt x="142" y="39"/>
                    </a:lnTo>
                    <a:lnTo>
                      <a:pt x="144" y="41"/>
                    </a:lnTo>
                    <a:lnTo>
                      <a:pt x="146" y="43"/>
                    </a:lnTo>
                    <a:lnTo>
                      <a:pt x="146" y="65"/>
                    </a:lnTo>
                    <a:lnTo>
                      <a:pt x="144" y="69"/>
                    </a:lnTo>
                    <a:lnTo>
                      <a:pt x="76" y="107"/>
                    </a:lnTo>
                    <a:lnTo>
                      <a:pt x="72" y="107"/>
                    </a:lnTo>
                    <a:lnTo>
                      <a:pt x="70" y="0"/>
                    </a:lnTo>
                    <a:lnTo>
                      <a:pt x="148" y="41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00" name="Freeform 91"/>
              <p:cNvSpPr>
                <a:spLocks/>
              </p:cNvSpPr>
              <p:nvPr/>
            </p:nvSpPr>
            <p:spPr bwMode="ltGray">
              <a:xfrm>
                <a:off x="743" y="2337"/>
                <a:ext cx="72" cy="67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39"/>
                  </a:cxn>
                  <a:cxn ang="0">
                    <a:pos x="0" y="67"/>
                  </a:cxn>
                  <a:cxn ang="0">
                    <a:pos x="4" y="67"/>
                  </a:cxn>
                  <a:cxn ang="0">
                    <a:pos x="70" y="29"/>
                  </a:cxn>
                  <a:cxn ang="0">
                    <a:pos x="72" y="25"/>
                  </a:cxn>
                  <a:cxn ang="0">
                    <a:pos x="72" y="23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7">
                    <a:moveTo>
                      <a:pt x="72" y="0"/>
                    </a:moveTo>
                    <a:lnTo>
                      <a:pt x="0" y="39"/>
                    </a:lnTo>
                    <a:lnTo>
                      <a:pt x="0" y="67"/>
                    </a:lnTo>
                    <a:lnTo>
                      <a:pt x="4" y="67"/>
                    </a:lnTo>
                    <a:lnTo>
                      <a:pt x="70" y="29"/>
                    </a:lnTo>
                    <a:lnTo>
                      <a:pt x="72" y="25"/>
                    </a:lnTo>
                    <a:lnTo>
                      <a:pt x="72" y="23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01" name="Freeform 92"/>
              <p:cNvSpPr>
                <a:spLocks/>
              </p:cNvSpPr>
              <p:nvPr/>
            </p:nvSpPr>
            <p:spPr bwMode="ltGray">
              <a:xfrm>
                <a:off x="671" y="2337"/>
                <a:ext cx="72" cy="67"/>
              </a:xfrm>
              <a:custGeom>
                <a:avLst/>
                <a:gdLst/>
                <a:ahLst/>
                <a:cxnLst>
                  <a:cxn ang="0">
                    <a:pos x="72" y="39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3"/>
                  </a:cxn>
                  <a:cxn ang="0">
                    <a:pos x="2" y="25"/>
                  </a:cxn>
                  <a:cxn ang="0">
                    <a:pos x="4" y="29"/>
                  </a:cxn>
                  <a:cxn ang="0">
                    <a:pos x="68" y="67"/>
                  </a:cxn>
                  <a:cxn ang="0">
                    <a:pos x="72" y="67"/>
                  </a:cxn>
                  <a:cxn ang="0">
                    <a:pos x="72" y="39"/>
                  </a:cxn>
                </a:cxnLst>
                <a:rect l="0" t="0" r="r" b="b"/>
                <a:pathLst>
                  <a:path w="72" h="67">
                    <a:moveTo>
                      <a:pt x="72" y="39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3"/>
                    </a:lnTo>
                    <a:lnTo>
                      <a:pt x="2" y="25"/>
                    </a:lnTo>
                    <a:lnTo>
                      <a:pt x="4" y="29"/>
                    </a:lnTo>
                    <a:lnTo>
                      <a:pt x="68" y="67"/>
                    </a:lnTo>
                    <a:lnTo>
                      <a:pt x="72" y="67"/>
                    </a:lnTo>
                    <a:lnTo>
                      <a:pt x="72" y="39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02" name="Freeform 93"/>
              <p:cNvSpPr>
                <a:spLocks/>
              </p:cNvSpPr>
              <p:nvPr/>
            </p:nvSpPr>
            <p:spPr bwMode="ltGray">
              <a:xfrm>
                <a:off x="673" y="2295"/>
                <a:ext cx="142" cy="81"/>
              </a:xfrm>
              <a:custGeom>
                <a:avLst/>
                <a:gdLst/>
                <a:ahLst/>
                <a:cxnLst>
                  <a:cxn ang="0">
                    <a:pos x="140" y="40"/>
                  </a:cxn>
                  <a:cxn ang="0">
                    <a:pos x="132" y="34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68" y="0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0" y="81"/>
                  </a:cxn>
                  <a:cxn ang="0">
                    <a:pos x="134" y="46"/>
                  </a:cxn>
                  <a:cxn ang="0">
                    <a:pos x="142" y="42"/>
                  </a:cxn>
                  <a:cxn ang="0">
                    <a:pos x="140" y="40"/>
                  </a:cxn>
                </a:cxnLst>
                <a:rect l="0" t="0" r="r" b="b"/>
                <a:pathLst>
                  <a:path w="142" h="81">
                    <a:moveTo>
                      <a:pt x="140" y="40"/>
                    </a:moveTo>
                    <a:lnTo>
                      <a:pt x="132" y="34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0" y="81"/>
                    </a:lnTo>
                    <a:lnTo>
                      <a:pt x="134" y="46"/>
                    </a:lnTo>
                    <a:lnTo>
                      <a:pt x="142" y="42"/>
                    </a:lnTo>
                    <a:lnTo>
                      <a:pt x="140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03" name="Freeform 94"/>
              <p:cNvSpPr>
                <a:spLocks/>
              </p:cNvSpPr>
              <p:nvPr/>
            </p:nvSpPr>
            <p:spPr bwMode="ltGray">
              <a:xfrm>
                <a:off x="693" y="2353"/>
                <a:ext cx="48" cy="45"/>
              </a:xfrm>
              <a:custGeom>
                <a:avLst/>
                <a:gdLst/>
                <a:ahLst/>
                <a:cxnLst>
                  <a:cxn ang="0">
                    <a:pos x="48" y="29"/>
                  </a:cxn>
                  <a:cxn ang="0">
                    <a:pos x="46" y="29"/>
                  </a:cxn>
                  <a:cxn ang="0">
                    <a:pos x="46" y="25"/>
                  </a:cxn>
                  <a:cxn ang="0">
                    <a:pos x="44" y="23"/>
                  </a:cxn>
                  <a:cxn ang="0">
                    <a:pos x="0" y="0"/>
                  </a:cxn>
                  <a:cxn ang="0">
                    <a:pos x="0" y="19"/>
                  </a:cxn>
                  <a:cxn ang="0">
                    <a:pos x="44" y="43"/>
                  </a:cxn>
                  <a:cxn ang="0">
                    <a:pos x="46" y="45"/>
                  </a:cxn>
                  <a:cxn ang="0">
                    <a:pos x="46" y="41"/>
                  </a:cxn>
                  <a:cxn ang="0">
                    <a:pos x="48" y="43"/>
                  </a:cxn>
                  <a:cxn ang="0">
                    <a:pos x="48" y="29"/>
                  </a:cxn>
                </a:cxnLst>
                <a:rect l="0" t="0" r="r" b="b"/>
                <a:pathLst>
                  <a:path w="48" h="45">
                    <a:moveTo>
                      <a:pt x="48" y="29"/>
                    </a:moveTo>
                    <a:lnTo>
                      <a:pt x="46" y="29"/>
                    </a:lnTo>
                    <a:lnTo>
                      <a:pt x="46" y="25"/>
                    </a:lnTo>
                    <a:lnTo>
                      <a:pt x="44" y="23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44" y="43"/>
                    </a:lnTo>
                    <a:lnTo>
                      <a:pt x="46" y="45"/>
                    </a:lnTo>
                    <a:lnTo>
                      <a:pt x="46" y="41"/>
                    </a:lnTo>
                    <a:lnTo>
                      <a:pt x="48" y="43"/>
                    </a:lnTo>
                    <a:lnTo>
                      <a:pt x="48" y="29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04" name="Freeform 95"/>
              <p:cNvSpPr>
                <a:spLocks/>
              </p:cNvSpPr>
              <p:nvPr/>
            </p:nvSpPr>
            <p:spPr bwMode="ltGray">
              <a:xfrm>
                <a:off x="673" y="2343"/>
                <a:ext cx="20" cy="27"/>
              </a:xfrm>
              <a:custGeom>
                <a:avLst/>
                <a:gdLst/>
                <a:ahLst/>
                <a:cxnLst>
                  <a:cxn ang="0">
                    <a:pos x="20" y="10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19"/>
                  </a:cxn>
                  <a:cxn ang="0">
                    <a:pos x="20" y="27"/>
                  </a:cxn>
                  <a:cxn ang="0">
                    <a:pos x="20" y="10"/>
                  </a:cxn>
                </a:cxnLst>
                <a:rect l="0" t="0" r="r" b="b"/>
                <a:pathLst>
                  <a:path w="20" h="27">
                    <a:moveTo>
                      <a:pt x="20" y="1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19"/>
                    </a:lnTo>
                    <a:lnTo>
                      <a:pt x="20" y="27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05" name="Freeform 96"/>
              <p:cNvSpPr>
                <a:spLocks/>
              </p:cNvSpPr>
              <p:nvPr/>
            </p:nvSpPr>
            <p:spPr bwMode="ltGray">
              <a:xfrm>
                <a:off x="687" y="2353"/>
                <a:ext cx="4" cy="1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4" y="13"/>
                  </a:cxn>
                  <a:cxn ang="0">
                    <a:pos x="4" y="2"/>
                  </a:cxn>
                </a:cxnLst>
                <a:rect l="0" t="0" r="r" b="b"/>
                <a:pathLst>
                  <a:path w="4" h="13">
                    <a:moveTo>
                      <a:pt x="4" y="2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4" y="1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06" name="Freeform 97"/>
              <p:cNvSpPr>
                <a:spLocks/>
              </p:cNvSpPr>
              <p:nvPr/>
            </p:nvSpPr>
            <p:spPr bwMode="ltGray">
              <a:xfrm>
                <a:off x="679" y="2353"/>
                <a:ext cx="4" cy="9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4" y="9"/>
                  </a:cxn>
                  <a:cxn ang="0">
                    <a:pos x="4" y="2"/>
                  </a:cxn>
                </a:cxnLst>
                <a:rect l="0" t="0" r="r" b="b"/>
                <a:pathLst>
                  <a:path w="4" h="9">
                    <a:moveTo>
                      <a:pt x="4" y="2"/>
                    </a:moveTo>
                    <a:lnTo>
                      <a:pt x="0" y="0"/>
                    </a:lnTo>
                    <a:lnTo>
                      <a:pt x="0" y="7"/>
                    </a:lnTo>
                    <a:lnTo>
                      <a:pt x="4" y="9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07" name="Freeform 98"/>
              <p:cNvSpPr>
                <a:spLocks/>
              </p:cNvSpPr>
              <p:nvPr/>
            </p:nvSpPr>
            <p:spPr bwMode="ltGray">
              <a:xfrm>
                <a:off x="739" y="2392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08" name="Freeform 99"/>
              <p:cNvSpPr>
                <a:spLocks/>
              </p:cNvSpPr>
              <p:nvPr/>
            </p:nvSpPr>
            <p:spPr bwMode="ltGray">
              <a:xfrm>
                <a:off x="693" y="2353"/>
                <a:ext cx="4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9"/>
                  </a:cxn>
                  <a:cxn ang="0">
                    <a:pos x="4" y="17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19">
                    <a:moveTo>
                      <a:pt x="0" y="0"/>
                    </a:moveTo>
                    <a:lnTo>
                      <a:pt x="0" y="19"/>
                    </a:lnTo>
                    <a:lnTo>
                      <a:pt x="4" y="17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09" name="Freeform 100"/>
              <p:cNvSpPr>
                <a:spLocks/>
              </p:cNvSpPr>
              <p:nvPr/>
            </p:nvSpPr>
            <p:spPr bwMode="ltGray">
              <a:xfrm>
                <a:off x="693" y="2370"/>
                <a:ext cx="46" cy="28"/>
              </a:xfrm>
              <a:custGeom>
                <a:avLst/>
                <a:gdLst/>
                <a:ahLst/>
                <a:cxnLst>
                  <a:cxn ang="0">
                    <a:pos x="44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4" y="26"/>
                  </a:cxn>
                </a:cxnLst>
                <a:rect l="0" t="0" r="r" b="b"/>
                <a:pathLst>
                  <a:path w="46" h="28">
                    <a:moveTo>
                      <a:pt x="44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4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10" name="Freeform 101"/>
              <p:cNvSpPr>
                <a:spLocks/>
              </p:cNvSpPr>
              <p:nvPr/>
            </p:nvSpPr>
            <p:spPr bwMode="ltGray">
              <a:xfrm>
                <a:off x="679" y="2327"/>
                <a:ext cx="80" cy="45"/>
              </a:xfrm>
              <a:custGeom>
                <a:avLst/>
                <a:gdLst/>
                <a:ahLst/>
                <a:cxnLst>
                  <a:cxn ang="0">
                    <a:pos x="80" y="35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4" y="45"/>
                  </a:cxn>
                  <a:cxn ang="0">
                    <a:pos x="80" y="35"/>
                  </a:cxn>
                </a:cxnLst>
                <a:rect l="0" t="0" r="r" b="b"/>
                <a:pathLst>
                  <a:path w="80" h="45">
                    <a:moveTo>
                      <a:pt x="80" y="35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4" y="45"/>
                    </a:lnTo>
                    <a:lnTo>
                      <a:pt x="80" y="35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11" name="Freeform 102"/>
              <p:cNvSpPr>
                <a:spLocks/>
              </p:cNvSpPr>
              <p:nvPr/>
            </p:nvSpPr>
            <p:spPr bwMode="ltGray">
              <a:xfrm>
                <a:off x="669" y="2293"/>
                <a:ext cx="148" cy="113"/>
              </a:xfrm>
              <a:custGeom>
                <a:avLst/>
                <a:gdLst/>
                <a:ahLst/>
                <a:cxnLst>
                  <a:cxn ang="0">
                    <a:pos x="70" y="2"/>
                  </a:cxn>
                  <a:cxn ang="0">
                    <a:pos x="4" y="40"/>
                  </a:cxn>
                  <a:cxn ang="0">
                    <a:pos x="2" y="42"/>
                  </a:cxn>
                  <a:cxn ang="0">
                    <a:pos x="2" y="44"/>
                  </a:cxn>
                  <a:cxn ang="0">
                    <a:pos x="0" y="46"/>
                  </a:cxn>
                  <a:cxn ang="0">
                    <a:pos x="0" y="67"/>
                  </a:cxn>
                  <a:cxn ang="0">
                    <a:pos x="2" y="71"/>
                  </a:cxn>
                  <a:cxn ang="0">
                    <a:pos x="4" y="73"/>
                  </a:cxn>
                  <a:cxn ang="0">
                    <a:pos x="70" y="111"/>
                  </a:cxn>
                  <a:cxn ang="0">
                    <a:pos x="74" y="113"/>
                  </a:cxn>
                  <a:cxn ang="0">
                    <a:pos x="78" y="111"/>
                  </a:cxn>
                  <a:cxn ang="0">
                    <a:pos x="144" y="73"/>
                  </a:cxn>
                  <a:cxn ang="0">
                    <a:pos x="146" y="71"/>
                  </a:cxn>
                  <a:cxn ang="0">
                    <a:pos x="148" y="69"/>
                  </a:cxn>
                  <a:cxn ang="0">
                    <a:pos x="148" y="67"/>
                  </a:cxn>
                  <a:cxn ang="0">
                    <a:pos x="148" y="46"/>
                  </a:cxn>
                  <a:cxn ang="0">
                    <a:pos x="146" y="42"/>
                  </a:cxn>
                  <a:cxn ang="0">
                    <a:pos x="144" y="40"/>
                  </a:cxn>
                  <a:cxn ang="0">
                    <a:pos x="78" y="2"/>
                  </a:cxn>
                  <a:cxn ang="0">
                    <a:pos x="74" y="0"/>
                  </a:cxn>
                  <a:cxn ang="0">
                    <a:pos x="70" y="2"/>
                  </a:cxn>
                  <a:cxn ang="0">
                    <a:pos x="72" y="109"/>
                  </a:cxn>
                  <a:cxn ang="0">
                    <a:pos x="6" y="71"/>
                  </a:cxn>
                  <a:cxn ang="0">
                    <a:pos x="4" y="69"/>
                  </a:cxn>
                  <a:cxn ang="0">
                    <a:pos x="4" y="67"/>
                  </a:cxn>
                  <a:cxn ang="0">
                    <a:pos x="4" y="46"/>
                  </a:cxn>
                  <a:cxn ang="0">
                    <a:pos x="4" y="44"/>
                  </a:cxn>
                  <a:cxn ang="0">
                    <a:pos x="6" y="42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42" y="42"/>
                  </a:cxn>
                  <a:cxn ang="0">
                    <a:pos x="144" y="44"/>
                  </a:cxn>
                  <a:cxn ang="0">
                    <a:pos x="146" y="46"/>
                  </a:cxn>
                  <a:cxn ang="0">
                    <a:pos x="146" y="67"/>
                  </a:cxn>
                  <a:cxn ang="0">
                    <a:pos x="144" y="69"/>
                  </a:cxn>
                  <a:cxn ang="0">
                    <a:pos x="144" y="71"/>
                  </a:cxn>
                  <a:cxn ang="0">
                    <a:pos x="76" y="109"/>
                  </a:cxn>
                  <a:cxn ang="0">
                    <a:pos x="72" y="109"/>
                  </a:cxn>
                  <a:cxn ang="0">
                    <a:pos x="70" y="2"/>
                  </a:cxn>
                  <a:cxn ang="0">
                    <a:pos x="148" y="42"/>
                  </a:cxn>
                  <a:cxn ang="0">
                    <a:pos x="70" y="2"/>
                  </a:cxn>
                </a:cxnLst>
                <a:rect l="0" t="0" r="r" b="b"/>
                <a:pathLst>
                  <a:path w="148" h="113">
                    <a:moveTo>
                      <a:pt x="70" y="2"/>
                    </a:moveTo>
                    <a:lnTo>
                      <a:pt x="4" y="40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0" y="46"/>
                    </a:lnTo>
                    <a:lnTo>
                      <a:pt x="0" y="67"/>
                    </a:lnTo>
                    <a:lnTo>
                      <a:pt x="2" y="71"/>
                    </a:lnTo>
                    <a:lnTo>
                      <a:pt x="4" y="73"/>
                    </a:lnTo>
                    <a:lnTo>
                      <a:pt x="70" y="111"/>
                    </a:lnTo>
                    <a:lnTo>
                      <a:pt x="74" y="113"/>
                    </a:lnTo>
                    <a:lnTo>
                      <a:pt x="78" y="111"/>
                    </a:lnTo>
                    <a:lnTo>
                      <a:pt x="144" y="73"/>
                    </a:lnTo>
                    <a:lnTo>
                      <a:pt x="146" y="71"/>
                    </a:lnTo>
                    <a:lnTo>
                      <a:pt x="148" y="69"/>
                    </a:lnTo>
                    <a:lnTo>
                      <a:pt x="148" y="67"/>
                    </a:lnTo>
                    <a:lnTo>
                      <a:pt x="148" y="46"/>
                    </a:lnTo>
                    <a:lnTo>
                      <a:pt x="146" y="42"/>
                    </a:lnTo>
                    <a:lnTo>
                      <a:pt x="144" y="40"/>
                    </a:lnTo>
                    <a:lnTo>
                      <a:pt x="78" y="2"/>
                    </a:lnTo>
                    <a:lnTo>
                      <a:pt x="74" y="0"/>
                    </a:lnTo>
                    <a:lnTo>
                      <a:pt x="70" y="2"/>
                    </a:lnTo>
                    <a:lnTo>
                      <a:pt x="72" y="109"/>
                    </a:lnTo>
                    <a:lnTo>
                      <a:pt x="6" y="71"/>
                    </a:lnTo>
                    <a:lnTo>
                      <a:pt x="4" y="69"/>
                    </a:lnTo>
                    <a:lnTo>
                      <a:pt x="4" y="67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42" y="42"/>
                    </a:lnTo>
                    <a:lnTo>
                      <a:pt x="144" y="44"/>
                    </a:lnTo>
                    <a:lnTo>
                      <a:pt x="146" y="46"/>
                    </a:lnTo>
                    <a:lnTo>
                      <a:pt x="146" y="67"/>
                    </a:lnTo>
                    <a:lnTo>
                      <a:pt x="144" y="69"/>
                    </a:lnTo>
                    <a:lnTo>
                      <a:pt x="144" y="71"/>
                    </a:lnTo>
                    <a:lnTo>
                      <a:pt x="76" y="109"/>
                    </a:lnTo>
                    <a:lnTo>
                      <a:pt x="72" y="109"/>
                    </a:lnTo>
                    <a:lnTo>
                      <a:pt x="70" y="2"/>
                    </a:lnTo>
                    <a:lnTo>
                      <a:pt x="148" y="42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12" name="Freeform 103"/>
              <p:cNvSpPr>
                <a:spLocks/>
              </p:cNvSpPr>
              <p:nvPr/>
            </p:nvSpPr>
            <p:spPr bwMode="ltGray">
              <a:xfrm>
                <a:off x="743" y="2299"/>
                <a:ext cx="72" cy="69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2"/>
                  </a:cxn>
                  <a:cxn ang="0">
                    <a:pos x="0" y="69"/>
                  </a:cxn>
                  <a:cxn ang="0">
                    <a:pos x="4" y="67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6"/>
                  </a:cxn>
                  <a:cxn ang="0">
                    <a:pos x="72" y="4"/>
                  </a:cxn>
                  <a:cxn ang="0">
                    <a:pos x="72" y="0"/>
                  </a:cxn>
                </a:cxnLst>
                <a:rect l="0" t="0" r="r" b="b"/>
                <a:pathLst>
                  <a:path w="72" h="69">
                    <a:moveTo>
                      <a:pt x="72" y="0"/>
                    </a:moveTo>
                    <a:lnTo>
                      <a:pt x="0" y="42"/>
                    </a:lnTo>
                    <a:lnTo>
                      <a:pt x="0" y="69"/>
                    </a:lnTo>
                    <a:lnTo>
                      <a:pt x="4" y="67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6"/>
                    </a:lnTo>
                    <a:lnTo>
                      <a:pt x="72" y="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13" name="Freeform 104"/>
              <p:cNvSpPr>
                <a:spLocks/>
              </p:cNvSpPr>
              <p:nvPr/>
            </p:nvSpPr>
            <p:spPr bwMode="ltGray">
              <a:xfrm>
                <a:off x="671" y="2299"/>
                <a:ext cx="72" cy="69"/>
              </a:xfrm>
              <a:custGeom>
                <a:avLst/>
                <a:gdLst/>
                <a:ahLst/>
                <a:cxnLst>
                  <a:cxn ang="0">
                    <a:pos x="72" y="4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26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8" y="67"/>
                  </a:cxn>
                  <a:cxn ang="0">
                    <a:pos x="72" y="69"/>
                  </a:cxn>
                  <a:cxn ang="0">
                    <a:pos x="72" y="42"/>
                  </a:cxn>
                </a:cxnLst>
                <a:rect l="0" t="0" r="r" b="b"/>
                <a:pathLst>
                  <a:path w="72" h="69">
                    <a:moveTo>
                      <a:pt x="72" y="42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26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8" y="67"/>
                    </a:lnTo>
                    <a:lnTo>
                      <a:pt x="72" y="69"/>
                    </a:lnTo>
                    <a:lnTo>
                      <a:pt x="72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14" name="Freeform 105"/>
              <p:cNvSpPr>
                <a:spLocks/>
              </p:cNvSpPr>
              <p:nvPr/>
            </p:nvSpPr>
            <p:spPr bwMode="ltGray">
              <a:xfrm>
                <a:off x="673" y="2259"/>
                <a:ext cx="142" cy="82"/>
              </a:xfrm>
              <a:custGeom>
                <a:avLst/>
                <a:gdLst/>
                <a:ahLst/>
                <a:cxnLst>
                  <a:cxn ang="0">
                    <a:pos x="140" y="38"/>
                  </a:cxn>
                  <a:cxn ang="0">
                    <a:pos x="132" y="34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68" y="0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70" y="82"/>
                  </a:cxn>
                  <a:cxn ang="0">
                    <a:pos x="134" y="44"/>
                  </a:cxn>
                  <a:cxn ang="0">
                    <a:pos x="142" y="40"/>
                  </a:cxn>
                  <a:cxn ang="0">
                    <a:pos x="140" y="38"/>
                  </a:cxn>
                </a:cxnLst>
                <a:rect l="0" t="0" r="r" b="b"/>
                <a:pathLst>
                  <a:path w="142" h="82">
                    <a:moveTo>
                      <a:pt x="140" y="38"/>
                    </a:moveTo>
                    <a:lnTo>
                      <a:pt x="132" y="34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2" y="38"/>
                    </a:lnTo>
                    <a:lnTo>
                      <a:pt x="0" y="40"/>
                    </a:lnTo>
                    <a:lnTo>
                      <a:pt x="70" y="82"/>
                    </a:lnTo>
                    <a:lnTo>
                      <a:pt x="134" y="44"/>
                    </a:lnTo>
                    <a:lnTo>
                      <a:pt x="142" y="40"/>
                    </a:lnTo>
                    <a:lnTo>
                      <a:pt x="140" y="38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15" name="Freeform 106"/>
              <p:cNvSpPr>
                <a:spLocks/>
              </p:cNvSpPr>
              <p:nvPr/>
            </p:nvSpPr>
            <p:spPr bwMode="ltGray">
              <a:xfrm>
                <a:off x="693" y="2317"/>
                <a:ext cx="48" cy="45"/>
              </a:xfrm>
              <a:custGeom>
                <a:avLst/>
                <a:gdLst/>
                <a:ahLst/>
                <a:cxnLst>
                  <a:cxn ang="0">
                    <a:pos x="48" y="30"/>
                  </a:cxn>
                  <a:cxn ang="0">
                    <a:pos x="46" y="28"/>
                  </a:cxn>
                  <a:cxn ang="0">
                    <a:pos x="46" y="24"/>
                  </a:cxn>
                  <a:cxn ang="0">
                    <a:pos x="44" y="22"/>
                  </a:cxn>
                  <a:cxn ang="0">
                    <a:pos x="44" y="24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44" y="41"/>
                  </a:cxn>
                  <a:cxn ang="0">
                    <a:pos x="44" y="43"/>
                  </a:cxn>
                  <a:cxn ang="0">
                    <a:pos x="46" y="45"/>
                  </a:cxn>
                  <a:cxn ang="0">
                    <a:pos x="46" y="41"/>
                  </a:cxn>
                  <a:cxn ang="0">
                    <a:pos x="48" y="41"/>
                  </a:cxn>
                  <a:cxn ang="0">
                    <a:pos x="48" y="30"/>
                  </a:cxn>
                </a:cxnLst>
                <a:rect l="0" t="0" r="r" b="b"/>
                <a:pathLst>
                  <a:path w="48" h="45">
                    <a:moveTo>
                      <a:pt x="48" y="30"/>
                    </a:moveTo>
                    <a:lnTo>
                      <a:pt x="46" y="28"/>
                    </a:lnTo>
                    <a:lnTo>
                      <a:pt x="46" y="24"/>
                    </a:lnTo>
                    <a:lnTo>
                      <a:pt x="44" y="22"/>
                    </a:lnTo>
                    <a:lnTo>
                      <a:pt x="44" y="24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44" y="41"/>
                    </a:lnTo>
                    <a:lnTo>
                      <a:pt x="44" y="43"/>
                    </a:lnTo>
                    <a:lnTo>
                      <a:pt x="46" y="45"/>
                    </a:lnTo>
                    <a:lnTo>
                      <a:pt x="46" y="41"/>
                    </a:lnTo>
                    <a:lnTo>
                      <a:pt x="48" y="41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16" name="Freeform 107"/>
              <p:cNvSpPr>
                <a:spLocks/>
              </p:cNvSpPr>
              <p:nvPr/>
            </p:nvSpPr>
            <p:spPr bwMode="ltGray">
              <a:xfrm>
                <a:off x="673" y="2307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20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20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17" name="Freeform 108"/>
              <p:cNvSpPr>
                <a:spLocks/>
              </p:cNvSpPr>
              <p:nvPr/>
            </p:nvSpPr>
            <p:spPr bwMode="ltGray">
              <a:xfrm>
                <a:off x="687" y="2315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18" name="Freeform 109"/>
              <p:cNvSpPr>
                <a:spLocks/>
              </p:cNvSpPr>
              <p:nvPr/>
            </p:nvSpPr>
            <p:spPr bwMode="ltGray">
              <a:xfrm>
                <a:off x="679" y="2317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19" name="Freeform 110"/>
              <p:cNvSpPr>
                <a:spLocks/>
              </p:cNvSpPr>
              <p:nvPr/>
            </p:nvSpPr>
            <p:spPr bwMode="ltGray">
              <a:xfrm>
                <a:off x="739" y="2357"/>
                <a:ext cx="2" cy="1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0" y="1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0" name="Freeform 111"/>
              <p:cNvSpPr>
                <a:spLocks/>
              </p:cNvSpPr>
              <p:nvPr/>
            </p:nvSpPr>
            <p:spPr bwMode="ltGray">
              <a:xfrm>
                <a:off x="693" y="2317"/>
                <a:ext cx="4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4" y="16"/>
                  </a:cxn>
                  <a:cxn ang="0">
                    <a:pos x="4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18">
                    <a:moveTo>
                      <a:pt x="0" y="0"/>
                    </a:moveTo>
                    <a:lnTo>
                      <a:pt x="0" y="18"/>
                    </a:lnTo>
                    <a:lnTo>
                      <a:pt x="4" y="16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1" name="Freeform 112"/>
              <p:cNvSpPr>
                <a:spLocks/>
              </p:cNvSpPr>
              <p:nvPr/>
            </p:nvSpPr>
            <p:spPr bwMode="ltGray">
              <a:xfrm>
                <a:off x="693" y="2333"/>
                <a:ext cx="46" cy="29"/>
              </a:xfrm>
              <a:custGeom>
                <a:avLst/>
                <a:gdLst/>
                <a:ahLst/>
                <a:cxnLst>
                  <a:cxn ang="0">
                    <a:pos x="44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5"/>
                  </a:cxn>
                  <a:cxn ang="0">
                    <a:pos x="46" y="29"/>
                  </a:cxn>
                  <a:cxn ang="0">
                    <a:pos x="44" y="27"/>
                  </a:cxn>
                  <a:cxn ang="0">
                    <a:pos x="44" y="25"/>
                  </a:cxn>
                </a:cxnLst>
                <a:rect l="0" t="0" r="r" b="b"/>
                <a:pathLst>
                  <a:path w="46" h="29">
                    <a:moveTo>
                      <a:pt x="44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5"/>
                    </a:lnTo>
                    <a:lnTo>
                      <a:pt x="46" y="29"/>
                    </a:lnTo>
                    <a:lnTo>
                      <a:pt x="44" y="27"/>
                    </a:lnTo>
                    <a:lnTo>
                      <a:pt x="44" y="2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2" name="Freeform 113"/>
              <p:cNvSpPr>
                <a:spLocks/>
              </p:cNvSpPr>
              <p:nvPr/>
            </p:nvSpPr>
            <p:spPr bwMode="ltGray">
              <a:xfrm>
                <a:off x="679" y="2291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8" y="0"/>
                  </a:cxn>
                  <a:cxn ang="0">
                    <a:pos x="0" y="8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8" y="0"/>
                    </a:lnTo>
                    <a:lnTo>
                      <a:pt x="0" y="8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3" name="Freeform 114"/>
              <p:cNvSpPr>
                <a:spLocks/>
              </p:cNvSpPr>
              <p:nvPr/>
            </p:nvSpPr>
            <p:spPr bwMode="ltGray">
              <a:xfrm>
                <a:off x="669" y="2257"/>
                <a:ext cx="148" cy="111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0" y="46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4"/>
                  </a:cxn>
                  <a:cxn ang="0">
                    <a:pos x="70" y="111"/>
                  </a:cxn>
                  <a:cxn ang="0">
                    <a:pos x="74" y="111"/>
                  </a:cxn>
                  <a:cxn ang="0">
                    <a:pos x="78" y="111"/>
                  </a:cxn>
                  <a:cxn ang="0">
                    <a:pos x="144" y="74"/>
                  </a:cxn>
                  <a:cxn ang="0">
                    <a:pos x="146" y="72"/>
                  </a:cxn>
                  <a:cxn ang="0">
                    <a:pos x="148" y="70"/>
                  </a:cxn>
                  <a:cxn ang="0">
                    <a:pos x="148" y="66"/>
                  </a:cxn>
                  <a:cxn ang="0">
                    <a:pos x="148" y="46"/>
                  </a:cxn>
                  <a:cxn ang="0">
                    <a:pos x="146" y="42"/>
                  </a:cxn>
                  <a:cxn ang="0">
                    <a:pos x="144" y="40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9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4" y="66"/>
                  </a:cxn>
                  <a:cxn ang="0">
                    <a:pos x="4" y="46"/>
                  </a:cxn>
                  <a:cxn ang="0">
                    <a:pos x="4" y="42"/>
                  </a:cxn>
                  <a:cxn ang="0">
                    <a:pos x="6" y="42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42" y="42"/>
                  </a:cxn>
                  <a:cxn ang="0">
                    <a:pos x="144" y="44"/>
                  </a:cxn>
                  <a:cxn ang="0">
                    <a:pos x="146" y="46"/>
                  </a:cxn>
                  <a:cxn ang="0">
                    <a:pos x="146" y="66"/>
                  </a:cxn>
                  <a:cxn ang="0">
                    <a:pos x="144" y="70"/>
                  </a:cxn>
                  <a:cxn ang="0">
                    <a:pos x="76" y="109"/>
                  </a:cxn>
                  <a:cxn ang="0">
                    <a:pos x="72" y="109"/>
                  </a:cxn>
                  <a:cxn ang="0">
                    <a:pos x="70" y="0"/>
                  </a:cxn>
                  <a:cxn ang="0">
                    <a:pos x="148" y="42"/>
                  </a:cxn>
                  <a:cxn ang="0">
                    <a:pos x="70" y="0"/>
                  </a:cxn>
                </a:cxnLst>
                <a:rect l="0" t="0" r="r" b="b"/>
                <a:pathLst>
                  <a:path w="148" h="111">
                    <a:moveTo>
                      <a:pt x="70" y="0"/>
                    </a:moveTo>
                    <a:lnTo>
                      <a:pt x="4" y="40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4"/>
                    </a:lnTo>
                    <a:lnTo>
                      <a:pt x="70" y="111"/>
                    </a:lnTo>
                    <a:lnTo>
                      <a:pt x="74" y="111"/>
                    </a:lnTo>
                    <a:lnTo>
                      <a:pt x="78" y="111"/>
                    </a:lnTo>
                    <a:lnTo>
                      <a:pt x="144" y="74"/>
                    </a:lnTo>
                    <a:lnTo>
                      <a:pt x="146" y="72"/>
                    </a:lnTo>
                    <a:lnTo>
                      <a:pt x="148" y="70"/>
                    </a:lnTo>
                    <a:lnTo>
                      <a:pt x="148" y="66"/>
                    </a:lnTo>
                    <a:lnTo>
                      <a:pt x="148" y="46"/>
                    </a:lnTo>
                    <a:lnTo>
                      <a:pt x="146" y="42"/>
                    </a:lnTo>
                    <a:lnTo>
                      <a:pt x="144" y="40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9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4" y="46"/>
                    </a:lnTo>
                    <a:lnTo>
                      <a:pt x="4" y="42"/>
                    </a:lnTo>
                    <a:lnTo>
                      <a:pt x="6" y="42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42" y="42"/>
                    </a:lnTo>
                    <a:lnTo>
                      <a:pt x="144" y="44"/>
                    </a:lnTo>
                    <a:lnTo>
                      <a:pt x="146" y="46"/>
                    </a:lnTo>
                    <a:lnTo>
                      <a:pt x="146" y="66"/>
                    </a:lnTo>
                    <a:lnTo>
                      <a:pt x="144" y="70"/>
                    </a:lnTo>
                    <a:lnTo>
                      <a:pt x="76" y="109"/>
                    </a:lnTo>
                    <a:lnTo>
                      <a:pt x="72" y="109"/>
                    </a:lnTo>
                    <a:lnTo>
                      <a:pt x="70" y="0"/>
                    </a:lnTo>
                    <a:lnTo>
                      <a:pt x="148" y="4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4" name="Freeform 115"/>
              <p:cNvSpPr>
                <a:spLocks/>
              </p:cNvSpPr>
              <p:nvPr/>
            </p:nvSpPr>
            <p:spPr bwMode="ltGray">
              <a:xfrm>
                <a:off x="743" y="2263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2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4"/>
                  </a:cxn>
                  <a:cxn ang="0">
                    <a:pos x="72" y="4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2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4"/>
                    </a:lnTo>
                    <a:lnTo>
                      <a:pt x="72" y="4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5" name="Freeform 116"/>
              <p:cNvSpPr>
                <a:spLocks/>
              </p:cNvSpPr>
              <p:nvPr/>
            </p:nvSpPr>
            <p:spPr bwMode="ltGray">
              <a:xfrm>
                <a:off x="671" y="2263"/>
                <a:ext cx="72" cy="68"/>
              </a:xfrm>
              <a:custGeom>
                <a:avLst/>
                <a:gdLst/>
                <a:ahLst/>
                <a:cxnLst>
                  <a:cxn ang="0">
                    <a:pos x="72" y="42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8" y="68"/>
                  </a:cxn>
                  <a:cxn ang="0">
                    <a:pos x="72" y="68"/>
                  </a:cxn>
                  <a:cxn ang="0">
                    <a:pos x="72" y="42"/>
                  </a:cxn>
                </a:cxnLst>
                <a:rect l="0" t="0" r="r" b="b"/>
                <a:pathLst>
                  <a:path w="72" h="68">
                    <a:moveTo>
                      <a:pt x="72" y="4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8" y="68"/>
                    </a:lnTo>
                    <a:lnTo>
                      <a:pt x="72" y="68"/>
                    </a:lnTo>
                    <a:lnTo>
                      <a:pt x="72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6" name="Freeform 117"/>
              <p:cNvSpPr>
                <a:spLocks/>
              </p:cNvSpPr>
              <p:nvPr/>
            </p:nvSpPr>
            <p:spPr bwMode="ltGray">
              <a:xfrm>
                <a:off x="673" y="2221"/>
                <a:ext cx="142" cy="84"/>
              </a:xfrm>
              <a:custGeom>
                <a:avLst/>
                <a:gdLst/>
                <a:ahLst/>
                <a:cxnLst>
                  <a:cxn ang="0">
                    <a:pos x="140" y="40"/>
                  </a:cxn>
                  <a:cxn ang="0">
                    <a:pos x="132" y="36"/>
                  </a:cxn>
                  <a:cxn ang="0">
                    <a:pos x="74" y="2"/>
                  </a:cxn>
                  <a:cxn ang="0">
                    <a:pos x="70" y="0"/>
                  </a:cxn>
                  <a:cxn ang="0">
                    <a:pos x="68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0" y="84"/>
                  </a:cxn>
                  <a:cxn ang="0">
                    <a:pos x="134" y="46"/>
                  </a:cxn>
                  <a:cxn ang="0">
                    <a:pos x="142" y="42"/>
                  </a:cxn>
                  <a:cxn ang="0">
                    <a:pos x="140" y="40"/>
                  </a:cxn>
                </a:cxnLst>
                <a:rect l="0" t="0" r="r" b="b"/>
                <a:pathLst>
                  <a:path w="142" h="84">
                    <a:moveTo>
                      <a:pt x="140" y="40"/>
                    </a:moveTo>
                    <a:lnTo>
                      <a:pt x="132" y="36"/>
                    </a:lnTo>
                    <a:lnTo>
                      <a:pt x="74" y="2"/>
                    </a:lnTo>
                    <a:lnTo>
                      <a:pt x="70" y="0"/>
                    </a:lnTo>
                    <a:lnTo>
                      <a:pt x="68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0" y="84"/>
                    </a:lnTo>
                    <a:lnTo>
                      <a:pt x="134" y="46"/>
                    </a:lnTo>
                    <a:lnTo>
                      <a:pt x="142" y="42"/>
                    </a:lnTo>
                    <a:lnTo>
                      <a:pt x="140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7" name="Freeform 118"/>
              <p:cNvSpPr>
                <a:spLocks/>
              </p:cNvSpPr>
              <p:nvPr/>
            </p:nvSpPr>
            <p:spPr bwMode="ltGray">
              <a:xfrm>
                <a:off x="693" y="2279"/>
                <a:ext cx="48" cy="46"/>
              </a:xfrm>
              <a:custGeom>
                <a:avLst/>
                <a:gdLst/>
                <a:ahLst/>
                <a:cxnLst>
                  <a:cxn ang="0">
                    <a:pos x="48" y="32"/>
                  </a:cxn>
                  <a:cxn ang="0">
                    <a:pos x="46" y="30"/>
                  </a:cxn>
                  <a:cxn ang="0">
                    <a:pos x="46" y="26"/>
                  </a:cxn>
                  <a:cxn ang="0">
                    <a:pos x="44" y="24"/>
                  </a:cxn>
                  <a:cxn ang="0">
                    <a:pos x="44" y="26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4" y="44"/>
                  </a:cxn>
                  <a:cxn ang="0">
                    <a:pos x="44" y="46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2"/>
                  </a:cxn>
                </a:cxnLst>
                <a:rect l="0" t="0" r="r" b="b"/>
                <a:pathLst>
                  <a:path w="48" h="46">
                    <a:moveTo>
                      <a:pt x="48" y="32"/>
                    </a:moveTo>
                    <a:lnTo>
                      <a:pt x="46" y="30"/>
                    </a:lnTo>
                    <a:lnTo>
                      <a:pt x="46" y="26"/>
                    </a:lnTo>
                    <a:lnTo>
                      <a:pt x="44" y="24"/>
                    </a:lnTo>
                    <a:lnTo>
                      <a:pt x="44" y="26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4" y="44"/>
                    </a:lnTo>
                    <a:lnTo>
                      <a:pt x="44" y="46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8" name="Freeform 119"/>
              <p:cNvSpPr>
                <a:spLocks/>
              </p:cNvSpPr>
              <p:nvPr/>
            </p:nvSpPr>
            <p:spPr bwMode="ltGray">
              <a:xfrm>
                <a:off x="673" y="2271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6"/>
                  </a:cxn>
                  <a:cxn ang="0">
                    <a:pos x="4" y="18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4" y="0"/>
                    </a:lnTo>
                    <a:lnTo>
                      <a:pt x="0" y="6"/>
                    </a:lnTo>
                    <a:lnTo>
                      <a:pt x="4" y="18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9" name="Freeform 120"/>
              <p:cNvSpPr>
                <a:spLocks/>
              </p:cNvSpPr>
              <p:nvPr/>
            </p:nvSpPr>
            <p:spPr bwMode="ltGray">
              <a:xfrm>
                <a:off x="687" y="2279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0" name="Freeform 121"/>
              <p:cNvSpPr>
                <a:spLocks/>
              </p:cNvSpPr>
              <p:nvPr/>
            </p:nvSpPr>
            <p:spPr bwMode="ltGray">
              <a:xfrm>
                <a:off x="679" y="2279"/>
                <a:ext cx="4" cy="1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4"/>
                  </a:cxn>
                </a:cxnLst>
                <a:rect l="0" t="0" r="r" b="b"/>
                <a:pathLst>
                  <a:path w="4" h="10">
                    <a:moveTo>
                      <a:pt x="4" y="4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1" name="Freeform 122"/>
              <p:cNvSpPr>
                <a:spLocks/>
              </p:cNvSpPr>
              <p:nvPr/>
            </p:nvSpPr>
            <p:spPr bwMode="ltGray">
              <a:xfrm>
                <a:off x="739" y="2321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2" name="Freeform 123"/>
              <p:cNvSpPr>
                <a:spLocks/>
              </p:cNvSpPr>
              <p:nvPr/>
            </p:nvSpPr>
            <p:spPr bwMode="ltGray">
              <a:xfrm>
                <a:off x="693" y="2279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3" name="Freeform 124"/>
              <p:cNvSpPr>
                <a:spLocks/>
              </p:cNvSpPr>
              <p:nvPr/>
            </p:nvSpPr>
            <p:spPr bwMode="ltGray">
              <a:xfrm>
                <a:off x="693" y="2297"/>
                <a:ext cx="46" cy="28"/>
              </a:xfrm>
              <a:custGeom>
                <a:avLst/>
                <a:gdLst/>
                <a:ahLst/>
                <a:cxnLst>
                  <a:cxn ang="0">
                    <a:pos x="44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4" y="28"/>
                  </a:cxn>
                  <a:cxn ang="0">
                    <a:pos x="44" y="26"/>
                  </a:cxn>
                </a:cxnLst>
                <a:rect l="0" t="0" r="r" b="b"/>
                <a:pathLst>
                  <a:path w="46" h="28">
                    <a:moveTo>
                      <a:pt x="44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4" y="28"/>
                    </a:lnTo>
                    <a:lnTo>
                      <a:pt x="44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4" name="Freeform 125"/>
              <p:cNvSpPr>
                <a:spLocks/>
              </p:cNvSpPr>
              <p:nvPr/>
            </p:nvSpPr>
            <p:spPr bwMode="ltGray">
              <a:xfrm>
                <a:off x="679" y="2253"/>
                <a:ext cx="80" cy="46"/>
              </a:xfrm>
              <a:custGeom>
                <a:avLst/>
                <a:gdLst/>
                <a:ahLst/>
                <a:cxnLst>
                  <a:cxn ang="0">
                    <a:pos x="80" y="38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8"/>
                  </a:cxn>
                </a:cxnLst>
                <a:rect l="0" t="0" r="r" b="b"/>
                <a:pathLst>
                  <a:path w="80" h="46">
                    <a:moveTo>
                      <a:pt x="80" y="38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8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5" name="Freeform 126"/>
              <p:cNvSpPr>
                <a:spLocks/>
              </p:cNvSpPr>
              <p:nvPr/>
            </p:nvSpPr>
            <p:spPr bwMode="ltGray">
              <a:xfrm>
                <a:off x="669" y="2221"/>
                <a:ext cx="148" cy="112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38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0" y="44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2"/>
                  </a:cxn>
                  <a:cxn ang="0">
                    <a:pos x="70" y="110"/>
                  </a:cxn>
                  <a:cxn ang="0">
                    <a:pos x="74" y="112"/>
                  </a:cxn>
                  <a:cxn ang="0">
                    <a:pos x="78" y="110"/>
                  </a:cxn>
                  <a:cxn ang="0">
                    <a:pos x="144" y="72"/>
                  </a:cxn>
                  <a:cxn ang="0">
                    <a:pos x="146" y="72"/>
                  </a:cxn>
                  <a:cxn ang="0">
                    <a:pos x="148" y="70"/>
                  </a:cxn>
                  <a:cxn ang="0">
                    <a:pos x="148" y="66"/>
                  </a:cxn>
                  <a:cxn ang="0">
                    <a:pos x="148" y="44"/>
                  </a:cxn>
                  <a:cxn ang="0">
                    <a:pos x="146" y="42"/>
                  </a:cxn>
                  <a:cxn ang="0">
                    <a:pos x="144" y="38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8"/>
                  </a:cxn>
                  <a:cxn ang="0">
                    <a:pos x="6" y="70"/>
                  </a:cxn>
                  <a:cxn ang="0">
                    <a:pos x="4" y="68"/>
                  </a:cxn>
                  <a:cxn ang="0">
                    <a:pos x="4" y="66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6" y="40"/>
                  </a:cxn>
                  <a:cxn ang="0">
                    <a:pos x="72" y="2"/>
                  </a:cxn>
                  <a:cxn ang="0">
                    <a:pos x="76" y="2"/>
                  </a:cxn>
                  <a:cxn ang="0">
                    <a:pos x="142" y="40"/>
                  </a:cxn>
                  <a:cxn ang="0">
                    <a:pos x="144" y="42"/>
                  </a:cxn>
                  <a:cxn ang="0">
                    <a:pos x="146" y="44"/>
                  </a:cxn>
                  <a:cxn ang="0">
                    <a:pos x="146" y="66"/>
                  </a:cxn>
                  <a:cxn ang="0">
                    <a:pos x="144" y="70"/>
                  </a:cxn>
                  <a:cxn ang="0">
                    <a:pos x="76" y="108"/>
                  </a:cxn>
                  <a:cxn ang="0">
                    <a:pos x="72" y="108"/>
                  </a:cxn>
                  <a:cxn ang="0">
                    <a:pos x="70" y="0"/>
                  </a:cxn>
                  <a:cxn ang="0">
                    <a:pos x="148" y="42"/>
                  </a:cxn>
                  <a:cxn ang="0">
                    <a:pos x="70" y="0"/>
                  </a:cxn>
                </a:cxnLst>
                <a:rect l="0" t="0" r="r" b="b"/>
                <a:pathLst>
                  <a:path w="148" h="112">
                    <a:moveTo>
                      <a:pt x="70" y="0"/>
                    </a:moveTo>
                    <a:lnTo>
                      <a:pt x="4" y="38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0" y="44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70" y="110"/>
                    </a:lnTo>
                    <a:lnTo>
                      <a:pt x="74" y="112"/>
                    </a:lnTo>
                    <a:lnTo>
                      <a:pt x="78" y="110"/>
                    </a:lnTo>
                    <a:lnTo>
                      <a:pt x="144" y="72"/>
                    </a:lnTo>
                    <a:lnTo>
                      <a:pt x="146" y="72"/>
                    </a:lnTo>
                    <a:lnTo>
                      <a:pt x="148" y="70"/>
                    </a:lnTo>
                    <a:lnTo>
                      <a:pt x="148" y="66"/>
                    </a:lnTo>
                    <a:lnTo>
                      <a:pt x="148" y="44"/>
                    </a:lnTo>
                    <a:lnTo>
                      <a:pt x="146" y="42"/>
                    </a:lnTo>
                    <a:lnTo>
                      <a:pt x="144" y="38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8"/>
                    </a:lnTo>
                    <a:lnTo>
                      <a:pt x="6" y="70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6" y="40"/>
                    </a:lnTo>
                    <a:lnTo>
                      <a:pt x="72" y="2"/>
                    </a:lnTo>
                    <a:lnTo>
                      <a:pt x="76" y="2"/>
                    </a:lnTo>
                    <a:lnTo>
                      <a:pt x="142" y="40"/>
                    </a:lnTo>
                    <a:lnTo>
                      <a:pt x="144" y="42"/>
                    </a:lnTo>
                    <a:lnTo>
                      <a:pt x="146" y="44"/>
                    </a:lnTo>
                    <a:lnTo>
                      <a:pt x="146" y="66"/>
                    </a:lnTo>
                    <a:lnTo>
                      <a:pt x="144" y="70"/>
                    </a:lnTo>
                    <a:lnTo>
                      <a:pt x="76" y="108"/>
                    </a:lnTo>
                    <a:lnTo>
                      <a:pt x="72" y="108"/>
                    </a:lnTo>
                    <a:lnTo>
                      <a:pt x="70" y="0"/>
                    </a:lnTo>
                    <a:lnTo>
                      <a:pt x="148" y="4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6" name="Freeform 127"/>
              <p:cNvSpPr>
                <a:spLocks/>
              </p:cNvSpPr>
              <p:nvPr/>
            </p:nvSpPr>
            <p:spPr bwMode="ltGray">
              <a:xfrm>
                <a:off x="743" y="2227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0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6"/>
                  </a:cxn>
                  <a:cxn ang="0">
                    <a:pos x="72" y="24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0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6"/>
                    </a:lnTo>
                    <a:lnTo>
                      <a:pt x="72" y="24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7" name="Freeform 128"/>
              <p:cNvSpPr>
                <a:spLocks/>
              </p:cNvSpPr>
              <p:nvPr/>
            </p:nvSpPr>
            <p:spPr bwMode="ltGray">
              <a:xfrm>
                <a:off x="671" y="2227"/>
                <a:ext cx="72" cy="68"/>
              </a:xfrm>
              <a:custGeom>
                <a:avLst/>
                <a:gdLst/>
                <a:ahLst/>
                <a:cxnLst>
                  <a:cxn ang="0">
                    <a:pos x="72" y="4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4"/>
                  </a:cxn>
                  <a:cxn ang="0">
                    <a:pos x="2" y="26"/>
                  </a:cxn>
                  <a:cxn ang="0">
                    <a:pos x="4" y="30"/>
                  </a:cxn>
                  <a:cxn ang="0">
                    <a:pos x="68" y="68"/>
                  </a:cxn>
                  <a:cxn ang="0">
                    <a:pos x="72" y="68"/>
                  </a:cxn>
                  <a:cxn ang="0">
                    <a:pos x="72" y="40"/>
                  </a:cxn>
                </a:cxnLst>
                <a:rect l="0" t="0" r="r" b="b"/>
                <a:pathLst>
                  <a:path w="72" h="68">
                    <a:moveTo>
                      <a:pt x="72" y="4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4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68" y="68"/>
                    </a:lnTo>
                    <a:lnTo>
                      <a:pt x="72" y="68"/>
                    </a:lnTo>
                    <a:lnTo>
                      <a:pt x="72" y="40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8" name="Freeform 129"/>
              <p:cNvSpPr>
                <a:spLocks/>
              </p:cNvSpPr>
              <p:nvPr/>
            </p:nvSpPr>
            <p:spPr bwMode="ltGray">
              <a:xfrm>
                <a:off x="673" y="2185"/>
                <a:ext cx="142" cy="82"/>
              </a:xfrm>
              <a:custGeom>
                <a:avLst/>
                <a:gdLst/>
                <a:ahLst/>
                <a:cxnLst>
                  <a:cxn ang="0">
                    <a:pos x="140" y="40"/>
                  </a:cxn>
                  <a:cxn ang="0">
                    <a:pos x="132" y="34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68" y="0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0" y="82"/>
                  </a:cxn>
                  <a:cxn ang="0">
                    <a:pos x="134" y="46"/>
                  </a:cxn>
                  <a:cxn ang="0">
                    <a:pos x="142" y="42"/>
                  </a:cxn>
                  <a:cxn ang="0">
                    <a:pos x="140" y="40"/>
                  </a:cxn>
                </a:cxnLst>
                <a:rect l="0" t="0" r="r" b="b"/>
                <a:pathLst>
                  <a:path w="142" h="82">
                    <a:moveTo>
                      <a:pt x="140" y="40"/>
                    </a:moveTo>
                    <a:lnTo>
                      <a:pt x="132" y="34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0" y="82"/>
                    </a:lnTo>
                    <a:lnTo>
                      <a:pt x="134" y="46"/>
                    </a:lnTo>
                    <a:lnTo>
                      <a:pt x="142" y="42"/>
                    </a:lnTo>
                    <a:lnTo>
                      <a:pt x="140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9" name="Freeform 130"/>
              <p:cNvSpPr>
                <a:spLocks/>
              </p:cNvSpPr>
              <p:nvPr/>
            </p:nvSpPr>
            <p:spPr bwMode="ltGray">
              <a:xfrm>
                <a:off x="693" y="2243"/>
                <a:ext cx="48" cy="46"/>
              </a:xfrm>
              <a:custGeom>
                <a:avLst/>
                <a:gdLst/>
                <a:ahLst/>
                <a:cxnLst>
                  <a:cxn ang="0">
                    <a:pos x="48" y="30"/>
                  </a:cxn>
                  <a:cxn ang="0">
                    <a:pos x="46" y="30"/>
                  </a:cxn>
                  <a:cxn ang="0">
                    <a:pos x="46" y="26"/>
                  </a:cxn>
                  <a:cxn ang="0">
                    <a:pos x="44" y="24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4" y="44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0"/>
                  </a:cxn>
                </a:cxnLst>
                <a:rect l="0" t="0" r="r" b="b"/>
                <a:pathLst>
                  <a:path w="48" h="46">
                    <a:moveTo>
                      <a:pt x="48" y="30"/>
                    </a:moveTo>
                    <a:lnTo>
                      <a:pt x="46" y="30"/>
                    </a:lnTo>
                    <a:lnTo>
                      <a:pt x="46" y="26"/>
                    </a:lnTo>
                    <a:lnTo>
                      <a:pt x="44" y="24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4" y="44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40" name="Freeform 131"/>
              <p:cNvSpPr>
                <a:spLocks/>
              </p:cNvSpPr>
              <p:nvPr/>
            </p:nvSpPr>
            <p:spPr bwMode="ltGray">
              <a:xfrm>
                <a:off x="673" y="2233"/>
                <a:ext cx="20" cy="28"/>
              </a:xfrm>
              <a:custGeom>
                <a:avLst/>
                <a:gdLst/>
                <a:ahLst/>
                <a:cxnLst>
                  <a:cxn ang="0">
                    <a:pos x="20" y="10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20"/>
                  </a:cxn>
                  <a:cxn ang="0">
                    <a:pos x="20" y="28"/>
                  </a:cxn>
                  <a:cxn ang="0">
                    <a:pos x="20" y="10"/>
                  </a:cxn>
                </a:cxnLst>
                <a:rect l="0" t="0" r="r" b="b"/>
                <a:pathLst>
                  <a:path w="20" h="28">
                    <a:moveTo>
                      <a:pt x="20" y="1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20"/>
                    </a:lnTo>
                    <a:lnTo>
                      <a:pt x="20" y="28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41" name="Freeform 132"/>
              <p:cNvSpPr>
                <a:spLocks/>
              </p:cNvSpPr>
              <p:nvPr/>
            </p:nvSpPr>
            <p:spPr bwMode="ltGray">
              <a:xfrm>
                <a:off x="687" y="2243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42" name="Freeform 133"/>
              <p:cNvSpPr>
                <a:spLocks/>
              </p:cNvSpPr>
              <p:nvPr/>
            </p:nvSpPr>
            <p:spPr bwMode="ltGray">
              <a:xfrm>
                <a:off x="679" y="2243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43" name="Freeform 134"/>
              <p:cNvSpPr>
                <a:spLocks/>
              </p:cNvSpPr>
              <p:nvPr/>
            </p:nvSpPr>
            <p:spPr bwMode="ltGray">
              <a:xfrm>
                <a:off x="739" y="2283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44" name="Freeform 135"/>
              <p:cNvSpPr>
                <a:spLocks/>
              </p:cNvSpPr>
              <p:nvPr/>
            </p:nvSpPr>
            <p:spPr bwMode="ltGray">
              <a:xfrm>
                <a:off x="693" y="2243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45" name="Freeform 136"/>
              <p:cNvSpPr>
                <a:spLocks/>
              </p:cNvSpPr>
              <p:nvPr/>
            </p:nvSpPr>
            <p:spPr bwMode="ltGray">
              <a:xfrm>
                <a:off x="693" y="2261"/>
                <a:ext cx="46" cy="28"/>
              </a:xfrm>
              <a:custGeom>
                <a:avLst/>
                <a:gdLst/>
                <a:ahLst/>
                <a:cxnLst>
                  <a:cxn ang="0">
                    <a:pos x="44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4" y="26"/>
                  </a:cxn>
                </a:cxnLst>
                <a:rect l="0" t="0" r="r" b="b"/>
                <a:pathLst>
                  <a:path w="46" h="28">
                    <a:moveTo>
                      <a:pt x="44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4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46" name="Freeform 137"/>
              <p:cNvSpPr>
                <a:spLocks/>
              </p:cNvSpPr>
              <p:nvPr/>
            </p:nvSpPr>
            <p:spPr bwMode="ltGray">
              <a:xfrm>
                <a:off x="679" y="2217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47" name="Freeform 138"/>
              <p:cNvSpPr>
                <a:spLocks/>
              </p:cNvSpPr>
              <p:nvPr/>
            </p:nvSpPr>
            <p:spPr bwMode="ltGray">
              <a:xfrm>
                <a:off x="669" y="2183"/>
                <a:ext cx="148" cy="114"/>
              </a:xfrm>
              <a:custGeom>
                <a:avLst/>
                <a:gdLst/>
                <a:ahLst/>
                <a:cxnLst>
                  <a:cxn ang="0">
                    <a:pos x="70" y="2"/>
                  </a:cxn>
                  <a:cxn ang="0">
                    <a:pos x="4" y="40"/>
                  </a:cxn>
                  <a:cxn ang="0">
                    <a:pos x="2" y="42"/>
                  </a:cxn>
                  <a:cxn ang="0">
                    <a:pos x="2" y="44"/>
                  </a:cxn>
                  <a:cxn ang="0">
                    <a:pos x="0" y="46"/>
                  </a:cxn>
                  <a:cxn ang="0">
                    <a:pos x="0" y="68"/>
                  </a:cxn>
                  <a:cxn ang="0">
                    <a:pos x="2" y="72"/>
                  </a:cxn>
                  <a:cxn ang="0">
                    <a:pos x="4" y="74"/>
                  </a:cxn>
                  <a:cxn ang="0">
                    <a:pos x="70" y="112"/>
                  </a:cxn>
                  <a:cxn ang="0">
                    <a:pos x="74" y="114"/>
                  </a:cxn>
                  <a:cxn ang="0">
                    <a:pos x="78" y="112"/>
                  </a:cxn>
                  <a:cxn ang="0">
                    <a:pos x="144" y="74"/>
                  </a:cxn>
                  <a:cxn ang="0">
                    <a:pos x="146" y="72"/>
                  </a:cxn>
                  <a:cxn ang="0">
                    <a:pos x="148" y="70"/>
                  </a:cxn>
                  <a:cxn ang="0">
                    <a:pos x="148" y="68"/>
                  </a:cxn>
                  <a:cxn ang="0">
                    <a:pos x="148" y="46"/>
                  </a:cxn>
                  <a:cxn ang="0">
                    <a:pos x="146" y="42"/>
                  </a:cxn>
                  <a:cxn ang="0">
                    <a:pos x="144" y="40"/>
                  </a:cxn>
                  <a:cxn ang="0">
                    <a:pos x="78" y="2"/>
                  </a:cxn>
                  <a:cxn ang="0">
                    <a:pos x="74" y="0"/>
                  </a:cxn>
                  <a:cxn ang="0">
                    <a:pos x="70" y="2"/>
                  </a:cxn>
                  <a:cxn ang="0">
                    <a:pos x="72" y="110"/>
                  </a:cxn>
                  <a:cxn ang="0">
                    <a:pos x="6" y="72"/>
                  </a:cxn>
                  <a:cxn ang="0">
                    <a:pos x="4" y="70"/>
                  </a:cxn>
                  <a:cxn ang="0">
                    <a:pos x="4" y="68"/>
                  </a:cxn>
                  <a:cxn ang="0">
                    <a:pos x="4" y="46"/>
                  </a:cxn>
                  <a:cxn ang="0">
                    <a:pos x="4" y="44"/>
                  </a:cxn>
                  <a:cxn ang="0">
                    <a:pos x="6" y="42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42" y="42"/>
                  </a:cxn>
                  <a:cxn ang="0">
                    <a:pos x="144" y="44"/>
                  </a:cxn>
                  <a:cxn ang="0">
                    <a:pos x="146" y="46"/>
                  </a:cxn>
                  <a:cxn ang="0">
                    <a:pos x="146" y="68"/>
                  </a:cxn>
                  <a:cxn ang="0">
                    <a:pos x="144" y="70"/>
                  </a:cxn>
                  <a:cxn ang="0">
                    <a:pos x="144" y="72"/>
                  </a:cxn>
                  <a:cxn ang="0">
                    <a:pos x="76" y="110"/>
                  </a:cxn>
                  <a:cxn ang="0">
                    <a:pos x="72" y="110"/>
                  </a:cxn>
                  <a:cxn ang="0">
                    <a:pos x="70" y="2"/>
                  </a:cxn>
                  <a:cxn ang="0">
                    <a:pos x="148" y="42"/>
                  </a:cxn>
                  <a:cxn ang="0">
                    <a:pos x="70" y="2"/>
                  </a:cxn>
                </a:cxnLst>
                <a:rect l="0" t="0" r="r" b="b"/>
                <a:pathLst>
                  <a:path w="148" h="114">
                    <a:moveTo>
                      <a:pt x="70" y="2"/>
                    </a:moveTo>
                    <a:lnTo>
                      <a:pt x="4" y="40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0" y="46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4" y="74"/>
                    </a:lnTo>
                    <a:lnTo>
                      <a:pt x="70" y="112"/>
                    </a:lnTo>
                    <a:lnTo>
                      <a:pt x="74" y="114"/>
                    </a:lnTo>
                    <a:lnTo>
                      <a:pt x="78" y="112"/>
                    </a:lnTo>
                    <a:lnTo>
                      <a:pt x="144" y="74"/>
                    </a:lnTo>
                    <a:lnTo>
                      <a:pt x="146" y="72"/>
                    </a:lnTo>
                    <a:lnTo>
                      <a:pt x="148" y="70"/>
                    </a:lnTo>
                    <a:lnTo>
                      <a:pt x="148" y="68"/>
                    </a:lnTo>
                    <a:lnTo>
                      <a:pt x="148" y="46"/>
                    </a:lnTo>
                    <a:lnTo>
                      <a:pt x="146" y="42"/>
                    </a:lnTo>
                    <a:lnTo>
                      <a:pt x="144" y="40"/>
                    </a:lnTo>
                    <a:lnTo>
                      <a:pt x="78" y="2"/>
                    </a:lnTo>
                    <a:lnTo>
                      <a:pt x="74" y="0"/>
                    </a:lnTo>
                    <a:lnTo>
                      <a:pt x="70" y="2"/>
                    </a:lnTo>
                    <a:lnTo>
                      <a:pt x="72" y="110"/>
                    </a:lnTo>
                    <a:lnTo>
                      <a:pt x="6" y="72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42" y="42"/>
                    </a:lnTo>
                    <a:lnTo>
                      <a:pt x="144" y="44"/>
                    </a:lnTo>
                    <a:lnTo>
                      <a:pt x="146" y="46"/>
                    </a:lnTo>
                    <a:lnTo>
                      <a:pt x="146" y="68"/>
                    </a:lnTo>
                    <a:lnTo>
                      <a:pt x="144" y="70"/>
                    </a:lnTo>
                    <a:lnTo>
                      <a:pt x="144" y="72"/>
                    </a:lnTo>
                    <a:lnTo>
                      <a:pt x="76" y="110"/>
                    </a:lnTo>
                    <a:lnTo>
                      <a:pt x="72" y="110"/>
                    </a:lnTo>
                    <a:lnTo>
                      <a:pt x="70" y="2"/>
                    </a:lnTo>
                    <a:lnTo>
                      <a:pt x="148" y="42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48" name="Freeform 139"/>
              <p:cNvSpPr>
                <a:spLocks/>
              </p:cNvSpPr>
              <p:nvPr/>
            </p:nvSpPr>
            <p:spPr bwMode="ltGray">
              <a:xfrm>
                <a:off x="833" y="2424"/>
                <a:ext cx="71" cy="68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0" y="42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69" y="30"/>
                  </a:cxn>
                  <a:cxn ang="0">
                    <a:pos x="71" y="28"/>
                  </a:cxn>
                  <a:cxn ang="0">
                    <a:pos x="71" y="24"/>
                  </a:cxn>
                  <a:cxn ang="0">
                    <a:pos x="71" y="4"/>
                  </a:cxn>
                  <a:cxn ang="0">
                    <a:pos x="71" y="2"/>
                  </a:cxn>
                  <a:cxn ang="0">
                    <a:pos x="71" y="0"/>
                  </a:cxn>
                </a:cxnLst>
                <a:rect l="0" t="0" r="r" b="b"/>
                <a:pathLst>
                  <a:path w="71" h="68">
                    <a:moveTo>
                      <a:pt x="71" y="0"/>
                    </a:moveTo>
                    <a:lnTo>
                      <a:pt x="0" y="42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69" y="30"/>
                    </a:lnTo>
                    <a:lnTo>
                      <a:pt x="71" y="28"/>
                    </a:lnTo>
                    <a:lnTo>
                      <a:pt x="71" y="24"/>
                    </a:lnTo>
                    <a:lnTo>
                      <a:pt x="71" y="4"/>
                    </a:lnTo>
                    <a:lnTo>
                      <a:pt x="71" y="2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49" name="Freeform 140"/>
              <p:cNvSpPr>
                <a:spLocks/>
              </p:cNvSpPr>
              <p:nvPr/>
            </p:nvSpPr>
            <p:spPr bwMode="ltGray">
              <a:xfrm>
                <a:off x="761" y="2424"/>
                <a:ext cx="72" cy="68"/>
              </a:xfrm>
              <a:custGeom>
                <a:avLst/>
                <a:gdLst/>
                <a:ahLst/>
                <a:cxnLst>
                  <a:cxn ang="0">
                    <a:pos x="72" y="42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0" y="28"/>
                  </a:cxn>
                  <a:cxn ang="0">
                    <a:pos x="2" y="30"/>
                  </a:cxn>
                  <a:cxn ang="0">
                    <a:pos x="68" y="68"/>
                  </a:cxn>
                  <a:cxn ang="0">
                    <a:pos x="72" y="68"/>
                  </a:cxn>
                  <a:cxn ang="0">
                    <a:pos x="72" y="42"/>
                  </a:cxn>
                </a:cxnLst>
                <a:rect l="0" t="0" r="r" b="b"/>
                <a:pathLst>
                  <a:path w="72" h="68">
                    <a:moveTo>
                      <a:pt x="72" y="4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2" y="30"/>
                    </a:lnTo>
                    <a:lnTo>
                      <a:pt x="68" y="68"/>
                    </a:lnTo>
                    <a:lnTo>
                      <a:pt x="72" y="68"/>
                    </a:lnTo>
                    <a:lnTo>
                      <a:pt x="72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50" name="Freeform 141"/>
              <p:cNvSpPr>
                <a:spLocks/>
              </p:cNvSpPr>
              <p:nvPr/>
            </p:nvSpPr>
            <p:spPr bwMode="ltGray">
              <a:xfrm>
                <a:off x="761" y="2382"/>
                <a:ext cx="143" cy="84"/>
              </a:xfrm>
              <a:custGeom>
                <a:avLst/>
                <a:gdLst/>
                <a:ahLst/>
                <a:cxnLst>
                  <a:cxn ang="0">
                    <a:pos x="141" y="40"/>
                  </a:cxn>
                  <a:cxn ang="0">
                    <a:pos x="133" y="34"/>
                  </a:cxn>
                  <a:cxn ang="0">
                    <a:pos x="76" y="2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2" y="84"/>
                  </a:cxn>
                  <a:cxn ang="0">
                    <a:pos x="135" y="46"/>
                  </a:cxn>
                  <a:cxn ang="0">
                    <a:pos x="143" y="42"/>
                  </a:cxn>
                  <a:cxn ang="0">
                    <a:pos x="141" y="40"/>
                  </a:cxn>
                </a:cxnLst>
                <a:rect l="0" t="0" r="r" b="b"/>
                <a:pathLst>
                  <a:path w="143" h="84">
                    <a:moveTo>
                      <a:pt x="141" y="40"/>
                    </a:moveTo>
                    <a:lnTo>
                      <a:pt x="133" y="34"/>
                    </a:lnTo>
                    <a:lnTo>
                      <a:pt x="76" y="2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2" y="84"/>
                    </a:lnTo>
                    <a:lnTo>
                      <a:pt x="135" y="46"/>
                    </a:lnTo>
                    <a:lnTo>
                      <a:pt x="143" y="42"/>
                    </a:lnTo>
                    <a:lnTo>
                      <a:pt x="141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51" name="Freeform 142"/>
              <p:cNvSpPr>
                <a:spLocks/>
              </p:cNvSpPr>
              <p:nvPr/>
            </p:nvSpPr>
            <p:spPr bwMode="ltGray">
              <a:xfrm>
                <a:off x="783" y="2440"/>
                <a:ext cx="48" cy="46"/>
              </a:xfrm>
              <a:custGeom>
                <a:avLst/>
                <a:gdLst/>
                <a:ahLst/>
                <a:cxnLst>
                  <a:cxn ang="0">
                    <a:pos x="48" y="32"/>
                  </a:cxn>
                  <a:cxn ang="0">
                    <a:pos x="46" y="30"/>
                  </a:cxn>
                  <a:cxn ang="0">
                    <a:pos x="46" y="26"/>
                  </a:cxn>
                  <a:cxn ang="0">
                    <a:pos x="42" y="24"/>
                  </a:cxn>
                  <a:cxn ang="0">
                    <a:pos x="42" y="26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2" y="44"/>
                  </a:cxn>
                  <a:cxn ang="0">
                    <a:pos x="42" y="46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2"/>
                  </a:cxn>
                </a:cxnLst>
                <a:rect l="0" t="0" r="r" b="b"/>
                <a:pathLst>
                  <a:path w="48" h="46">
                    <a:moveTo>
                      <a:pt x="48" y="32"/>
                    </a:moveTo>
                    <a:lnTo>
                      <a:pt x="46" y="30"/>
                    </a:lnTo>
                    <a:lnTo>
                      <a:pt x="46" y="26"/>
                    </a:lnTo>
                    <a:lnTo>
                      <a:pt x="42" y="24"/>
                    </a:lnTo>
                    <a:lnTo>
                      <a:pt x="42" y="26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2" y="44"/>
                    </a:lnTo>
                    <a:lnTo>
                      <a:pt x="42" y="46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52" name="Freeform 143"/>
              <p:cNvSpPr>
                <a:spLocks/>
              </p:cNvSpPr>
              <p:nvPr/>
            </p:nvSpPr>
            <p:spPr bwMode="ltGray">
              <a:xfrm>
                <a:off x="763" y="2432"/>
                <a:ext cx="20" cy="26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6"/>
                  </a:cxn>
                  <a:cxn ang="0">
                    <a:pos x="4" y="18"/>
                  </a:cxn>
                  <a:cxn ang="0">
                    <a:pos x="20" y="26"/>
                  </a:cxn>
                  <a:cxn ang="0">
                    <a:pos x="20" y="8"/>
                  </a:cxn>
                </a:cxnLst>
                <a:rect l="0" t="0" r="r" b="b"/>
                <a:pathLst>
                  <a:path w="20" h="26">
                    <a:moveTo>
                      <a:pt x="20" y="8"/>
                    </a:moveTo>
                    <a:lnTo>
                      <a:pt x="4" y="0"/>
                    </a:lnTo>
                    <a:lnTo>
                      <a:pt x="0" y="6"/>
                    </a:lnTo>
                    <a:lnTo>
                      <a:pt x="4" y="18"/>
                    </a:lnTo>
                    <a:lnTo>
                      <a:pt x="20" y="26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53" name="Freeform 144"/>
              <p:cNvSpPr>
                <a:spLocks/>
              </p:cNvSpPr>
              <p:nvPr/>
            </p:nvSpPr>
            <p:spPr bwMode="ltGray">
              <a:xfrm>
                <a:off x="775" y="2440"/>
                <a:ext cx="6" cy="1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4"/>
                  </a:cxn>
                  <a:cxn ang="0">
                    <a:pos x="6" y="2"/>
                  </a:cxn>
                </a:cxnLst>
                <a:rect l="0" t="0" r="r" b="b"/>
                <a:pathLst>
                  <a:path w="6" h="14">
                    <a:moveTo>
                      <a:pt x="6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54" name="Freeform 145"/>
              <p:cNvSpPr>
                <a:spLocks/>
              </p:cNvSpPr>
              <p:nvPr/>
            </p:nvSpPr>
            <p:spPr bwMode="ltGray">
              <a:xfrm>
                <a:off x="769" y="2440"/>
                <a:ext cx="4" cy="1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4"/>
                  </a:cxn>
                </a:cxnLst>
                <a:rect l="0" t="0" r="r" b="b"/>
                <a:pathLst>
                  <a:path w="4" h="10">
                    <a:moveTo>
                      <a:pt x="4" y="4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55" name="Freeform 146"/>
              <p:cNvSpPr>
                <a:spLocks/>
              </p:cNvSpPr>
              <p:nvPr/>
            </p:nvSpPr>
            <p:spPr bwMode="ltGray">
              <a:xfrm>
                <a:off x="829" y="2482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56" name="Freeform 147"/>
              <p:cNvSpPr>
                <a:spLocks/>
              </p:cNvSpPr>
              <p:nvPr/>
            </p:nvSpPr>
            <p:spPr bwMode="ltGray">
              <a:xfrm>
                <a:off x="783" y="2440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57" name="Freeform 148"/>
              <p:cNvSpPr>
                <a:spLocks/>
              </p:cNvSpPr>
              <p:nvPr/>
            </p:nvSpPr>
            <p:spPr bwMode="ltGray">
              <a:xfrm>
                <a:off x="783" y="2458"/>
                <a:ext cx="46" cy="28"/>
              </a:xfrm>
              <a:custGeom>
                <a:avLst/>
                <a:gdLst/>
                <a:ahLst/>
                <a:cxnLst>
                  <a:cxn ang="0">
                    <a:pos x="42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2" y="28"/>
                  </a:cxn>
                  <a:cxn ang="0">
                    <a:pos x="42" y="26"/>
                  </a:cxn>
                </a:cxnLst>
                <a:rect l="0" t="0" r="r" b="b"/>
                <a:pathLst>
                  <a:path w="46" h="28">
                    <a:moveTo>
                      <a:pt x="42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2" y="28"/>
                    </a:lnTo>
                    <a:lnTo>
                      <a:pt x="42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58" name="Freeform 149"/>
              <p:cNvSpPr>
                <a:spLocks/>
              </p:cNvSpPr>
              <p:nvPr/>
            </p:nvSpPr>
            <p:spPr bwMode="ltGray">
              <a:xfrm>
                <a:off x="769" y="2414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6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6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59" name="Freeform 150"/>
              <p:cNvSpPr>
                <a:spLocks/>
              </p:cNvSpPr>
              <p:nvPr/>
            </p:nvSpPr>
            <p:spPr bwMode="ltGray">
              <a:xfrm>
                <a:off x="759" y="2382"/>
                <a:ext cx="147" cy="112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38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0" y="44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2"/>
                  </a:cxn>
                  <a:cxn ang="0">
                    <a:pos x="70" y="110"/>
                  </a:cxn>
                  <a:cxn ang="0">
                    <a:pos x="74" y="112"/>
                  </a:cxn>
                  <a:cxn ang="0">
                    <a:pos x="78" y="110"/>
                  </a:cxn>
                  <a:cxn ang="0">
                    <a:pos x="143" y="72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6"/>
                  </a:cxn>
                  <a:cxn ang="0">
                    <a:pos x="147" y="44"/>
                  </a:cxn>
                  <a:cxn ang="0">
                    <a:pos x="145" y="42"/>
                  </a:cxn>
                  <a:cxn ang="0">
                    <a:pos x="143" y="38"/>
                  </a:cxn>
                  <a:cxn ang="0">
                    <a:pos x="135" y="34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8"/>
                  </a:cxn>
                  <a:cxn ang="0">
                    <a:pos x="6" y="70"/>
                  </a:cxn>
                  <a:cxn ang="0">
                    <a:pos x="4" y="68"/>
                  </a:cxn>
                  <a:cxn ang="0">
                    <a:pos x="4" y="66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6" y="40"/>
                  </a:cxn>
                  <a:cxn ang="0">
                    <a:pos x="72" y="2"/>
                  </a:cxn>
                  <a:cxn ang="0">
                    <a:pos x="76" y="2"/>
                  </a:cxn>
                  <a:cxn ang="0">
                    <a:pos x="133" y="36"/>
                  </a:cxn>
                  <a:cxn ang="0">
                    <a:pos x="141" y="40"/>
                  </a:cxn>
                  <a:cxn ang="0">
                    <a:pos x="143" y="42"/>
                  </a:cxn>
                  <a:cxn ang="0">
                    <a:pos x="145" y="44"/>
                  </a:cxn>
                  <a:cxn ang="0">
                    <a:pos x="145" y="66"/>
                  </a:cxn>
                  <a:cxn ang="0">
                    <a:pos x="143" y="70"/>
                  </a:cxn>
                  <a:cxn ang="0">
                    <a:pos x="141" y="70"/>
                  </a:cxn>
                  <a:cxn ang="0">
                    <a:pos x="76" y="108"/>
                  </a:cxn>
                  <a:cxn ang="0">
                    <a:pos x="72" y="108"/>
                  </a:cxn>
                  <a:cxn ang="0">
                    <a:pos x="70" y="0"/>
                  </a:cxn>
                  <a:cxn ang="0">
                    <a:pos x="145" y="42"/>
                  </a:cxn>
                  <a:cxn ang="0">
                    <a:pos x="70" y="0"/>
                  </a:cxn>
                  <a:cxn ang="0">
                    <a:pos x="143" y="42"/>
                  </a:cxn>
                  <a:cxn ang="0">
                    <a:pos x="70" y="0"/>
                  </a:cxn>
                  <a:cxn ang="0">
                    <a:pos x="143" y="42"/>
                  </a:cxn>
                  <a:cxn ang="0">
                    <a:pos x="70" y="0"/>
                  </a:cxn>
                </a:cxnLst>
                <a:rect l="0" t="0" r="r" b="b"/>
                <a:pathLst>
                  <a:path w="147" h="112">
                    <a:moveTo>
                      <a:pt x="70" y="0"/>
                    </a:moveTo>
                    <a:lnTo>
                      <a:pt x="4" y="38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0" y="44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70" y="110"/>
                    </a:lnTo>
                    <a:lnTo>
                      <a:pt x="74" y="112"/>
                    </a:lnTo>
                    <a:lnTo>
                      <a:pt x="78" y="110"/>
                    </a:lnTo>
                    <a:lnTo>
                      <a:pt x="143" y="72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6"/>
                    </a:lnTo>
                    <a:lnTo>
                      <a:pt x="147" y="44"/>
                    </a:lnTo>
                    <a:lnTo>
                      <a:pt x="145" y="42"/>
                    </a:lnTo>
                    <a:lnTo>
                      <a:pt x="143" y="38"/>
                    </a:lnTo>
                    <a:lnTo>
                      <a:pt x="135" y="34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8"/>
                    </a:lnTo>
                    <a:lnTo>
                      <a:pt x="6" y="70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6" y="40"/>
                    </a:lnTo>
                    <a:lnTo>
                      <a:pt x="72" y="2"/>
                    </a:lnTo>
                    <a:lnTo>
                      <a:pt x="76" y="2"/>
                    </a:lnTo>
                    <a:lnTo>
                      <a:pt x="133" y="36"/>
                    </a:lnTo>
                    <a:lnTo>
                      <a:pt x="141" y="40"/>
                    </a:lnTo>
                    <a:lnTo>
                      <a:pt x="143" y="42"/>
                    </a:lnTo>
                    <a:lnTo>
                      <a:pt x="145" y="44"/>
                    </a:lnTo>
                    <a:lnTo>
                      <a:pt x="145" y="66"/>
                    </a:lnTo>
                    <a:lnTo>
                      <a:pt x="143" y="70"/>
                    </a:lnTo>
                    <a:lnTo>
                      <a:pt x="141" y="70"/>
                    </a:lnTo>
                    <a:lnTo>
                      <a:pt x="76" y="108"/>
                    </a:lnTo>
                    <a:lnTo>
                      <a:pt x="72" y="108"/>
                    </a:lnTo>
                    <a:lnTo>
                      <a:pt x="70" y="0"/>
                    </a:lnTo>
                    <a:lnTo>
                      <a:pt x="145" y="42"/>
                    </a:lnTo>
                    <a:lnTo>
                      <a:pt x="70" y="0"/>
                    </a:lnTo>
                    <a:lnTo>
                      <a:pt x="143" y="42"/>
                    </a:lnTo>
                    <a:lnTo>
                      <a:pt x="70" y="0"/>
                    </a:lnTo>
                    <a:lnTo>
                      <a:pt x="143" y="4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60" name="Freeform 151"/>
              <p:cNvSpPr>
                <a:spLocks/>
              </p:cNvSpPr>
              <p:nvPr/>
            </p:nvSpPr>
            <p:spPr bwMode="ltGray">
              <a:xfrm>
                <a:off x="833" y="2388"/>
                <a:ext cx="71" cy="68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0" y="40"/>
                  </a:cxn>
                  <a:cxn ang="0">
                    <a:pos x="0" y="68"/>
                  </a:cxn>
                  <a:cxn ang="0">
                    <a:pos x="4" y="66"/>
                  </a:cxn>
                  <a:cxn ang="0">
                    <a:pos x="69" y="28"/>
                  </a:cxn>
                  <a:cxn ang="0">
                    <a:pos x="71" y="26"/>
                  </a:cxn>
                  <a:cxn ang="0">
                    <a:pos x="71" y="24"/>
                  </a:cxn>
                  <a:cxn ang="0">
                    <a:pos x="71" y="2"/>
                  </a:cxn>
                  <a:cxn ang="0">
                    <a:pos x="71" y="0"/>
                  </a:cxn>
                </a:cxnLst>
                <a:rect l="0" t="0" r="r" b="b"/>
                <a:pathLst>
                  <a:path w="71" h="68">
                    <a:moveTo>
                      <a:pt x="71" y="0"/>
                    </a:moveTo>
                    <a:lnTo>
                      <a:pt x="0" y="40"/>
                    </a:lnTo>
                    <a:lnTo>
                      <a:pt x="0" y="68"/>
                    </a:lnTo>
                    <a:lnTo>
                      <a:pt x="4" y="66"/>
                    </a:lnTo>
                    <a:lnTo>
                      <a:pt x="69" y="28"/>
                    </a:lnTo>
                    <a:lnTo>
                      <a:pt x="71" y="26"/>
                    </a:lnTo>
                    <a:lnTo>
                      <a:pt x="71" y="24"/>
                    </a:lnTo>
                    <a:lnTo>
                      <a:pt x="71" y="2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61" name="Freeform 152"/>
              <p:cNvSpPr>
                <a:spLocks/>
              </p:cNvSpPr>
              <p:nvPr/>
            </p:nvSpPr>
            <p:spPr bwMode="ltGray">
              <a:xfrm>
                <a:off x="761" y="2388"/>
                <a:ext cx="72" cy="68"/>
              </a:xfrm>
              <a:custGeom>
                <a:avLst/>
                <a:gdLst/>
                <a:ahLst/>
                <a:cxnLst>
                  <a:cxn ang="0">
                    <a:pos x="72" y="4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4"/>
                  </a:cxn>
                  <a:cxn ang="0">
                    <a:pos x="0" y="26"/>
                  </a:cxn>
                  <a:cxn ang="0">
                    <a:pos x="2" y="28"/>
                  </a:cxn>
                  <a:cxn ang="0">
                    <a:pos x="68" y="66"/>
                  </a:cxn>
                  <a:cxn ang="0">
                    <a:pos x="72" y="68"/>
                  </a:cxn>
                  <a:cxn ang="0">
                    <a:pos x="72" y="40"/>
                  </a:cxn>
                </a:cxnLst>
                <a:rect l="0" t="0" r="r" b="b"/>
                <a:pathLst>
                  <a:path w="72" h="68">
                    <a:moveTo>
                      <a:pt x="72" y="4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2" y="28"/>
                    </a:lnTo>
                    <a:lnTo>
                      <a:pt x="68" y="66"/>
                    </a:lnTo>
                    <a:lnTo>
                      <a:pt x="72" y="68"/>
                    </a:lnTo>
                    <a:lnTo>
                      <a:pt x="72" y="40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62" name="Freeform 153"/>
              <p:cNvSpPr>
                <a:spLocks/>
              </p:cNvSpPr>
              <p:nvPr/>
            </p:nvSpPr>
            <p:spPr bwMode="ltGray">
              <a:xfrm>
                <a:off x="761" y="2347"/>
                <a:ext cx="143" cy="81"/>
              </a:xfrm>
              <a:custGeom>
                <a:avLst/>
                <a:gdLst/>
                <a:ahLst/>
                <a:cxnLst>
                  <a:cxn ang="0">
                    <a:pos x="141" y="37"/>
                  </a:cxn>
                  <a:cxn ang="0">
                    <a:pos x="133" y="33"/>
                  </a:cxn>
                  <a:cxn ang="0">
                    <a:pos x="76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2" y="37"/>
                  </a:cxn>
                  <a:cxn ang="0">
                    <a:pos x="0" y="41"/>
                  </a:cxn>
                  <a:cxn ang="0">
                    <a:pos x="72" y="81"/>
                  </a:cxn>
                  <a:cxn ang="0">
                    <a:pos x="135" y="45"/>
                  </a:cxn>
                  <a:cxn ang="0">
                    <a:pos x="143" y="41"/>
                  </a:cxn>
                  <a:cxn ang="0">
                    <a:pos x="141" y="37"/>
                  </a:cxn>
                </a:cxnLst>
                <a:rect l="0" t="0" r="r" b="b"/>
                <a:pathLst>
                  <a:path w="143" h="81">
                    <a:moveTo>
                      <a:pt x="141" y="37"/>
                    </a:moveTo>
                    <a:lnTo>
                      <a:pt x="133" y="33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2" y="37"/>
                    </a:lnTo>
                    <a:lnTo>
                      <a:pt x="0" y="41"/>
                    </a:lnTo>
                    <a:lnTo>
                      <a:pt x="72" y="81"/>
                    </a:lnTo>
                    <a:lnTo>
                      <a:pt x="135" y="45"/>
                    </a:lnTo>
                    <a:lnTo>
                      <a:pt x="143" y="41"/>
                    </a:lnTo>
                    <a:lnTo>
                      <a:pt x="141" y="37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63" name="Freeform 154"/>
              <p:cNvSpPr>
                <a:spLocks/>
              </p:cNvSpPr>
              <p:nvPr/>
            </p:nvSpPr>
            <p:spPr bwMode="ltGray">
              <a:xfrm>
                <a:off x="783" y="2404"/>
                <a:ext cx="48" cy="46"/>
              </a:xfrm>
              <a:custGeom>
                <a:avLst/>
                <a:gdLst/>
                <a:ahLst/>
                <a:cxnLst>
                  <a:cxn ang="0">
                    <a:pos x="48" y="30"/>
                  </a:cxn>
                  <a:cxn ang="0">
                    <a:pos x="46" y="30"/>
                  </a:cxn>
                  <a:cxn ang="0">
                    <a:pos x="46" y="24"/>
                  </a:cxn>
                  <a:cxn ang="0">
                    <a:pos x="42" y="24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42" y="44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0"/>
                  </a:cxn>
                </a:cxnLst>
                <a:rect l="0" t="0" r="r" b="b"/>
                <a:pathLst>
                  <a:path w="48" h="46">
                    <a:moveTo>
                      <a:pt x="48" y="30"/>
                    </a:moveTo>
                    <a:lnTo>
                      <a:pt x="46" y="30"/>
                    </a:lnTo>
                    <a:lnTo>
                      <a:pt x="46" y="24"/>
                    </a:lnTo>
                    <a:lnTo>
                      <a:pt x="42" y="24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42" y="44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64" name="Freeform 155"/>
              <p:cNvSpPr>
                <a:spLocks/>
              </p:cNvSpPr>
              <p:nvPr/>
            </p:nvSpPr>
            <p:spPr bwMode="ltGray">
              <a:xfrm>
                <a:off x="763" y="2394"/>
                <a:ext cx="20" cy="28"/>
              </a:xfrm>
              <a:custGeom>
                <a:avLst/>
                <a:gdLst/>
                <a:ahLst/>
                <a:cxnLst>
                  <a:cxn ang="0">
                    <a:pos x="20" y="10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20"/>
                  </a:cxn>
                  <a:cxn ang="0">
                    <a:pos x="20" y="28"/>
                  </a:cxn>
                  <a:cxn ang="0">
                    <a:pos x="20" y="10"/>
                  </a:cxn>
                </a:cxnLst>
                <a:rect l="0" t="0" r="r" b="b"/>
                <a:pathLst>
                  <a:path w="20" h="28">
                    <a:moveTo>
                      <a:pt x="20" y="1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20"/>
                    </a:lnTo>
                    <a:lnTo>
                      <a:pt x="20" y="28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65" name="Freeform 156"/>
              <p:cNvSpPr>
                <a:spLocks/>
              </p:cNvSpPr>
              <p:nvPr/>
            </p:nvSpPr>
            <p:spPr bwMode="ltGray">
              <a:xfrm>
                <a:off x="775" y="2402"/>
                <a:ext cx="6" cy="1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6"/>
                  </a:cxn>
                  <a:cxn ang="0">
                    <a:pos x="6" y="4"/>
                  </a:cxn>
                </a:cxnLst>
                <a:rect l="0" t="0" r="r" b="b"/>
                <a:pathLst>
                  <a:path w="6" h="16">
                    <a:moveTo>
                      <a:pt x="6" y="4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66" name="Freeform 157"/>
              <p:cNvSpPr>
                <a:spLocks/>
              </p:cNvSpPr>
              <p:nvPr/>
            </p:nvSpPr>
            <p:spPr bwMode="ltGray">
              <a:xfrm>
                <a:off x="769" y="2404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67" name="Freeform 158"/>
              <p:cNvSpPr>
                <a:spLocks/>
              </p:cNvSpPr>
              <p:nvPr/>
            </p:nvSpPr>
            <p:spPr bwMode="ltGray">
              <a:xfrm>
                <a:off x="829" y="2444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68" name="Freeform 159"/>
              <p:cNvSpPr>
                <a:spLocks/>
              </p:cNvSpPr>
              <p:nvPr/>
            </p:nvSpPr>
            <p:spPr bwMode="ltGray">
              <a:xfrm>
                <a:off x="783" y="2404"/>
                <a:ext cx="4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18">
                    <a:moveTo>
                      <a:pt x="0" y="0"/>
                    </a:moveTo>
                    <a:lnTo>
                      <a:pt x="0" y="18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69" name="Freeform 160"/>
              <p:cNvSpPr>
                <a:spLocks/>
              </p:cNvSpPr>
              <p:nvPr/>
            </p:nvSpPr>
            <p:spPr bwMode="ltGray">
              <a:xfrm>
                <a:off x="783" y="2422"/>
                <a:ext cx="46" cy="28"/>
              </a:xfrm>
              <a:custGeom>
                <a:avLst/>
                <a:gdLst/>
                <a:ahLst/>
                <a:cxnLst>
                  <a:cxn ang="0">
                    <a:pos x="42" y="2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2" y="26"/>
                  </a:cxn>
                </a:cxnLst>
                <a:rect l="0" t="0" r="r" b="b"/>
                <a:pathLst>
                  <a:path w="46" h="28">
                    <a:moveTo>
                      <a:pt x="42" y="26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2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0" name="Freeform 161"/>
              <p:cNvSpPr>
                <a:spLocks/>
              </p:cNvSpPr>
              <p:nvPr/>
            </p:nvSpPr>
            <p:spPr bwMode="ltGray">
              <a:xfrm>
                <a:off x="769" y="2378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6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6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1" name="Freeform 162"/>
              <p:cNvSpPr>
                <a:spLocks/>
              </p:cNvSpPr>
              <p:nvPr/>
            </p:nvSpPr>
            <p:spPr bwMode="ltGray">
              <a:xfrm>
                <a:off x="759" y="2345"/>
                <a:ext cx="147" cy="111"/>
              </a:xfrm>
              <a:custGeom>
                <a:avLst/>
                <a:gdLst/>
                <a:ahLst/>
                <a:cxnLst>
                  <a:cxn ang="0">
                    <a:pos x="70" y="2"/>
                  </a:cxn>
                  <a:cxn ang="0">
                    <a:pos x="4" y="39"/>
                  </a:cxn>
                  <a:cxn ang="0">
                    <a:pos x="2" y="39"/>
                  </a:cxn>
                  <a:cxn ang="0">
                    <a:pos x="2" y="43"/>
                  </a:cxn>
                  <a:cxn ang="0">
                    <a:pos x="0" y="45"/>
                  </a:cxn>
                  <a:cxn ang="0">
                    <a:pos x="0" y="67"/>
                  </a:cxn>
                  <a:cxn ang="0">
                    <a:pos x="2" y="71"/>
                  </a:cxn>
                  <a:cxn ang="0">
                    <a:pos x="4" y="73"/>
                  </a:cxn>
                  <a:cxn ang="0">
                    <a:pos x="70" y="111"/>
                  </a:cxn>
                  <a:cxn ang="0">
                    <a:pos x="74" y="111"/>
                  </a:cxn>
                  <a:cxn ang="0">
                    <a:pos x="78" y="111"/>
                  </a:cxn>
                  <a:cxn ang="0">
                    <a:pos x="143" y="73"/>
                  </a:cxn>
                  <a:cxn ang="0">
                    <a:pos x="145" y="71"/>
                  </a:cxn>
                  <a:cxn ang="0">
                    <a:pos x="147" y="69"/>
                  </a:cxn>
                  <a:cxn ang="0">
                    <a:pos x="147" y="67"/>
                  </a:cxn>
                  <a:cxn ang="0">
                    <a:pos x="147" y="45"/>
                  </a:cxn>
                  <a:cxn ang="0">
                    <a:pos x="145" y="41"/>
                  </a:cxn>
                  <a:cxn ang="0">
                    <a:pos x="143" y="39"/>
                  </a:cxn>
                  <a:cxn ang="0">
                    <a:pos x="135" y="35"/>
                  </a:cxn>
                  <a:cxn ang="0">
                    <a:pos x="78" y="2"/>
                  </a:cxn>
                  <a:cxn ang="0">
                    <a:pos x="74" y="0"/>
                  </a:cxn>
                  <a:cxn ang="0">
                    <a:pos x="70" y="2"/>
                  </a:cxn>
                  <a:cxn ang="0">
                    <a:pos x="72" y="109"/>
                  </a:cxn>
                  <a:cxn ang="0">
                    <a:pos x="6" y="71"/>
                  </a:cxn>
                  <a:cxn ang="0">
                    <a:pos x="4" y="69"/>
                  </a:cxn>
                  <a:cxn ang="0">
                    <a:pos x="4" y="67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6" y="41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33" y="37"/>
                  </a:cxn>
                  <a:cxn ang="0">
                    <a:pos x="141" y="41"/>
                  </a:cxn>
                  <a:cxn ang="0">
                    <a:pos x="143" y="43"/>
                  </a:cxn>
                  <a:cxn ang="0">
                    <a:pos x="145" y="45"/>
                  </a:cxn>
                  <a:cxn ang="0">
                    <a:pos x="145" y="67"/>
                  </a:cxn>
                  <a:cxn ang="0">
                    <a:pos x="143" y="69"/>
                  </a:cxn>
                  <a:cxn ang="0">
                    <a:pos x="141" y="71"/>
                  </a:cxn>
                  <a:cxn ang="0">
                    <a:pos x="76" y="109"/>
                  </a:cxn>
                  <a:cxn ang="0">
                    <a:pos x="72" y="109"/>
                  </a:cxn>
                  <a:cxn ang="0">
                    <a:pos x="70" y="2"/>
                  </a:cxn>
                  <a:cxn ang="0">
                    <a:pos x="145" y="41"/>
                  </a:cxn>
                  <a:cxn ang="0">
                    <a:pos x="70" y="2"/>
                  </a:cxn>
                  <a:cxn ang="0">
                    <a:pos x="143" y="43"/>
                  </a:cxn>
                  <a:cxn ang="0">
                    <a:pos x="70" y="2"/>
                  </a:cxn>
                  <a:cxn ang="0">
                    <a:pos x="143" y="43"/>
                  </a:cxn>
                  <a:cxn ang="0">
                    <a:pos x="70" y="2"/>
                  </a:cxn>
                </a:cxnLst>
                <a:rect l="0" t="0" r="r" b="b"/>
                <a:pathLst>
                  <a:path w="147" h="111">
                    <a:moveTo>
                      <a:pt x="70" y="2"/>
                    </a:moveTo>
                    <a:lnTo>
                      <a:pt x="4" y="39"/>
                    </a:lnTo>
                    <a:lnTo>
                      <a:pt x="2" y="39"/>
                    </a:lnTo>
                    <a:lnTo>
                      <a:pt x="2" y="43"/>
                    </a:lnTo>
                    <a:lnTo>
                      <a:pt x="0" y="45"/>
                    </a:lnTo>
                    <a:lnTo>
                      <a:pt x="0" y="67"/>
                    </a:lnTo>
                    <a:lnTo>
                      <a:pt x="2" y="71"/>
                    </a:lnTo>
                    <a:lnTo>
                      <a:pt x="4" y="73"/>
                    </a:lnTo>
                    <a:lnTo>
                      <a:pt x="70" y="111"/>
                    </a:lnTo>
                    <a:lnTo>
                      <a:pt x="74" y="111"/>
                    </a:lnTo>
                    <a:lnTo>
                      <a:pt x="78" y="111"/>
                    </a:lnTo>
                    <a:lnTo>
                      <a:pt x="143" y="73"/>
                    </a:lnTo>
                    <a:lnTo>
                      <a:pt x="145" y="71"/>
                    </a:lnTo>
                    <a:lnTo>
                      <a:pt x="147" y="69"/>
                    </a:lnTo>
                    <a:lnTo>
                      <a:pt x="147" y="67"/>
                    </a:lnTo>
                    <a:lnTo>
                      <a:pt x="147" y="45"/>
                    </a:lnTo>
                    <a:lnTo>
                      <a:pt x="145" y="41"/>
                    </a:lnTo>
                    <a:lnTo>
                      <a:pt x="143" y="39"/>
                    </a:lnTo>
                    <a:lnTo>
                      <a:pt x="135" y="35"/>
                    </a:lnTo>
                    <a:lnTo>
                      <a:pt x="78" y="2"/>
                    </a:lnTo>
                    <a:lnTo>
                      <a:pt x="74" y="0"/>
                    </a:lnTo>
                    <a:lnTo>
                      <a:pt x="70" y="2"/>
                    </a:lnTo>
                    <a:lnTo>
                      <a:pt x="72" y="109"/>
                    </a:lnTo>
                    <a:lnTo>
                      <a:pt x="6" y="71"/>
                    </a:lnTo>
                    <a:lnTo>
                      <a:pt x="4" y="69"/>
                    </a:lnTo>
                    <a:lnTo>
                      <a:pt x="4" y="67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6" y="41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33" y="37"/>
                    </a:lnTo>
                    <a:lnTo>
                      <a:pt x="141" y="41"/>
                    </a:lnTo>
                    <a:lnTo>
                      <a:pt x="143" y="43"/>
                    </a:lnTo>
                    <a:lnTo>
                      <a:pt x="145" y="45"/>
                    </a:lnTo>
                    <a:lnTo>
                      <a:pt x="145" y="67"/>
                    </a:lnTo>
                    <a:lnTo>
                      <a:pt x="143" y="69"/>
                    </a:lnTo>
                    <a:lnTo>
                      <a:pt x="141" y="71"/>
                    </a:lnTo>
                    <a:lnTo>
                      <a:pt x="76" y="109"/>
                    </a:lnTo>
                    <a:lnTo>
                      <a:pt x="72" y="109"/>
                    </a:lnTo>
                    <a:lnTo>
                      <a:pt x="70" y="2"/>
                    </a:lnTo>
                    <a:lnTo>
                      <a:pt x="145" y="41"/>
                    </a:lnTo>
                    <a:lnTo>
                      <a:pt x="70" y="2"/>
                    </a:lnTo>
                    <a:lnTo>
                      <a:pt x="143" y="43"/>
                    </a:lnTo>
                    <a:lnTo>
                      <a:pt x="70" y="2"/>
                    </a:lnTo>
                    <a:lnTo>
                      <a:pt x="143" y="43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2" name="Freeform 163"/>
              <p:cNvSpPr>
                <a:spLocks/>
              </p:cNvSpPr>
              <p:nvPr/>
            </p:nvSpPr>
            <p:spPr bwMode="ltGray">
              <a:xfrm>
                <a:off x="833" y="2351"/>
                <a:ext cx="71" cy="67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0" y="41"/>
                  </a:cxn>
                  <a:cxn ang="0">
                    <a:pos x="0" y="67"/>
                  </a:cxn>
                  <a:cxn ang="0">
                    <a:pos x="4" y="67"/>
                  </a:cxn>
                  <a:cxn ang="0">
                    <a:pos x="69" y="29"/>
                  </a:cxn>
                  <a:cxn ang="0">
                    <a:pos x="71" y="27"/>
                  </a:cxn>
                  <a:cxn ang="0">
                    <a:pos x="71" y="25"/>
                  </a:cxn>
                  <a:cxn ang="0">
                    <a:pos x="71" y="4"/>
                  </a:cxn>
                  <a:cxn ang="0">
                    <a:pos x="71" y="0"/>
                  </a:cxn>
                </a:cxnLst>
                <a:rect l="0" t="0" r="r" b="b"/>
                <a:pathLst>
                  <a:path w="71" h="67">
                    <a:moveTo>
                      <a:pt x="71" y="0"/>
                    </a:moveTo>
                    <a:lnTo>
                      <a:pt x="0" y="41"/>
                    </a:lnTo>
                    <a:lnTo>
                      <a:pt x="0" y="67"/>
                    </a:lnTo>
                    <a:lnTo>
                      <a:pt x="4" y="67"/>
                    </a:lnTo>
                    <a:lnTo>
                      <a:pt x="69" y="29"/>
                    </a:lnTo>
                    <a:lnTo>
                      <a:pt x="71" y="27"/>
                    </a:lnTo>
                    <a:lnTo>
                      <a:pt x="71" y="25"/>
                    </a:lnTo>
                    <a:lnTo>
                      <a:pt x="71" y="4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3" name="Freeform 164"/>
              <p:cNvSpPr>
                <a:spLocks/>
              </p:cNvSpPr>
              <p:nvPr/>
            </p:nvSpPr>
            <p:spPr bwMode="ltGray">
              <a:xfrm>
                <a:off x="761" y="2351"/>
                <a:ext cx="72" cy="67"/>
              </a:xfrm>
              <a:custGeom>
                <a:avLst/>
                <a:gdLst/>
                <a:ahLst/>
                <a:cxnLst>
                  <a:cxn ang="0">
                    <a:pos x="72" y="41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25"/>
                  </a:cxn>
                  <a:cxn ang="0">
                    <a:pos x="0" y="27"/>
                  </a:cxn>
                  <a:cxn ang="0">
                    <a:pos x="2" y="29"/>
                  </a:cxn>
                  <a:cxn ang="0">
                    <a:pos x="68" y="67"/>
                  </a:cxn>
                  <a:cxn ang="0">
                    <a:pos x="72" y="67"/>
                  </a:cxn>
                  <a:cxn ang="0">
                    <a:pos x="72" y="41"/>
                  </a:cxn>
                </a:cxnLst>
                <a:rect l="0" t="0" r="r" b="b"/>
                <a:pathLst>
                  <a:path w="72" h="67">
                    <a:moveTo>
                      <a:pt x="72" y="41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2" y="29"/>
                    </a:lnTo>
                    <a:lnTo>
                      <a:pt x="68" y="67"/>
                    </a:lnTo>
                    <a:lnTo>
                      <a:pt x="72" y="67"/>
                    </a:lnTo>
                    <a:lnTo>
                      <a:pt x="72" y="41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4" name="Freeform 165"/>
              <p:cNvSpPr>
                <a:spLocks/>
              </p:cNvSpPr>
              <p:nvPr/>
            </p:nvSpPr>
            <p:spPr bwMode="ltGray">
              <a:xfrm>
                <a:off x="761" y="2311"/>
                <a:ext cx="143" cy="81"/>
              </a:xfrm>
              <a:custGeom>
                <a:avLst/>
                <a:gdLst/>
                <a:ahLst/>
                <a:cxnLst>
                  <a:cxn ang="0">
                    <a:pos x="141" y="38"/>
                  </a:cxn>
                  <a:cxn ang="0">
                    <a:pos x="133" y="34"/>
                  </a:cxn>
                  <a:cxn ang="0">
                    <a:pos x="76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72" y="81"/>
                  </a:cxn>
                  <a:cxn ang="0">
                    <a:pos x="135" y="44"/>
                  </a:cxn>
                  <a:cxn ang="0">
                    <a:pos x="143" y="40"/>
                  </a:cxn>
                  <a:cxn ang="0">
                    <a:pos x="141" y="38"/>
                  </a:cxn>
                </a:cxnLst>
                <a:rect l="0" t="0" r="r" b="b"/>
                <a:pathLst>
                  <a:path w="143" h="81">
                    <a:moveTo>
                      <a:pt x="141" y="38"/>
                    </a:moveTo>
                    <a:lnTo>
                      <a:pt x="133" y="34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2" y="38"/>
                    </a:lnTo>
                    <a:lnTo>
                      <a:pt x="0" y="40"/>
                    </a:lnTo>
                    <a:lnTo>
                      <a:pt x="72" y="81"/>
                    </a:lnTo>
                    <a:lnTo>
                      <a:pt x="135" y="44"/>
                    </a:lnTo>
                    <a:lnTo>
                      <a:pt x="143" y="40"/>
                    </a:lnTo>
                    <a:lnTo>
                      <a:pt x="141" y="38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5" name="Freeform 166"/>
              <p:cNvSpPr>
                <a:spLocks/>
              </p:cNvSpPr>
              <p:nvPr/>
            </p:nvSpPr>
            <p:spPr bwMode="ltGray">
              <a:xfrm>
                <a:off x="783" y="2368"/>
                <a:ext cx="48" cy="46"/>
              </a:xfrm>
              <a:custGeom>
                <a:avLst/>
                <a:gdLst/>
                <a:ahLst/>
                <a:cxnLst>
                  <a:cxn ang="0">
                    <a:pos x="48" y="30"/>
                  </a:cxn>
                  <a:cxn ang="0">
                    <a:pos x="46" y="28"/>
                  </a:cxn>
                  <a:cxn ang="0">
                    <a:pos x="46" y="24"/>
                  </a:cxn>
                  <a:cxn ang="0">
                    <a:pos x="42" y="22"/>
                  </a:cxn>
                  <a:cxn ang="0">
                    <a:pos x="42" y="24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42" y="42"/>
                  </a:cxn>
                  <a:cxn ang="0">
                    <a:pos x="42" y="44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2"/>
                  </a:cxn>
                  <a:cxn ang="0">
                    <a:pos x="48" y="30"/>
                  </a:cxn>
                </a:cxnLst>
                <a:rect l="0" t="0" r="r" b="b"/>
                <a:pathLst>
                  <a:path w="48" h="46">
                    <a:moveTo>
                      <a:pt x="48" y="30"/>
                    </a:moveTo>
                    <a:lnTo>
                      <a:pt x="46" y="28"/>
                    </a:lnTo>
                    <a:lnTo>
                      <a:pt x="46" y="24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42" y="42"/>
                    </a:lnTo>
                    <a:lnTo>
                      <a:pt x="42" y="44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2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6" name="Freeform 167"/>
              <p:cNvSpPr>
                <a:spLocks/>
              </p:cNvSpPr>
              <p:nvPr/>
            </p:nvSpPr>
            <p:spPr bwMode="ltGray">
              <a:xfrm>
                <a:off x="763" y="2358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20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20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7" name="Freeform 168"/>
              <p:cNvSpPr>
                <a:spLocks/>
              </p:cNvSpPr>
              <p:nvPr/>
            </p:nvSpPr>
            <p:spPr bwMode="ltGray">
              <a:xfrm>
                <a:off x="775" y="2366"/>
                <a:ext cx="6" cy="1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4"/>
                  </a:cxn>
                  <a:cxn ang="0">
                    <a:pos x="6" y="2"/>
                  </a:cxn>
                </a:cxnLst>
                <a:rect l="0" t="0" r="r" b="b"/>
                <a:pathLst>
                  <a:path w="6" h="14">
                    <a:moveTo>
                      <a:pt x="6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8" name="Freeform 169"/>
              <p:cNvSpPr>
                <a:spLocks/>
              </p:cNvSpPr>
              <p:nvPr/>
            </p:nvSpPr>
            <p:spPr bwMode="ltGray">
              <a:xfrm>
                <a:off x="769" y="2368"/>
                <a:ext cx="4" cy="8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4" y="2"/>
                  </a:cxn>
                </a:cxnLst>
                <a:rect l="0" t="0" r="r" b="b"/>
                <a:pathLst>
                  <a:path w="4" h="8">
                    <a:moveTo>
                      <a:pt x="4" y="2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9" name="Freeform 170"/>
              <p:cNvSpPr>
                <a:spLocks/>
              </p:cNvSpPr>
              <p:nvPr/>
            </p:nvSpPr>
            <p:spPr bwMode="ltGray">
              <a:xfrm>
                <a:off x="829" y="2408"/>
                <a:ext cx="2" cy="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0" name="Freeform 171"/>
              <p:cNvSpPr>
                <a:spLocks/>
              </p:cNvSpPr>
              <p:nvPr/>
            </p:nvSpPr>
            <p:spPr bwMode="ltGray">
              <a:xfrm>
                <a:off x="783" y="2368"/>
                <a:ext cx="4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4" y="16"/>
                  </a:cxn>
                  <a:cxn ang="0">
                    <a:pos x="4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18">
                    <a:moveTo>
                      <a:pt x="0" y="0"/>
                    </a:moveTo>
                    <a:lnTo>
                      <a:pt x="0" y="18"/>
                    </a:lnTo>
                    <a:lnTo>
                      <a:pt x="4" y="16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1" name="Freeform 172"/>
              <p:cNvSpPr>
                <a:spLocks/>
              </p:cNvSpPr>
              <p:nvPr/>
            </p:nvSpPr>
            <p:spPr bwMode="ltGray">
              <a:xfrm>
                <a:off x="783" y="2384"/>
                <a:ext cx="46" cy="30"/>
              </a:xfrm>
              <a:custGeom>
                <a:avLst/>
                <a:gdLst/>
                <a:ahLst/>
                <a:cxnLst>
                  <a:cxn ang="0">
                    <a:pos x="42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6"/>
                  </a:cxn>
                  <a:cxn ang="0">
                    <a:pos x="46" y="30"/>
                  </a:cxn>
                  <a:cxn ang="0">
                    <a:pos x="42" y="28"/>
                  </a:cxn>
                  <a:cxn ang="0">
                    <a:pos x="42" y="26"/>
                  </a:cxn>
                </a:cxnLst>
                <a:rect l="0" t="0" r="r" b="b"/>
                <a:pathLst>
                  <a:path w="46" h="30">
                    <a:moveTo>
                      <a:pt x="42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6"/>
                    </a:lnTo>
                    <a:lnTo>
                      <a:pt x="46" y="30"/>
                    </a:lnTo>
                    <a:lnTo>
                      <a:pt x="42" y="28"/>
                    </a:lnTo>
                    <a:lnTo>
                      <a:pt x="42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2" name="Freeform 173"/>
              <p:cNvSpPr>
                <a:spLocks/>
              </p:cNvSpPr>
              <p:nvPr/>
            </p:nvSpPr>
            <p:spPr bwMode="ltGray">
              <a:xfrm>
                <a:off x="769" y="2343"/>
                <a:ext cx="80" cy="45"/>
              </a:xfrm>
              <a:custGeom>
                <a:avLst/>
                <a:gdLst/>
                <a:ahLst/>
                <a:cxnLst>
                  <a:cxn ang="0">
                    <a:pos x="80" y="35"/>
                  </a:cxn>
                  <a:cxn ang="0">
                    <a:pos x="16" y="0"/>
                  </a:cxn>
                  <a:cxn ang="0">
                    <a:pos x="0" y="8"/>
                  </a:cxn>
                  <a:cxn ang="0">
                    <a:pos x="64" y="45"/>
                  </a:cxn>
                  <a:cxn ang="0">
                    <a:pos x="80" y="35"/>
                  </a:cxn>
                </a:cxnLst>
                <a:rect l="0" t="0" r="r" b="b"/>
                <a:pathLst>
                  <a:path w="80" h="45">
                    <a:moveTo>
                      <a:pt x="80" y="35"/>
                    </a:moveTo>
                    <a:lnTo>
                      <a:pt x="16" y="0"/>
                    </a:lnTo>
                    <a:lnTo>
                      <a:pt x="0" y="8"/>
                    </a:lnTo>
                    <a:lnTo>
                      <a:pt x="64" y="45"/>
                    </a:lnTo>
                    <a:lnTo>
                      <a:pt x="80" y="35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3" name="Freeform 174"/>
              <p:cNvSpPr>
                <a:spLocks/>
              </p:cNvSpPr>
              <p:nvPr/>
            </p:nvSpPr>
            <p:spPr bwMode="ltGray">
              <a:xfrm>
                <a:off x="759" y="2309"/>
                <a:ext cx="147" cy="111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0" y="46"/>
                  </a:cxn>
                  <a:cxn ang="0">
                    <a:pos x="0" y="65"/>
                  </a:cxn>
                  <a:cxn ang="0">
                    <a:pos x="2" y="69"/>
                  </a:cxn>
                  <a:cxn ang="0">
                    <a:pos x="4" y="73"/>
                  </a:cxn>
                  <a:cxn ang="0">
                    <a:pos x="70" y="111"/>
                  </a:cxn>
                  <a:cxn ang="0">
                    <a:pos x="74" y="111"/>
                  </a:cxn>
                  <a:cxn ang="0">
                    <a:pos x="78" y="111"/>
                  </a:cxn>
                  <a:cxn ang="0">
                    <a:pos x="143" y="73"/>
                  </a:cxn>
                  <a:cxn ang="0">
                    <a:pos x="145" y="71"/>
                  </a:cxn>
                  <a:cxn ang="0">
                    <a:pos x="147" y="69"/>
                  </a:cxn>
                  <a:cxn ang="0">
                    <a:pos x="147" y="65"/>
                  </a:cxn>
                  <a:cxn ang="0">
                    <a:pos x="147" y="46"/>
                  </a:cxn>
                  <a:cxn ang="0">
                    <a:pos x="145" y="42"/>
                  </a:cxn>
                  <a:cxn ang="0">
                    <a:pos x="143" y="40"/>
                  </a:cxn>
                  <a:cxn ang="0">
                    <a:pos x="135" y="34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7"/>
                  </a:cxn>
                  <a:cxn ang="0">
                    <a:pos x="6" y="69"/>
                  </a:cxn>
                  <a:cxn ang="0">
                    <a:pos x="4" y="67"/>
                  </a:cxn>
                  <a:cxn ang="0">
                    <a:pos x="4" y="65"/>
                  </a:cxn>
                  <a:cxn ang="0">
                    <a:pos x="4" y="46"/>
                  </a:cxn>
                  <a:cxn ang="0">
                    <a:pos x="4" y="42"/>
                  </a:cxn>
                  <a:cxn ang="0">
                    <a:pos x="6" y="42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33" y="36"/>
                  </a:cxn>
                  <a:cxn ang="0">
                    <a:pos x="141" y="42"/>
                  </a:cxn>
                  <a:cxn ang="0">
                    <a:pos x="143" y="44"/>
                  </a:cxn>
                  <a:cxn ang="0">
                    <a:pos x="145" y="46"/>
                  </a:cxn>
                  <a:cxn ang="0">
                    <a:pos x="145" y="65"/>
                  </a:cxn>
                  <a:cxn ang="0">
                    <a:pos x="143" y="69"/>
                  </a:cxn>
                  <a:cxn ang="0">
                    <a:pos x="141" y="69"/>
                  </a:cxn>
                  <a:cxn ang="0">
                    <a:pos x="76" y="107"/>
                  </a:cxn>
                  <a:cxn ang="0">
                    <a:pos x="72" y="107"/>
                  </a:cxn>
                  <a:cxn ang="0">
                    <a:pos x="70" y="0"/>
                  </a:cxn>
                  <a:cxn ang="0">
                    <a:pos x="145" y="42"/>
                  </a:cxn>
                  <a:cxn ang="0">
                    <a:pos x="70" y="0"/>
                  </a:cxn>
                  <a:cxn ang="0">
                    <a:pos x="143" y="44"/>
                  </a:cxn>
                  <a:cxn ang="0">
                    <a:pos x="70" y="0"/>
                  </a:cxn>
                  <a:cxn ang="0">
                    <a:pos x="143" y="44"/>
                  </a:cxn>
                  <a:cxn ang="0">
                    <a:pos x="70" y="0"/>
                  </a:cxn>
                </a:cxnLst>
                <a:rect l="0" t="0" r="r" b="b"/>
                <a:pathLst>
                  <a:path w="147" h="111">
                    <a:moveTo>
                      <a:pt x="70" y="0"/>
                    </a:moveTo>
                    <a:lnTo>
                      <a:pt x="4" y="40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0" y="65"/>
                    </a:lnTo>
                    <a:lnTo>
                      <a:pt x="2" y="69"/>
                    </a:lnTo>
                    <a:lnTo>
                      <a:pt x="4" y="73"/>
                    </a:lnTo>
                    <a:lnTo>
                      <a:pt x="70" y="111"/>
                    </a:lnTo>
                    <a:lnTo>
                      <a:pt x="74" y="111"/>
                    </a:lnTo>
                    <a:lnTo>
                      <a:pt x="78" y="111"/>
                    </a:lnTo>
                    <a:lnTo>
                      <a:pt x="143" y="73"/>
                    </a:lnTo>
                    <a:lnTo>
                      <a:pt x="145" y="71"/>
                    </a:lnTo>
                    <a:lnTo>
                      <a:pt x="147" y="69"/>
                    </a:lnTo>
                    <a:lnTo>
                      <a:pt x="147" y="65"/>
                    </a:lnTo>
                    <a:lnTo>
                      <a:pt x="147" y="46"/>
                    </a:lnTo>
                    <a:lnTo>
                      <a:pt x="145" y="42"/>
                    </a:lnTo>
                    <a:lnTo>
                      <a:pt x="143" y="40"/>
                    </a:lnTo>
                    <a:lnTo>
                      <a:pt x="135" y="34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7"/>
                    </a:lnTo>
                    <a:lnTo>
                      <a:pt x="6" y="69"/>
                    </a:lnTo>
                    <a:lnTo>
                      <a:pt x="4" y="67"/>
                    </a:lnTo>
                    <a:lnTo>
                      <a:pt x="4" y="65"/>
                    </a:lnTo>
                    <a:lnTo>
                      <a:pt x="4" y="46"/>
                    </a:lnTo>
                    <a:lnTo>
                      <a:pt x="4" y="42"/>
                    </a:lnTo>
                    <a:lnTo>
                      <a:pt x="6" y="42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33" y="36"/>
                    </a:lnTo>
                    <a:lnTo>
                      <a:pt x="141" y="42"/>
                    </a:lnTo>
                    <a:lnTo>
                      <a:pt x="143" y="44"/>
                    </a:lnTo>
                    <a:lnTo>
                      <a:pt x="145" y="46"/>
                    </a:lnTo>
                    <a:lnTo>
                      <a:pt x="145" y="65"/>
                    </a:lnTo>
                    <a:lnTo>
                      <a:pt x="143" y="69"/>
                    </a:lnTo>
                    <a:lnTo>
                      <a:pt x="141" y="69"/>
                    </a:lnTo>
                    <a:lnTo>
                      <a:pt x="76" y="107"/>
                    </a:lnTo>
                    <a:lnTo>
                      <a:pt x="72" y="107"/>
                    </a:lnTo>
                    <a:lnTo>
                      <a:pt x="70" y="0"/>
                    </a:lnTo>
                    <a:lnTo>
                      <a:pt x="145" y="42"/>
                    </a:lnTo>
                    <a:lnTo>
                      <a:pt x="70" y="0"/>
                    </a:lnTo>
                    <a:lnTo>
                      <a:pt x="143" y="44"/>
                    </a:lnTo>
                    <a:lnTo>
                      <a:pt x="70" y="0"/>
                    </a:lnTo>
                    <a:lnTo>
                      <a:pt x="143" y="44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4" name="Freeform 175"/>
              <p:cNvSpPr>
                <a:spLocks/>
              </p:cNvSpPr>
              <p:nvPr/>
            </p:nvSpPr>
            <p:spPr bwMode="ltGray">
              <a:xfrm>
                <a:off x="833" y="2315"/>
                <a:ext cx="71" cy="67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0" y="42"/>
                  </a:cxn>
                  <a:cxn ang="0">
                    <a:pos x="0" y="67"/>
                  </a:cxn>
                  <a:cxn ang="0">
                    <a:pos x="4" y="67"/>
                  </a:cxn>
                  <a:cxn ang="0">
                    <a:pos x="69" y="30"/>
                  </a:cxn>
                  <a:cxn ang="0">
                    <a:pos x="71" y="28"/>
                  </a:cxn>
                  <a:cxn ang="0">
                    <a:pos x="71" y="24"/>
                  </a:cxn>
                  <a:cxn ang="0">
                    <a:pos x="71" y="4"/>
                  </a:cxn>
                  <a:cxn ang="0">
                    <a:pos x="71" y="2"/>
                  </a:cxn>
                  <a:cxn ang="0">
                    <a:pos x="71" y="0"/>
                  </a:cxn>
                </a:cxnLst>
                <a:rect l="0" t="0" r="r" b="b"/>
                <a:pathLst>
                  <a:path w="71" h="67">
                    <a:moveTo>
                      <a:pt x="71" y="0"/>
                    </a:moveTo>
                    <a:lnTo>
                      <a:pt x="0" y="42"/>
                    </a:lnTo>
                    <a:lnTo>
                      <a:pt x="0" y="67"/>
                    </a:lnTo>
                    <a:lnTo>
                      <a:pt x="4" y="67"/>
                    </a:lnTo>
                    <a:lnTo>
                      <a:pt x="69" y="30"/>
                    </a:lnTo>
                    <a:lnTo>
                      <a:pt x="71" y="28"/>
                    </a:lnTo>
                    <a:lnTo>
                      <a:pt x="71" y="24"/>
                    </a:lnTo>
                    <a:lnTo>
                      <a:pt x="71" y="4"/>
                    </a:lnTo>
                    <a:lnTo>
                      <a:pt x="71" y="2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5" name="Freeform 176"/>
              <p:cNvSpPr>
                <a:spLocks/>
              </p:cNvSpPr>
              <p:nvPr/>
            </p:nvSpPr>
            <p:spPr bwMode="ltGray">
              <a:xfrm>
                <a:off x="761" y="2315"/>
                <a:ext cx="72" cy="67"/>
              </a:xfrm>
              <a:custGeom>
                <a:avLst/>
                <a:gdLst/>
                <a:ahLst/>
                <a:cxnLst>
                  <a:cxn ang="0">
                    <a:pos x="72" y="42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0" y="28"/>
                  </a:cxn>
                  <a:cxn ang="0">
                    <a:pos x="2" y="30"/>
                  </a:cxn>
                  <a:cxn ang="0">
                    <a:pos x="68" y="67"/>
                  </a:cxn>
                  <a:cxn ang="0">
                    <a:pos x="72" y="67"/>
                  </a:cxn>
                  <a:cxn ang="0">
                    <a:pos x="72" y="42"/>
                  </a:cxn>
                </a:cxnLst>
                <a:rect l="0" t="0" r="r" b="b"/>
                <a:pathLst>
                  <a:path w="72" h="67">
                    <a:moveTo>
                      <a:pt x="72" y="4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2" y="30"/>
                    </a:lnTo>
                    <a:lnTo>
                      <a:pt x="68" y="67"/>
                    </a:lnTo>
                    <a:lnTo>
                      <a:pt x="72" y="67"/>
                    </a:lnTo>
                    <a:lnTo>
                      <a:pt x="72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6" name="Freeform 177"/>
              <p:cNvSpPr>
                <a:spLocks/>
              </p:cNvSpPr>
              <p:nvPr/>
            </p:nvSpPr>
            <p:spPr bwMode="ltGray">
              <a:xfrm>
                <a:off x="761" y="2273"/>
                <a:ext cx="143" cy="84"/>
              </a:xfrm>
              <a:custGeom>
                <a:avLst/>
                <a:gdLst/>
                <a:ahLst/>
                <a:cxnLst>
                  <a:cxn ang="0">
                    <a:pos x="141" y="40"/>
                  </a:cxn>
                  <a:cxn ang="0">
                    <a:pos x="133" y="34"/>
                  </a:cxn>
                  <a:cxn ang="0">
                    <a:pos x="76" y="2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2" y="84"/>
                  </a:cxn>
                  <a:cxn ang="0">
                    <a:pos x="135" y="46"/>
                  </a:cxn>
                  <a:cxn ang="0">
                    <a:pos x="143" y="42"/>
                  </a:cxn>
                  <a:cxn ang="0">
                    <a:pos x="141" y="40"/>
                  </a:cxn>
                </a:cxnLst>
                <a:rect l="0" t="0" r="r" b="b"/>
                <a:pathLst>
                  <a:path w="143" h="84">
                    <a:moveTo>
                      <a:pt x="141" y="40"/>
                    </a:moveTo>
                    <a:lnTo>
                      <a:pt x="133" y="34"/>
                    </a:lnTo>
                    <a:lnTo>
                      <a:pt x="76" y="2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2" y="84"/>
                    </a:lnTo>
                    <a:lnTo>
                      <a:pt x="135" y="46"/>
                    </a:lnTo>
                    <a:lnTo>
                      <a:pt x="143" y="42"/>
                    </a:lnTo>
                    <a:lnTo>
                      <a:pt x="141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7" name="Freeform 178"/>
              <p:cNvSpPr>
                <a:spLocks/>
              </p:cNvSpPr>
              <p:nvPr/>
            </p:nvSpPr>
            <p:spPr bwMode="ltGray">
              <a:xfrm>
                <a:off x="783" y="2331"/>
                <a:ext cx="48" cy="45"/>
              </a:xfrm>
              <a:custGeom>
                <a:avLst/>
                <a:gdLst/>
                <a:ahLst/>
                <a:cxnLst>
                  <a:cxn ang="0">
                    <a:pos x="48" y="31"/>
                  </a:cxn>
                  <a:cxn ang="0">
                    <a:pos x="46" y="29"/>
                  </a:cxn>
                  <a:cxn ang="0">
                    <a:pos x="46" y="26"/>
                  </a:cxn>
                  <a:cxn ang="0">
                    <a:pos x="42" y="24"/>
                  </a:cxn>
                  <a:cxn ang="0">
                    <a:pos x="42" y="26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2" y="43"/>
                  </a:cxn>
                  <a:cxn ang="0">
                    <a:pos x="42" y="45"/>
                  </a:cxn>
                  <a:cxn ang="0">
                    <a:pos x="46" y="45"/>
                  </a:cxn>
                  <a:cxn ang="0">
                    <a:pos x="46" y="41"/>
                  </a:cxn>
                  <a:cxn ang="0">
                    <a:pos x="48" y="43"/>
                  </a:cxn>
                  <a:cxn ang="0">
                    <a:pos x="48" y="31"/>
                  </a:cxn>
                </a:cxnLst>
                <a:rect l="0" t="0" r="r" b="b"/>
                <a:pathLst>
                  <a:path w="48" h="45">
                    <a:moveTo>
                      <a:pt x="48" y="31"/>
                    </a:moveTo>
                    <a:lnTo>
                      <a:pt x="46" y="29"/>
                    </a:lnTo>
                    <a:lnTo>
                      <a:pt x="46" y="26"/>
                    </a:lnTo>
                    <a:lnTo>
                      <a:pt x="42" y="24"/>
                    </a:lnTo>
                    <a:lnTo>
                      <a:pt x="42" y="26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2" y="43"/>
                    </a:lnTo>
                    <a:lnTo>
                      <a:pt x="42" y="45"/>
                    </a:lnTo>
                    <a:lnTo>
                      <a:pt x="46" y="45"/>
                    </a:lnTo>
                    <a:lnTo>
                      <a:pt x="46" y="41"/>
                    </a:lnTo>
                    <a:lnTo>
                      <a:pt x="48" y="43"/>
                    </a:lnTo>
                    <a:lnTo>
                      <a:pt x="48" y="3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8" name="Freeform 179"/>
              <p:cNvSpPr>
                <a:spLocks/>
              </p:cNvSpPr>
              <p:nvPr/>
            </p:nvSpPr>
            <p:spPr bwMode="ltGray">
              <a:xfrm>
                <a:off x="763" y="2323"/>
                <a:ext cx="20" cy="26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6"/>
                  </a:cxn>
                  <a:cxn ang="0">
                    <a:pos x="4" y="18"/>
                  </a:cxn>
                  <a:cxn ang="0">
                    <a:pos x="20" y="26"/>
                  </a:cxn>
                  <a:cxn ang="0">
                    <a:pos x="20" y="8"/>
                  </a:cxn>
                </a:cxnLst>
                <a:rect l="0" t="0" r="r" b="b"/>
                <a:pathLst>
                  <a:path w="20" h="26">
                    <a:moveTo>
                      <a:pt x="20" y="8"/>
                    </a:moveTo>
                    <a:lnTo>
                      <a:pt x="4" y="0"/>
                    </a:lnTo>
                    <a:lnTo>
                      <a:pt x="0" y="6"/>
                    </a:lnTo>
                    <a:lnTo>
                      <a:pt x="4" y="18"/>
                    </a:lnTo>
                    <a:lnTo>
                      <a:pt x="20" y="26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9" name="Freeform 180"/>
              <p:cNvSpPr>
                <a:spLocks/>
              </p:cNvSpPr>
              <p:nvPr/>
            </p:nvSpPr>
            <p:spPr bwMode="ltGray">
              <a:xfrm>
                <a:off x="775" y="2331"/>
                <a:ext cx="6" cy="1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4"/>
                  </a:cxn>
                  <a:cxn ang="0">
                    <a:pos x="6" y="2"/>
                  </a:cxn>
                </a:cxnLst>
                <a:rect l="0" t="0" r="r" b="b"/>
                <a:pathLst>
                  <a:path w="6" h="14">
                    <a:moveTo>
                      <a:pt x="6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0" name="Freeform 181"/>
              <p:cNvSpPr>
                <a:spLocks/>
              </p:cNvSpPr>
              <p:nvPr/>
            </p:nvSpPr>
            <p:spPr bwMode="ltGray">
              <a:xfrm>
                <a:off x="769" y="2331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1" name="Freeform 182"/>
              <p:cNvSpPr>
                <a:spLocks/>
              </p:cNvSpPr>
              <p:nvPr/>
            </p:nvSpPr>
            <p:spPr bwMode="ltGray">
              <a:xfrm>
                <a:off x="829" y="2372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2" name="Freeform 183"/>
              <p:cNvSpPr>
                <a:spLocks/>
              </p:cNvSpPr>
              <p:nvPr/>
            </p:nvSpPr>
            <p:spPr bwMode="ltGray">
              <a:xfrm>
                <a:off x="783" y="2331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3" name="Freeform 184"/>
              <p:cNvSpPr>
                <a:spLocks/>
              </p:cNvSpPr>
              <p:nvPr/>
            </p:nvSpPr>
            <p:spPr bwMode="ltGray">
              <a:xfrm>
                <a:off x="783" y="2349"/>
                <a:ext cx="46" cy="27"/>
              </a:xfrm>
              <a:custGeom>
                <a:avLst/>
                <a:gdLst/>
                <a:ahLst/>
                <a:cxnLst>
                  <a:cxn ang="0">
                    <a:pos x="42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3"/>
                  </a:cxn>
                  <a:cxn ang="0">
                    <a:pos x="46" y="27"/>
                  </a:cxn>
                  <a:cxn ang="0">
                    <a:pos x="42" y="27"/>
                  </a:cxn>
                  <a:cxn ang="0">
                    <a:pos x="42" y="25"/>
                  </a:cxn>
                </a:cxnLst>
                <a:rect l="0" t="0" r="r" b="b"/>
                <a:pathLst>
                  <a:path w="46" h="27">
                    <a:moveTo>
                      <a:pt x="42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3"/>
                    </a:lnTo>
                    <a:lnTo>
                      <a:pt x="46" y="27"/>
                    </a:lnTo>
                    <a:lnTo>
                      <a:pt x="42" y="27"/>
                    </a:lnTo>
                    <a:lnTo>
                      <a:pt x="42" y="2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4" name="Freeform 185"/>
              <p:cNvSpPr>
                <a:spLocks/>
              </p:cNvSpPr>
              <p:nvPr/>
            </p:nvSpPr>
            <p:spPr bwMode="ltGray">
              <a:xfrm>
                <a:off x="769" y="2305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6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6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5" name="Freeform 186"/>
              <p:cNvSpPr>
                <a:spLocks/>
              </p:cNvSpPr>
              <p:nvPr/>
            </p:nvSpPr>
            <p:spPr bwMode="ltGray">
              <a:xfrm>
                <a:off x="759" y="2273"/>
                <a:ext cx="147" cy="111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38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0" y="44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2"/>
                  </a:cxn>
                  <a:cxn ang="0">
                    <a:pos x="70" y="109"/>
                  </a:cxn>
                  <a:cxn ang="0">
                    <a:pos x="74" y="111"/>
                  </a:cxn>
                  <a:cxn ang="0">
                    <a:pos x="78" y="109"/>
                  </a:cxn>
                  <a:cxn ang="0">
                    <a:pos x="143" y="72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6"/>
                  </a:cxn>
                  <a:cxn ang="0">
                    <a:pos x="147" y="44"/>
                  </a:cxn>
                  <a:cxn ang="0">
                    <a:pos x="145" y="42"/>
                  </a:cxn>
                  <a:cxn ang="0">
                    <a:pos x="143" y="38"/>
                  </a:cxn>
                  <a:cxn ang="0">
                    <a:pos x="135" y="34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7"/>
                  </a:cxn>
                  <a:cxn ang="0">
                    <a:pos x="6" y="70"/>
                  </a:cxn>
                  <a:cxn ang="0">
                    <a:pos x="4" y="68"/>
                  </a:cxn>
                  <a:cxn ang="0">
                    <a:pos x="4" y="66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6" y="40"/>
                  </a:cxn>
                  <a:cxn ang="0">
                    <a:pos x="72" y="2"/>
                  </a:cxn>
                  <a:cxn ang="0">
                    <a:pos x="76" y="2"/>
                  </a:cxn>
                  <a:cxn ang="0">
                    <a:pos x="133" y="36"/>
                  </a:cxn>
                  <a:cxn ang="0">
                    <a:pos x="141" y="40"/>
                  </a:cxn>
                  <a:cxn ang="0">
                    <a:pos x="143" y="42"/>
                  </a:cxn>
                  <a:cxn ang="0">
                    <a:pos x="145" y="44"/>
                  </a:cxn>
                  <a:cxn ang="0">
                    <a:pos x="145" y="66"/>
                  </a:cxn>
                  <a:cxn ang="0">
                    <a:pos x="143" y="70"/>
                  </a:cxn>
                  <a:cxn ang="0">
                    <a:pos x="141" y="70"/>
                  </a:cxn>
                  <a:cxn ang="0">
                    <a:pos x="76" y="107"/>
                  </a:cxn>
                  <a:cxn ang="0">
                    <a:pos x="72" y="107"/>
                  </a:cxn>
                  <a:cxn ang="0">
                    <a:pos x="70" y="0"/>
                  </a:cxn>
                  <a:cxn ang="0">
                    <a:pos x="145" y="42"/>
                  </a:cxn>
                  <a:cxn ang="0">
                    <a:pos x="70" y="0"/>
                  </a:cxn>
                  <a:cxn ang="0">
                    <a:pos x="143" y="42"/>
                  </a:cxn>
                  <a:cxn ang="0">
                    <a:pos x="70" y="0"/>
                  </a:cxn>
                  <a:cxn ang="0">
                    <a:pos x="143" y="42"/>
                  </a:cxn>
                  <a:cxn ang="0">
                    <a:pos x="70" y="0"/>
                  </a:cxn>
                </a:cxnLst>
                <a:rect l="0" t="0" r="r" b="b"/>
                <a:pathLst>
                  <a:path w="147" h="111">
                    <a:moveTo>
                      <a:pt x="70" y="0"/>
                    </a:moveTo>
                    <a:lnTo>
                      <a:pt x="4" y="38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0" y="44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70" y="109"/>
                    </a:lnTo>
                    <a:lnTo>
                      <a:pt x="74" y="111"/>
                    </a:lnTo>
                    <a:lnTo>
                      <a:pt x="78" y="109"/>
                    </a:lnTo>
                    <a:lnTo>
                      <a:pt x="143" y="72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6"/>
                    </a:lnTo>
                    <a:lnTo>
                      <a:pt x="147" y="44"/>
                    </a:lnTo>
                    <a:lnTo>
                      <a:pt x="145" y="42"/>
                    </a:lnTo>
                    <a:lnTo>
                      <a:pt x="143" y="38"/>
                    </a:lnTo>
                    <a:lnTo>
                      <a:pt x="135" y="34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7"/>
                    </a:lnTo>
                    <a:lnTo>
                      <a:pt x="6" y="70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6" y="40"/>
                    </a:lnTo>
                    <a:lnTo>
                      <a:pt x="72" y="2"/>
                    </a:lnTo>
                    <a:lnTo>
                      <a:pt x="76" y="2"/>
                    </a:lnTo>
                    <a:lnTo>
                      <a:pt x="133" y="36"/>
                    </a:lnTo>
                    <a:lnTo>
                      <a:pt x="141" y="40"/>
                    </a:lnTo>
                    <a:lnTo>
                      <a:pt x="143" y="42"/>
                    </a:lnTo>
                    <a:lnTo>
                      <a:pt x="145" y="44"/>
                    </a:lnTo>
                    <a:lnTo>
                      <a:pt x="145" y="66"/>
                    </a:lnTo>
                    <a:lnTo>
                      <a:pt x="143" y="70"/>
                    </a:lnTo>
                    <a:lnTo>
                      <a:pt x="141" y="70"/>
                    </a:lnTo>
                    <a:lnTo>
                      <a:pt x="76" y="107"/>
                    </a:lnTo>
                    <a:lnTo>
                      <a:pt x="72" y="107"/>
                    </a:lnTo>
                    <a:lnTo>
                      <a:pt x="70" y="0"/>
                    </a:lnTo>
                    <a:lnTo>
                      <a:pt x="145" y="42"/>
                    </a:lnTo>
                    <a:lnTo>
                      <a:pt x="70" y="0"/>
                    </a:lnTo>
                    <a:lnTo>
                      <a:pt x="143" y="42"/>
                    </a:lnTo>
                    <a:lnTo>
                      <a:pt x="70" y="0"/>
                    </a:lnTo>
                    <a:lnTo>
                      <a:pt x="143" y="4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6" name="Freeform 187"/>
              <p:cNvSpPr>
                <a:spLocks/>
              </p:cNvSpPr>
              <p:nvPr/>
            </p:nvSpPr>
            <p:spPr bwMode="ltGray">
              <a:xfrm>
                <a:off x="833" y="2279"/>
                <a:ext cx="71" cy="68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0" y="40"/>
                  </a:cxn>
                  <a:cxn ang="0">
                    <a:pos x="0" y="68"/>
                  </a:cxn>
                  <a:cxn ang="0">
                    <a:pos x="4" y="66"/>
                  </a:cxn>
                  <a:cxn ang="0">
                    <a:pos x="69" y="28"/>
                  </a:cxn>
                  <a:cxn ang="0">
                    <a:pos x="71" y="26"/>
                  </a:cxn>
                  <a:cxn ang="0">
                    <a:pos x="71" y="24"/>
                  </a:cxn>
                  <a:cxn ang="0">
                    <a:pos x="71" y="2"/>
                  </a:cxn>
                  <a:cxn ang="0">
                    <a:pos x="71" y="0"/>
                  </a:cxn>
                </a:cxnLst>
                <a:rect l="0" t="0" r="r" b="b"/>
                <a:pathLst>
                  <a:path w="71" h="68">
                    <a:moveTo>
                      <a:pt x="71" y="0"/>
                    </a:moveTo>
                    <a:lnTo>
                      <a:pt x="0" y="40"/>
                    </a:lnTo>
                    <a:lnTo>
                      <a:pt x="0" y="68"/>
                    </a:lnTo>
                    <a:lnTo>
                      <a:pt x="4" y="66"/>
                    </a:lnTo>
                    <a:lnTo>
                      <a:pt x="69" y="28"/>
                    </a:lnTo>
                    <a:lnTo>
                      <a:pt x="71" y="26"/>
                    </a:lnTo>
                    <a:lnTo>
                      <a:pt x="71" y="24"/>
                    </a:lnTo>
                    <a:lnTo>
                      <a:pt x="71" y="2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7" name="Freeform 188"/>
              <p:cNvSpPr>
                <a:spLocks/>
              </p:cNvSpPr>
              <p:nvPr/>
            </p:nvSpPr>
            <p:spPr bwMode="ltGray">
              <a:xfrm>
                <a:off x="761" y="2279"/>
                <a:ext cx="72" cy="68"/>
              </a:xfrm>
              <a:custGeom>
                <a:avLst/>
                <a:gdLst/>
                <a:ahLst/>
                <a:cxnLst>
                  <a:cxn ang="0">
                    <a:pos x="72" y="4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4"/>
                  </a:cxn>
                  <a:cxn ang="0">
                    <a:pos x="0" y="26"/>
                  </a:cxn>
                  <a:cxn ang="0">
                    <a:pos x="2" y="28"/>
                  </a:cxn>
                  <a:cxn ang="0">
                    <a:pos x="68" y="66"/>
                  </a:cxn>
                  <a:cxn ang="0">
                    <a:pos x="72" y="68"/>
                  </a:cxn>
                  <a:cxn ang="0">
                    <a:pos x="72" y="40"/>
                  </a:cxn>
                </a:cxnLst>
                <a:rect l="0" t="0" r="r" b="b"/>
                <a:pathLst>
                  <a:path w="72" h="68">
                    <a:moveTo>
                      <a:pt x="72" y="4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2" y="28"/>
                    </a:lnTo>
                    <a:lnTo>
                      <a:pt x="68" y="66"/>
                    </a:lnTo>
                    <a:lnTo>
                      <a:pt x="72" y="68"/>
                    </a:lnTo>
                    <a:lnTo>
                      <a:pt x="72" y="40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8" name="Freeform 189"/>
              <p:cNvSpPr>
                <a:spLocks/>
              </p:cNvSpPr>
              <p:nvPr/>
            </p:nvSpPr>
            <p:spPr bwMode="ltGray">
              <a:xfrm>
                <a:off x="761" y="2237"/>
                <a:ext cx="143" cy="82"/>
              </a:xfrm>
              <a:custGeom>
                <a:avLst/>
                <a:gdLst/>
                <a:ahLst/>
                <a:cxnLst>
                  <a:cxn ang="0">
                    <a:pos x="141" y="38"/>
                  </a:cxn>
                  <a:cxn ang="0">
                    <a:pos x="133" y="34"/>
                  </a:cxn>
                  <a:cxn ang="0">
                    <a:pos x="76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2" y="38"/>
                  </a:cxn>
                  <a:cxn ang="0">
                    <a:pos x="0" y="42"/>
                  </a:cxn>
                  <a:cxn ang="0">
                    <a:pos x="72" y="82"/>
                  </a:cxn>
                  <a:cxn ang="0">
                    <a:pos x="135" y="46"/>
                  </a:cxn>
                  <a:cxn ang="0">
                    <a:pos x="143" y="42"/>
                  </a:cxn>
                  <a:cxn ang="0">
                    <a:pos x="141" y="38"/>
                  </a:cxn>
                </a:cxnLst>
                <a:rect l="0" t="0" r="r" b="b"/>
                <a:pathLst>
                  <a:path w="143" h="82">
                    <a:moveTo>
                      <a:pt x="141" y="38"/>
                    </a:moveTo>
                    <a:lnTo>
                      <a:pt x="133" y="34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2" y="38"/>
                    </a:lnTo>
                    <a:lnTo>
                      <a:pt x="0" y="42"/>
                    </a:lnTo>
                    <a:lnTo>
                      <a:pt x="72" y="82"/>
                    </a:lnTo>
                    <a:lnTo>
                      <a:pt x="135" y="46"/>
                    </a:lnTo>
                    <a:lnTo>
                      <a:pt x="143" y="42"/>
                    </a:lnTo>
                    <a:lnTo>
                      <a:pt x="141" y="38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9" name="Freeform 190"/>
              <p:cNvSpPr>
                <a:spLocks/>
              </p:cNvSpPr>
              <p:nvPr/>
            </p:nvSpPr>
            <p:spPr bwMode="ltGray">
              <a:xfrm>
                <a:off x="783" y="2295"/>
                <a:ext cx="48" cy="46"/>
              </a:xfrm>
              <a:custGeom>
                <a:avLst/>
                <a:gdLst/>
                <a:ahLst/>
                <a:cxnLst>
                  <a:cxn ang="0">
                    <a:pos x="48" y="30"/>
                  </a:cxn>
                  <a:cxn ang="0">
                    <a:pos x="46" y="30"/>
                  </a:cxn>
                  <a:cxn ang="0">
                    <a:pos x="46" y="24"/>
                  </a:cxn>
                  <a:cxn ang="0">
                    <a:pos x="42" y="24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42" y="44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0"/>
                  </a:cxn>
                </a:cxnLst>
                <a:rect l="0" t="0" r="r" b="b"/>
                <a:pathLst>
                  <a:path w="48" h="46">
                    <a:moveTo>
                      <a:pt x="48" y="30"/>
                    </a:moveTo>
                    <a:lnTo>
                      <a:pt x="46" y="30"/>
                    </a:lnTo>
                    <a:lnTo>
                      <a:pt x="46" y="24"/>
                    </a:lnTo>
                    <a:lnTo>
                      <a:pt x="42" y="24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42" y="44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0" name="Freeform 191"/>
              <p:cNvSpPr>
                <a:spLocks/>
              </p:cNvSpPr>
              <p:nvPr/>
            </p:nvSpPr>
            <p:spPr bwMode="ltGray">
              <a:xfrm>
                <a:off x="763" y="2285"/>
                <a:ext cx="20" cy="28"/>
              </a:xfrm>
              <a:custGeom>
                <a:avLst/>
                <a:gdLst/>
                <a:ahLst/>
                <a:cxnLst>
                  <a:cxn ang="0">
                    <a:pos x="20" y="10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20"/>
                  </a:cxn>
                  <a:cxn ang="0">
                    <a:pos x="20" y="28"/>
                  </a:cxn>
                  <a:cxn ang="0">
                    <a:pos x="20" y="10"/>
                  </a:cxn>
                </a:cxnLst>
                <a:rect l="0" t="0" r="r" b="b"/>
                <a:pathLst>
                  <a:path w="20" h="28">
                    <a:moveTo>
                      <a:pt x="20" y="1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20"/>
                    </a:lnTo>
                    <a:lnTo>
                      <a:pt x="20" y="28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1" name="Freeform 192"/>
              <p:cNvSpPr>
                <a:spLocks/>
              </p:cNvSpPr>
              <p:nvPr/>
            </p:nvSpPr>
            <p:spPr bwMode="ltGray">
              <a:xfrm>
                <a:off x="775" y="2293"/>
                <a:ext cx="6" cy="1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6"/>
                  </a:cxn>
                  <a:cxn ang="0">
                    <a:pos x="6" y="4"/>
                  </a:cxn>
                </a:cxnLst>
                <a:rect l="0" t="0" r="r" b="b"/>
                <a:pathLst>
                  <a:path w="6" h="16">
                    <a:moveTo>
                      <a:pt x="6" y="4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2" name="Freeform 193"/>
              <p:cNvSpPr>
                <a:spLocks/>
              </p:cNvSpPr>
              <p:nvPr/>
            </p:nvSpPr>
            <p:spPr bwMode="ltGray">
              <a:xfrm>
                <a:off x="769" y="2295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3" name="Freeform 194"/>
              <p:cNvSpPr>
                <a:spLocks/>
              </p:cNvSpPr>
              <p:nvPr/>
            </p:nvSpPr>
            <p:spPr bwMode="ltGray">
              <a:xfrm>
                <a:off x="829" y="2335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4" name="Freeform 195"/>
              <p:cNvSpPr>
                <a:spLocks/>
              </p:cNvSpPr>
              <p:nvPr/>
            </p:nvSpPr>
            <p:spPr bwMode="ltGray">
              <a:xfrm>
                <a:off x="783" y="2295"/>
                <a:ext cx="4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18">
                    <a:moveTo>
                      <a:pt x="0" y="0"/>
                    </a:moveTo>
                    <a:lnTo>
                      <a:pt x="0" y="18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5" name="Freeform 196"/>
              <p:cNvSpPr>
                <a:spLocks/>
              </p:cNvSpPr>
              <p:nvPr/>
            </p:nvSpPr>
            <p:spPr bwMode="ltGray">
              <a:xfrm>
                <a:off x="783" y="2313"/>
                <a:ext cx="46" cy="28"/>
              </a:xfrm>
              <a:custGeom>
                <a:avLst/>
                <a:gdLst/>
                <a:ahLst/>
                <a:cxnLst>
                  <a:cxn ang="0">
                    <a:pos x="42" y="2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2" y="26"/>
                  </a:cxn>
                </a:cxnLst>
                <a:rect l="0" t="0" r="r" b="b"/>
                <a:pathLst>
                  <a:path w="46" h="28">
                    <a:moveTo>
                      <a:pt x="42" y="26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2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6" name="Freeform 197"/>
              <p:cNvSpPr>
                <a:spLocks/>
              </p:cNvSpPr>
              <p:nvPr/>
            </p:nvSpPr>
            <p:spPr bwMode="ltGray">
              <a:xfrm>
                <a:off x="769" y="2269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6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6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7" name="Freeform 198"/>
              <p:cNvSpPr>
                <a:spLocks/>
              </p:cNvSpPr>
              <p:nvPr/>
            </p:nvSpPr>
            <p:spPr bwMode="ltGray">
              <a:xfrm>
                <a:off x="759" y="2235"/>
                <a:ext cx="147" cy="112"/>
              </a:xfrm>
              <a:custGeom>
                <a:avLst/>
                <a:gdLst/>
                <a:ahLst/>
                <a:cxnLst>
                  <a:cxn ang="0">
                    <a:pos x="70" y="2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2" y="44"/>
                  </a:cxn>
                  <a:cxn ang="0">
                    <a:pos x="0" y="46"/>
                  </a:cxn>
                  <a:cxn ang="0">
                    <a:pos x="0" y="68"/>
                  </a:cxn>
                  <a:cxn ang="0">
                    <a:pos x="2" y="72"/>
                  </a:cxn>
                  <a:cxn ang="0">
                    <a:pos x="4" y="74"/>
                  </a:cxn>
                  <a:cxn ang="0">
                    <a:pos x="70" y="112"/>
                  </a:cxn>
                  <a:cxn ang="0">
                    <a:pos x="74" y="112"/>
                  </a:cxn>
                  <a:cxn ang="0">
                    <a:pos x="78" y="112"/>
                  </a:cxn>
                  <a:cxn ang="0">
                    <a:pos x="143" y="74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8"/>
                  </a:cxn>
                  <a:cxn ang="0">
                    <a:pos x="147" y="46"/>
                  </a:cxn>
                  <a:cxn ang="0">
                    <a:pos x="145" y="42"/>
                  </a:cxn>
                  <a:cxn ang="0">
                    <a:pos x="143" y="40"/>
                  </a:cxn>
                  <a:cxn ang="0">
                    <a:pos x="135" y="36"/>
                  </a:cxn>
                  <a:cxn ang="0">
                    <a:pos x="78" y="2"/>
                  </a:cxn>
                  <a:cxn ang="0">
                    <a:pos x="74" y="0"/>
                  </a:cxn>
                  <a:cxn ang="0">
                    <a:pos x="70" y="2"/>
                  </a:cxn>
                  <a:cxn ang="0">
                    <a:pos x="72" y="110"/>
                  </a:cxn>
                  <a:cxn ang="0">
                    <a:pos x="6" y="72"/>
                  </a:cxn>
                  <a:cxn ang="0">
                    <a:pos x="4" y="70"/>
                  </a:cxn>
                  <a:cxn ang="0">
                    <a:pos x="4" y="68"/>
                  </a:cxn>
                  <a:cxn ang="0">
                    <a:pos x="4" y="46"/>
                  </a:cxn>
                  <a:cxn ang="0">
                    <a:pos x="4" y="44"/>
                  </a:cxn>
                  <a:cxn ang="0">
                    <a:pos x="6" y="42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33" y="38"/>
                  </a:cxn>
                  <a:cxn ang="0">
                    <a:pos x="141" y="42"/>
                  </a:cxn>
                  <a:cxn ang="0">
                    <a:pos x="143" y="44"/>
                  </a:cxn>
                  <a:cxn ang="0">
                    <a:pos x="145" y="46"/>
                  </a:cxn>
                  <a:cxn ang="0">
                    <a:pos x="145" y="68"/>
                  </a:cxn>
                  <a:cxn ang="0">
                    <a:pos x="143" y="70"/>
                  </a:cxn>
                  <a:cxn ang="0">
                    <a:pos x="141" y="72"/>
                  </a:cxn>
                  <a:cxn ang="0">
                    <a:pos x="76" y="110"/>
                  </a:cxn>
                  <a:cxn ang="0">
                    <a:pos x="72" y="110"/>
                  </a:cxn>
                  <a:cxn ang="0">
                    <a:pos x="70" y="2"/>
                  </a:cxn>
                  <a:cxn ang="0">
                    <a:pos x="145" y="42"/>
                  </a:cxn>
                  <a:cxn ang="0">
                    <a:pos x="70" y="2"/>
                  </a:cxn>
                  <a:cxn ang="0">
                    <a:pos x="143" y="44"/>
                  </a:cxn>
                  <a:cxn ang="0">
                    <a:pos x="70" y="2"/>
                  </a:cxn>
                  <a:cxn ang="0">
                    <a:pos x="143" y="44"/>
                  </a:cxn>
                  <a:cxn ang="0">
                    <a:pos x="70" y="2"/>
                  </a:cxn>
                </a:cxnLst>
                <a:rect l="0" t="0" r="r" b="b"/>
                <a:pathLst>
                  <a:path w="147" h="112">
                    <a:moveTo>
                      <a:pt x="70" y="2"/>
                    </a:moveTo>
                    <a:lnTo>
                      <a:pt x="4" y="40"/>
                    </a:lnTo>
                    <a:lnTo>
                      <a:pt x="2" y="40"/>
                    </a:lnTo>
                    <a:lnTo>
                      <a:pt x="2" y="44"/>
                    </a:lnTo>
                    <a:lnTo>
                      <a:pt x="0" y="46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4" y="74"/>
                    </a:lnTo>
                    <a:lnTo>
                      <a:pt x="70" y="112"/>
                    </a:lnTo>
                    <a:lnTo>
                      <a:pt x="74" y="112"/>
                    </a:lnTo>
                    <a:lnTo>
                      <a:pt x="78" y="112"/>
                    </a:lnTo>
                    <a:lnTo>
                      <a:pt x="143" y="74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8"/>
                    </a:lnTo>
                    <a:lnTo>
                      <a:pt x="147" y="46"/>
                    </a:lnTo>
                    <a:lnTo>
                      <a:pt x="145" y="42"/>
                    </a:lnTo>
                    <a:lnTo>
                      <a:pt x="143" y="40"/>
                    </a:lnTo>
                    <a:lnTo>
                      <a:pt x="135" y="36"/>
                    </a:lnTo>
                    <a:lnTo>
                      <a:pt x="78" y="2"/>
                    </a:lnTo>
                    <a:lnTo>
                      <a:pt x="74" y="0"/>
                    </a:lnTo>
                    <a:lnTo>
                      <a:pt x="70" y="2"/>
                    </a:lnTo>
                    <a:lnTo>
                      <a:pt x="72" y="110"/>
                    </a:lnTo>
                    <a:lnTo>
                      <a:pt x="6" y="72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33" y="38"/>
                    </a:lnTo>
                    <a:lnTo>
                      <a:pt x="141" y="42"/>
                    </a:lnTo>
                    <a:lnTo>
                      <a:pt x="143" y="44"/>
                    </a:lnTo>
                    <a:lnTo>
                      <a:pt x="145" y="46"/>
                    </a:lnTo>
                    <a:lnTo>
                      <a:pt x="145" y="68"/>
                    </a:lnTo>
                    <a:lnTo>
                      <a:pt x="143" y="70"/>
                    </a:lnTo>
                    <a:lnTo>
                      <a:pt x="141" y="72"/>
                    </a:lnTo>
                    <a:lnTo>
                      <a:pt x="76" y="110"/>
                    </a:lnTo>
                    <a:lnTo>
                      <a:pt x="72" y="110"/>
                    </a:lnTo>
                    <a:lnTo>
                      <a:pt x="70" y="2"/>
                    </a:lnTo>
                    <a:lnTo>
                      <a:pt x="145" y="42"/>
                    </a:lnTo>
                    <a:lnTo>
                      <a:pt x="70" y="2"/>
                    </a:lnTo>
                    <a:lnTo>
                      <a:pt x="143" y="44"/>
                    </a:lnTo>
                    <a:lnTo>
                      <a:pt x="70" y="2"/>
                    </a:lnTo>
                    <a:lnTo>
                      <a:pt x="143" y="4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8" name="Freeform 199"/>
              <p:cNvSpPr>
                <a:spLocks/>
              </p:cNvSpPr>
              <p:nvPr/>
            </p:nvSpPr>
            <p:spPr bwMode="ltGray">
              <a:xfrm>
                <a:off x="484" y="1770"/>
                <a:ext cx="518" cy="299"/>
              </a:xfrm>
              <a:custGeom>
                <a:avLst/>
                <a:gdLst/>
                <a:ahLst/>
                <a:cxnLst>
                  <a:cxn ang="0">
                    <a:pos x="518" y="180"/>
                  </a:cxn>
                  <a:cxn ang="0">
                    <a:pos x="209" y="0"/>
                  </a:cxn>
                  <a:cxn ang="0">
                    <a:pos x="0" y="120"/>
                  </a:cxn>
                  <a:cxn ang="0">
                    <a:pos x="309" y="299"/>
                  </a:cxn>
                  <a:cxn ang="0">
                    <a:pos x="518" y="180"/>
                  </a:cxn>
                </a:cxnLst>
                <a:rect l="0" t="0" r="r" b="b"/>
                <a:pathLst>
                  <a:path w="518" h="299">
                    <a:moveTo>
                      <a:pt x="518" y="180"/>
                    </a:moveTo>
                    <a:lnTo>
                      <a:pt x="209" y="0"/>
                    </a:lnTo>
                    <a:lnTo>
                      <a:pt x="0" y="120"/>
                    </a:lnTo>
                    <a:lnTo>
                      <a:pt x="309" y="299"/>
                    </a:lnTo>
                    <a:lnTo>
                      <a:pt x="518" y="180"/>
                    </a:lnTo>
                    <a:close/>
                  </a:path>
                </a:pathLst>
              </a:custGeom>
              <a:solidFill>
                <a:srgbClr val="DEE5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9" name="Freeform 200"/>
              <p:cNvSpPr>
                <a:spLocks/>
              </p:cNvSpPr>
              <p:nvPr/>
            </p:nvSpPr>
            <p:spPr bwMode="ltGray">
              <a:xfrm>
                <a:off x="478" y="1764"/>
                <a:ext cx="530" cy="790"/>
              </a:xfrm>
              <a:custGeom>
                <a:avLst/>
                <a:gdLst/>
                <a:ahLst/>
                <a:cxnLst>
                  <a:cxn ang="0">
                    <a:pos x="211" y="2"/>
                  </a:cxn>
                  <a:cxn ang="0">
                    <a:pos x="0" y="124"/>
                  </a:cxn>
                  <a:cxn ang="0">
                    <a:pos x="0" y="608"/>
                  </a:cxn>
                  <a:cxn ang="0">
                    <a:pos x="315" y="790"/>
                  </a:cxn>
                  <a:cxn ang="0">
                    <a:pos x="530" y="666"/>
                  </a:cxn>
                  <a:cxn ang="0">
                    <a:pos x="530" y="182"/>
                  </a:cxn>
                  <a:cxn ang="0">
                    <a:pos x="215" y="0"/>
                  </a:cxn>
                  <a:cxn ang="0">
                    <a:pos x="211" y="2"/>
                  </a:cxn>
                  <a:cxn ang="0">
                    <a:pos x="215" y="14"/>
                  </a:cxn>
                  <a:cxn ang="0">
                    <a:pos x="518" y="188"/>
                  </a:cxn>
                  <a:cxn ang="0">
                    <a:pos x="518" y="660"/>
                  </a:cxn>
                  <a:cxn ang="0">
                    <a:pos x="315" y="776"/>
                  </a:cxn>
                  <a:cxn ang="0">
                    <a:pos x="12" y="602"/>
                  </a:cxn>
                  <a:cxn ang="0">
                    <a:pos x="12" y="130"/>
                  </a:cxn>
                  <a:cxn ang="0">
                    <a:pos x="215" y="14"/>
                  </a:cxn>
                  <a:cxn ang="0">
                    <a:pos x="211" y="2"/>
                  </a:cxn>
                </a:cxnLst>
                <a:rect l="0" t="0" r="r" b="b"/>
                <a:pathLst>
                  <a:path w="530" h="790">
                    <a:moveTo>
                      <a:pt x="211" y="2"/>
                    </a:moveTo>
                    <a:lnTo>
                      <a:pt x="0" y="124"/>
                    </a:lnTo>
                    <a:lnTo>
                      <a:pt x="0" y="608"/>
                    </a:lnTo>
                    <a:lnTo>
                      <a:pt x="315" y="790"/>
                    </a:lnTo>
                    <a:lnTo>
                      <a:pt x="530" y="666"/>
                    </a:lnTo>
                    <a:lnTo>
                      <a:pt x="530" y="182"/>
                    </a:lnTo>
                    <a:lnTo>
                      <a:pt x="215" y="0"/>
                    </a:lnTo>
                    <a:lnTo>
                      <a:pt x="211" y="2"/>
                    </a:lnTo>
                    <a:lnTo>
                      <a:pt x="215" y="14"/>
                    </a:lnTo>
                    <a:lnTo>
                      <a:pt x="518" y="188"/>
                    </a:lnTo>
                    <a:lnTo>
                      <a:pt x="518" y="660"/>
                    </a:lnTo>
                    <a:lnTo>
                      <a:pt x="315" y="776"/>
                    </a:lnTo>
                    <a:lnTo>
                      <a:pt x="12" y="602"/>
                    </a:lnTo>
                    <a:lnTo>
                      <a:pt x="12" y="130"/>
                    </a:lnTo>
                    <a:lnTo>
                      <a:pt x="215" y="14"/>
                    </a:lnTo>
                    <a:lnTo>
                      <a:pt x="211" y="2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0" name="Freeform 201"/>
              <p:cNvSpPr>
                <a:spLocks/>
              </p:cNvSpPr>
              <p:nvPr/>
            </p:nvSpPr>
            <p:spPr bwMode="ltGray">
              <a:xfrm>
                <a:off x="663" y="2001"/>
                <a:ext cx="150" cy="188"/>
              </a:xfrm>
              <a:custGeom>
                <a:avLst/>
                <a:gdLst/>
                <a:ahLst/>
                <a:cxnLst>
                  <a:cxn ang="0">
                    <a:pos x="0" y="188"/>
                  </a:cxn>
                  <a:cxn ang="0">
                    <a:pos x="150" y="102"/>
                  </a:cxn>
                  <a:cxn ang="0">
                    <a:pos x="150" y="0"/>
                  </a:cxn>
                  <a:cxn ang="0">
                    <a:pos x="0" y="86"/>
                  </a:cxn>
                  <a:cxn ang="0">
                    <a:pos x="0" y="188"/>
                  </a:cxn>
                </a:cxnLst>
                <a:rect l="0" t="0" r="r" b="b"/>
                <a:pathLst>
                  <a:path w="150" h="188">
                    <a:moveTo>
                      <a:pt x="0" y="188"/>
                    </a:moveTo>
                    <a:lnTo>
                      <a:pt x="150" y="102"/>
                    </a:lnTo>
                    <a:lnTo>
                      <a:pt x="150" y="0"/>
                    </a:lnTo>
                    <a:lnTo>
                      <a:pt x="0" y="86"/>
                    </a:lnTo>
                    <a:lnTo>
                      <a:pt x="0" y="18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1" name="Freeform 202"/>
              <p:cNvSpPr>
                <a:spLocks/>
              </p:cNvSpPr>
              <p:nvPr/>
            </p:nvSpPr>
            <p:spPr bwMode="ltGray">
              <a:xfrm>
                <a:off x="538" y="1928"/>
                <a:ext cx="275" cy="159"/>
              </a:xfrm>
              <a:custGeom>
                <a:avLst/>
                <a:gdLst/>
                <a:ahLst/>
                <a:cxnLst>
                  <a:cxn ang="0">
                    <a:pos x="275" y="73"/>
                  </a:cxn>
                  <a:cxn ang="0">
                    <a:pos x="147" y="0"/>
                  </a:cxn>
                  <a:cxn ang="0">
                    <a:pos x="0" y="85"/>
                  </a:cxn>
                  <a:cxn ang="0">
                    <a:pos x="125" y="159"/>
                  </a:cxn>
                  <a:cxn ang="0">
                    <a:pos x="275" y="73"/>
                  </a:cxn>
                </a:cxnLst>
                <a:rect l="0" t="0" r="r" b="b"/>
                <a:pathLst>
                  <a:path w="275" h="159">
                    <a:moveTo>
                      <a:pt x="275" y="73"/>
                    </a:moveTo>
                    <a:lnTo>
                      <a:pt x="147" y="0"/>
                    </a:lnTo>
                    <a:lnTo>
                      <a:pt x="0" y="85"/>
                    </a:lnTo>
                    <a:lnTo>
                      <a:pt x="125" y="159"/>
                    </a:lnTo>
                    <a:lnTo>
                      <a:pt x="275" y="73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2" name="Freeform 203"/>
              <p:cNvSpPr>
                <a:spLocks/>
              </p:cNvSpPr>
              <p:nvPr/>
            </p:nvSpPr>
            <p:spPr bwMode="ltGray">
              <a:xfrm>
                <a:off x="538" y="2013"/>
                <a:ext cx="125" cy="176"/>
              </a:xfrm>
              <a:custGeom>
                <a:avLst/>
                <a:gdLst/>
                <a:ahLst/>
                <a:cxnLst>
                  <a:cxn ang="0">
                    <a:pos x="125" y="74"/>
                  </a:cxn>
                  <a:cxn ang="0">
                    <a:pos x="0" y="0"/>
                  </a:cxn>
                  <a:cxn ang="0">
                    <a:pos x="0" y="102"/>
                  </a:cxn>
                  <a:cxn ang="0">
                    <a:pos x="125" y="176"/>
                  </a:cxn>
                  <a:cxn ang="0">
                    <a:pos x="125" y="74"/>
                  </a:cxn>
                </a:cxnLst>
                <a:rect l="0" t="0" r="r" b="b"/>
                <a:pathLst>
                  <a:path w="125" h="176">
                    <a:moveTo>
                      <a:pt x="125" y="74"/>
                    </a:moveTo>
                    <a:lnTo>
                      <a:pt x="0" y="0"/>
                    </a:lnTo>
                    <a:lnTo>
                      <a:pt x="0" y="102"/>
                    </a:lnTo>
                    <a:lnTo>
                      <a:pt x="125" y="176"/>
                    </a:lnTo>
                    <a:lnTo>
                      <a:pt x="125" y="74"/>
                    </a:ln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3" name="Freeform 204"/>
              <p:cNvSpPr>
                <a:spLocks/>
              </p:cNvSpPr>
              <p:nvPr/>
            </p:nvSpPr>
            <p:spPr bwMode="ltGray">
              <a:xfrm>
                <a:off x="552" y="2033"/>
                <a:ext cx="97" cy="122"/>
              </a:xfrm>
              <a:custGeom>
                <a:avLst/>
                <a:gdLst/>
                <a:ahLst/>
                <a:cxnLst>
                  <a:cxn ang="0">
                    <a:pos x="97" y="56"/>
                  </a:cxn>
                  <a:cxn ang="0">
                    <a:pos x="0" y="0"/>
                  </a:cxn>
                  <a:cxn ang="0">
                    <a:pos x="0" y="66"/>
                  </a:cxn>
                  <a:cxn ang="0">
                    <a:pos x="97" y="122"/>
                  </a:cxn>
                  <a:cxn ang="0">
                    <a:pos x="97" y="56"/>
                  </a:cxn>
                </a:cxnLst>
                <a:rect l="0" t="0" r="r" b="b"/>
                <a:pathLst>
                  <a:path w="97" h="122">
                    <a:moveTo>
                      <a:pt x="97" y="56"/>
                    </a:moveTo>
                    <a:lnTo>
                      <a:pt x="0" y="0"/>
                    </a:lnTo>
                    <a:lnTo>
                      <a:pt x="0" y="66"/>
                    </a:lnTo>
                    <a:lnTo>
                      <a:pt x="97" y="122"/>
                    </a:lnTo>
                    <a:lnTo>
                      <a:pt x="97" y="56"/>
                    </a:lnTo>
                    <a:close/>
                  </a:path>
                </a:pathLst>
              </a:custGeom>
              <a:solidFill>
                <a:srgbClr val="5C61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4" name="Freeform 205"/>
              <p:cNvSpPr>
                <a:spLocks/>
              </p:cNvSpPr>
              <p:nvPr/>
            </p:nvSpPr>
            <p:spPr bwMode="ltGray">
              <a:xfrm>
                <a:off x="556" y="2043"/>
                <a:ext cx="4" cy="6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2" y="6"/>
                  </a:cxn>
                  <a:cxn ang="0">
                    <a:pos x="4" y="6"/>
                  </a:cxn>
                  <a:cxn ang="0">
                    <a:pos x="4" y="4"/>
                  </a:cxn>
                </a:cxnLst>
                <a:rect l="0" t="0" r="r" b="b"/>
                <a:pathLst>
                  <a:path w="4" h="6">
                    <a:moveTo>
                      <a:pt x="4" y="4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6"/>
                    </a:lnTo>
                    <a:lnTo>
                      <a:pt x="4" y="6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5" name="Freeform 206"/>
              <p:cNvSpPr>
                <a:spLocks/>
              </p:cNvSpPr>
              <p:nvPr/>
            </p:nvSpPr>
            <p:spPr bwMode="ltGray">
              <a:xfrm>
                <a:off x="556" y="205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6" name="Freeform 207"/>
              <p:cNvSpPr>
                <a:spLocks/>
              </p:cNvSpPr>
              <p:nvPr/>
            </p:nvSpPr>
            <p:spPr bwMode="ltGray">
              <a:xfrm>
                <a:off x="556" y="2061"/>
                <a:ext cx="4" cy="6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4" y="4"/>
                  </a:cxn>
                </a:cxnLst>
                <a:rect l="0" t="0" r="r" b="b"/>
                <a:pathLst>
                  <a:path w="4" h="6">
                    <a:moveTo>
                      <a:pt x="4" y="4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7" name="Freeform 208"/>
              <p:cNvSpPr>
                <a:spLocks/>
              </p:cNvSpPr>
              <p:nvPr/>
            </p:nvSpPr>
            <p:spPr bwMode="ltGray">
              <a:xfrm>
                <a:off x="564" y="2047"/>
                <a:ext cx="75" cy="72"/>
              </a:xfrm>
              <a:custGeom>
                <a:avLst/>
                <a:gdLst/>
                <a:ahLst/>
                <a:cxnLst>
                  <a:cxn ang="0">
                    <a:pos x="75" y="44"/>
                  </a:cxn>
                  <a:cxn ang="0">
                    <a:pos x="0" y="0"/>
                  </a:cxn>
                  <a:cxn ang="0">
                    <a:pos x="0" y="28"/>
                  </a:cxn>
                  <a:cxn ang="0">
                    <a:pos x="75" y="72"/>
                  </a:cxn>
                  <a:cxn ang="0">
                    <a:pos x="75" y="44"/>
                  </a:cxn>
                </a:cxnLst>
                <a:rect l="0" t="0" r="r" b="b"/>
                <a:pathLst>
                  <a:path w="75" h="72">
                    <a:moveTo>
                      <a:pt x="75" y="44"/>
                    </a:moveTo>
                    <a:lnTo>
                      <a:pt x="0" y="0"/>
                    </a:lnTo>
                    <a:lnTo>
                      <a:pt x="0" y="28"/>
                    </a:lnTo>
                    <a:lnTo>
                      <a:pt x="75" y="72"/>
                    </a:lnTo>
                    <a:lnTo>
                      <a:pt x="75" y="4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8" name="Freeform 209"/>
              <p:cNvSpPr>
                <a:spLocks/>
              </p:cNvSpPr>
              <p:nvPr/>
            </p:nvSpPr>
            <p:spPr bwMode="ltGray">
              <a:xfrm>
                <a:off x="536" y="1926"/>
                <a:ext cx="279" cy="265"/>
              </a:xfrm>
              <a:custGeom>
                <a:avLst/>
                <a:gdLst/>
                <a:ahLst/>
                <a:cxnLst>
                  <a:cxn ang="0">
                    <a:pos x="149" y="2"/>
                  </a:cxn>
                  <a:cxn ang="0">
                    <a:pos x="0" y="87"/>
                  </a:cxn>
                  <a:cxn ang="0">
                    <a:pos x="0" y="191"/>
                  </a:cxn>
                  <a:cxn ang="0">
                    <a:pos x="127" y="265"/>
                  </a:cxn>
                  <a:cxn ang="0">
                    <a:pos x="279" y="177"/>
                  </a:cxn>
                  <a:cxn ang="0">
                    <a:pos x="279" y="73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6"/>
                  </a:cxn>
                  <a:cxn ang="0">
                    <a:pos x="275" y="77"/>
                  </a:cxn>
                  <a:cxn ang="0">
                    <a:pos x="275" y="175"/>
                  </a:cxn>
                  <a:cxn ang="0">
                    <a:pos x="127" y="261"/>
                  </a:cxn>
                  <a:cxn ang="0">
                    <a:pos x="4" y="187"/>
                  </a:cxn>
                  <a:cxn ang="0">
                    <a:pos x="4" y="89"/>
                  </a:cxn>
                  <a:cxn ang="0">
                    <a:pos x="149" y="6"/>
                  </a:cxn>
                  <a:cxn ang="0">
                    <a:pos x="149" y="2"/>
                  </a:cxn>
                </a:cxnLst>
                <a:rect l="0" t="0" r="r" b="b"/>
                <a:pathLst>
                  <a:path w="279" h="265">
                    <a:moveTo>
                      <a:pt x="149" y="2"/>
                    </a:moveTo>
                    <a:lnTo>
                      <a:pt x="0" y="87"/>
                    </a:lnTo>
                    <a:lnTo>
                      <a:pt x="0" y="191"/>
                    </a:lnTo>
                    <a:lnTo>
                      <a:pt x="127" y="265"/>
                    </a:lnTo>
                    <a:lnTo>
                      <a:pt x="279" y="177"/>
                    </a:lnTo>
                    <a:lnTo>
                      <a:pt x="279" y="73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6"/>
                    </a:lnTo>
                    <a:lnTo>
                      <a:pt x="275" y="77"/>
                    </a:lnTo>
                    <a:lnTo>
                      <a:pt x="275" y="175"/>
                    </a:lnTo>
                    <a:lnTo>
                      <a:pt x="127" y="261"/>
                    </a:lnTo>
                    <a:lnTo>
                      <a:pt x="4" y="187"/>
                    </a:lnTo>
                    <a:lnTo>
                      <a:pt x="4" y="89"/>
                    </a:lnTo>
                    <a:lnTo>
                      <a:pt x="149" y="6"/>
                    </a:lnTo>
                    <a:lnTo>
                      <a:pt x="149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9" name="Freeform 210"/>
              <p:cNvSpPr>
                <a:spLocks/>
              </p:cNvSpPr>
              <p:nvPr/>
            </p:nvSpPr>
            <p:spPr bwMode="ltGray">
              <a:xfrm>
                <a:off x="572" y="2051"/>
                <a:ext cx="67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61" y="58"/>
                  </a:cxn>
                  <a:cxn ang="0">
                    <a:pos x="61" y="52"/>
                  </a:cxn>
                  <a:cxn ang="0">
                    <a:pos x="67" y="56"/>
                  </a:cxn>
                  <a:cxn ang="0">
                    <a:pos x="67" y="40"/>
                  </a:cxn>
                  <a:cxn ang="0">
                    <a:pos x="0" y="0"/>
                  </a:cxn>
                </a:cxnLst>
                <a:rect l="0" t="0" r="r" b="b"/>
                <a:pathLst>
                  <a:path w="67" h="58">
                    <a:moveTo>
                      <a:pt x="0" y="0"/>
                    </a:moveTo>
                    <a:lnTo>
                      <a:pt x="0" y="20"/>
                    </a:lnTo>
                    <a:lnTo>
                      <a:pt x="61" y="58"/>
                    </a:lnTo>
                    <a:lnTo>
                      <a:pt x="61" y="52"/>
                    </a:lnTo>
                    <a:lnTo>
                      <a:pt x="67" y="56"/>
                    </a:lnTo>
                    <a:lnTo>
                      <a:pt x="67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20" name="Freeform 211"/>
              <p:cNvSpPr>
                <a:spLocks/>
              </p:cNvSpPr>
              <p:nvPr/>
            </p:nvSpPr>
            <p:spPr bwMode="ltGray">
              <a:xfrm>
                <a:off x="801" y="2079"/>
                <a:ext cx="147" cy="188"/>
              </a:xfrm>
              <a:custGeom>
                <a:avLst/>
                <a:gdLst/>
                <a:ahLst/>
                <a:cxnLst>
                  <a:cxn ang="0">
                    <a:pos x="0" y="188"/>
                  </a:cxn>
                  <a:cxn ang="0">
                    <a:pos x="147" y="102"/>
                  </a:cxn>
                  <a:cxn ang="0">
                    <a:pos x="147" y="0"/>
                  </a:cxn>
                  <a:cxn ang="0">
                    <a:pos x="0" y="86"/>
                  </a:cxn>
                  <a:cxn ang="0">
                    <a:pos x="0" y="188"/>
                  </a:cxn>
                </a:cxnLst>
                <a:rect l="0" t="0" r="r" b="b"/>
                <a:pathLst>
                  <a:path w="147" h="188">
                    <a:moveTo>
                      <a:pt x="0" y="188"/>
                    </a:moveTo>
                    <a:lnTo>
                      <a:pt x="147" y="102"/>
                    </a:lnTo>
                    <a:lnTo>
                      <a:pt x="147" y="0"/>
                    </a:lnTo>
                    <a:lnTo>
                      <a:pt x="0" y="86"/>
                    </a:lnTo>
                    <a:lnTo>
                      <a:pt x="0" y="18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21" name="Freeform 212"/>
              <p:cNvSpPr>
                <a:spLocks/>
              </p:cNvSpPr>
              <p:nvPr/>
            </p:nvSpPr>
            <p:spPr bwMode="ltGray">
              <a:xfrm>
                <a:off x="673" y="2007"/>
                <a:ext cx="275" cy="158"/>
              </a:xfrm>
              <a:custGeom>
                <a:avLst/>
                <a:gdLst/>
                <a:ahLst/>
                <a:cxnLst>
                  <a:cxn ang="0">
                    <a:pos x="275" y="72"/>
                  </a:cxn>
                  <a:cxn ang="0">
                    <a:pos x="148" y="0"/>
                  </a:cxn>
                  <a:cxn ang="0">
                    <a:pos x="0" y="86"/>
                  </a:cxn>
                  <a:cxn ang="0">
                    <a:pos x="128" y="158"/>
                  </a:cxn>
                  <a:cxn ang="0">
                    <a:pos x="275" y="72"/>
                  </a:cxn>
                </a:cxnLst>
                <a:rect l="0" t="0" r="r" b="b"/>
                <a:pathLst>
                  <a:path w="275" h="158">
                    <a:moveTo>
                      <a:pt x="275" y="72"/>
                    </a:moveTo>
                    <a:lnTo>
                      <a:pt x="148" y="0"/>
                    </a:lnTo>
                    <a:lnTo>
                      <a:pt x="0" y="86"/>
                    </a:lnTo>
                    <a:lnTo>
                      <a:pt x="128" y="158"/>
                    </a:lnTo>
                    <a:lnTo>
                      <a:pt x="275" y="72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22" name="Freeform 213"/>
              <p:cNvSpPr>
                <a:spLocks/>
              </p:cNvSpPr>
              <p:nvPr/>
            </p:nvSpPr>
            <p:spPr bwMode="ltGray">
              <a:xfrm>
                <a:off x="673" y="2093"/>
                <a:ext cx="128" cy="174"/>
              </a:xfrm>
              <a:custGeom>
                <a:avLst/>
                <a:gdLst/>
                <a:ahLst/>
                <a:cxnLst>
                  <a:cxn ang="0">
                    <a:pos x="128" y="72"/>
                  </a:cxn>
                  <a:cxn ang="0">
                    <a:pos x="0" y="0"/>
                  </a:cxn>
                  <a:cxn ang="0">
                    <a:pos x="0" y="100"/>
                  </a:cxn>
                  <a:cxn ang="0">
                    <a:pos x="128" y="174"/>
                  </a:cxn>
                  <a:cxn ang="0">
                    <a:pos x="128" y="72"/>
                  </a:cxn>
                </a:cxnLst>
                <a:rect l="0" t="0" r="r" b="b"/>
                <a:pathLst>
                  <a:path w="128" h="174">
                    <a:moveTo>
                      <a:pt x="128" y="72"/>
                    </a:moveTo>
                    <a:lnTo>
                      <a:pt x="0" y="0"/>
                    </a:lnTo>
                    <a:lnTo>
                      <a:pt x="0" y="100"/>
                    </a:lnTo>
                    <a:lnTo>
                      <a:pt x="128" y="174"/>
                    </a:lnTo>
                    <a:lnTo>
                      <a:pt x="128" y="72"/>
                    </a:ln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23" name="Freeform 214"/>
              <p:cNvSpPr>
                <a:spLocks/>
              </p:cNvSpPr>
              <p:nvPr/>
            </p:nvSpPr>
            <p:spPr bwMode="ltGray">
              <a:xfrm>
                <a:off x="689" y="2113"/>
                <a:ext cx="96" cy="122"/>
              </a:xfrm>
              <a:custGeom>
                <a:avLst/>
                <a:gdLst/>
                <a:ahLst/>
                <a:cxnLst>
                  <a:cxn ang="0">
                    <a:pos x="96" y="56"/>
                  </a:cxn>
                  <a:cxn ang="0">
                    <a:pos x="0" y="0"/>
                  </a:cxn>
                  <a:cxn ang="0">
                    <a:pos x="0" y="64"/>
                  </a:cxn>
                  <a:cxn ang="0">
                    <a:pos x="96" y="122"/>
                  </a:cxn>
                  <a:cxn ang="0">
                    <a:pos x="96" y="56"/>
                  </a:cxn>
                </a:cxnLst>
                <a:rect l="0" t="0" r="r" b="b"/>
                <a:pathLst>
                  <a:path w="96" h="122">
                    <a:moveTo>
                      <a:pt x="96" y="56"/>
                    </a:moveTo>
                    <a:lnTo>
                      <a:pt x="0" y="0"/>
                    </a:lnTo>
                    <a:lnTo>
                      <a:pt x="0" y="64"/>
                    </a:lnTo>
                    <a:lnTo>
                      <a:pt x="96" y="122"/>
                    </a:lnTo>
                    <a:lnTo>
                      <a:pt x="96" y="56"/>
                    </a:lnTo>
                    <a:close/>
                  </a:path>
                </a:pathLst>
              </a:custGeom>
              <a:solidFill>
                <a:srgbClr val="5C61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402" name="Freeform 215"/>
            <p:cNvSpPr>
              <a:spLocks/>
            </p:cNvSpPr>
            <p:nvPr/>
          </p:nvSpPr>
          <p:spPr bwMode="ltGray">
            <a:xfrm>
              <a:off x="691" y="2123"/>
              <a:ext cx="6" cy="4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6" y="4"/>
                </a:cxn>
              </a:cxnLst>
              <a:rect l="0" t="0" r="r" b="b"/>
              <a:pathLst>
                <a:path w="6" h="4">
                  <a:moveTo>
                    <a:pt x="6" y="4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03" name="Freeform 216"/>
            <p:cNvSpPr>
              <a:spLocks/>
            </p:cNvSpPr>
            <p:nvPr/>
          </p:nvSpPr>
          <p:spPr bwMode="ltGray">
            <a:xfrm>
              <a:off x="691" y="2131"/>
              <a:ext cx="6" cy="6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4" y="4"/>
                </a:cxn>
                <a:cxn ang="0">
                  <a:pos x="4" y="6"/>
                </a:cxn>
                <a:cxn ang="0">
                  <a:pos x="6" y="4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04" name="Freeform 217"/>
            <p:cNvSpPr>
              <a:spLocks/>
            </p:cNvSpPr>
            <p:nvPr/>
          </p:nvSpPr>
          <p:spPr bwMode="ltGray">
            <a:xfrm>
              <a:off x="691" y="2139"/>
              <a:ext cx="6" cy="6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4" y="6"/>
                </a:cxn>
                <a:cxn ang="0">
                  <a:pos x="6" y="4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4" y="6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05" name="Freeform 218"/>
            <p:cNvSpPr>
              <a:spLocks/>
            </p:cNvSpPr>
            <p:nvPr/>
          </p:nvSpPr>
          <p:spPr bwMode="ltGray">
            <a:xfrm>
              <a:off x="701" y="2127"/>
              <a:ext cx="74" cy="70"/>
            </a:xfrm>
            <a:custGeom>
              <a:avLst/>
              <a:gdLst/>
              <a:ahLst/>
              <a:cxnLst>
                <a:cxn ang="0">
                  <a:pos x="74" y="42"/>
                </a:cxn>
                <a:cxn ang="0">
                  <a:pos x="0" y="0"/>
                </a:cxn>
                <a:cxn ang="0">
                  <a:pos x="0" y="28"/>
                </a:cxn>
                <a:cxn ang="0">
                  <a:pos x="74" y="70"/>
                </a:cxn>
                <a:cxn ang="0">
                  <a:pos x="74" y="42"/>
                </a:cxn>
              </a:cxnLst>
              <a:rect l="0" t="0" r="r" b="b"/>
              <a:pathLst>
                <a:path w="74" h="70">
                  <a:moveTo>
                    <a:pt x="74" y="42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74" y="70"/>
                  </a:lnTo>
                  <a:lnTo>
                    <a:pt x="74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06" name="Freeform 219"/>
            <p:cNvSpPr>
              <a:spLocks/>
            </p:cNvSpPr>
            <p:nvPr/>
          </p:nvSpPr>
          <p:spPr bwMode="ltGray">
            <a:xfrm>
              <a:off x="671" y="2005"/>
              <a:ext cx="279" cy="264"/>
            </a:xfrm>
            <a:custGeom>
              <a:avLst/>
              <a:gdLst/>
              <a:ahLst/>
              <a:cxnLst>
                <a:cxn ang="0">
                  <a:pos x="150" y="0"/>
                </a:cxn>
                <a:cxn ang="0">
                  <a:pos x="0" y="86"/>
                </a:cxn>
                <a:cxn ang="0">
                  <a:pos x="0" y="190"/>
                </a:cxn>
                <a:cxn ang="0">
                  <a:pos x="130" y="264"/>
                </a:cxn>
                <a:cxn ang="0">
                  <a:pos x="279" y="178"/>
                </a:cxn>
                <a:cxn ang="0">
                  <a:pos x="279" y="74"/>
                </a:cxn>
                <a:cxn ang="0">
                  <a:pos x="150" y="0"/>
                </a:cxn>
                <a:cxn ang="0">
                  <a:pos x="150" y="4"/>
                </a:cxn>
                <a:cxn ang="0">
                  <a:pos x="275" y="76"/>
                </a:cxn>
                <a:cxn ang="0">
                  <a:pos x="275" y="176"/>
                </a:cxn>
                <a:cxn ang="0">
                  <a:pos x="130" y="260"/>
                </a:cxn>
                <a:cxn ang="0">
                  <a:pos x="4" y="188"/>
                </a:cxn>
                <a:cxn ang="0">
                  <a:pos x="4" y="88"/>
                </a:cxn>
                <a:cxn ang="0">
                  <a:pos x="150" y="4"/>
                </a:cxn>
                <a:cxn ang="0">
                  <a:pos x="150" y="0"/>
                </a:cxn>
              </a:cxnLst>
              <a:rect l="0" t="0" r="r" b="b"/>
              <a:pathLst>
                <a:path w="279" h="264">
                  <a:moveTo>
                    <a:pt x="150" y="0"/>
                  </a:moveTo>
                  <a:lnTo>
                    <a:pt x="0" y="86"/>
                  </a:lnTo>
                  <a:lnTo>
                    <a:pt x="0" y="190"/>
                  </a:lnTo>
                  <a:lnTo>
                    <a:pt x="130" y="264"/>
                  </a:lnTo>
                  <a:lnTo>
                    <a:pt x="279" y="178"/>
                  </a:lnTo>
                  <a:lnTo>
                    <a:pt x="279" y="74"/>
                  </a:lnTo>
                  <a:lnTo>
                    <a:pt x="150" y="0"/>
                  </a:lnTo>
                  <a:lnTo>
                    <a:pt x="150" y="4"/>
                  </a:lnTo>
                  <a:lnTo>
                    <a:pt x="275" y="76"/>
                  </a:lnTo>
                  <a:lnTo>
                    <a:pt x="275" y="176"/>
                  </a:lnTo>
                  <a:lnTo>
                    <a:pt x="130" y="260"/>
                  </a:lnTo>
                  <a:lnTo>
                    <a:pt x="4" y="188"/>
                  </a:lnTo>
                  <a:lnTo>
                    <a:pt x="4" y="88"/>
                  </a:lnTo>
                  <a:lnTo>
                    <a:pt x="150" y="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52515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07" name="Freeform 220"/>
            <p:cNvSpPr>
              <a:spLocks/>
            </p:cNvSpPr>
            <p:nvPr/>
          </p:nvSpPr>
          <p:spPr bwMode="ltGray">
            <a:xfrm>
              <a:off x="707" y="2131"/>
              <a:ext cx="6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0"/>
                </a:cxn>
                <a:cxn ang="0">
                  <a:pos x="62" y="56"/>
                </a:cxn>
                <a:cxn ang="0">
                  <a:pos x="62" y="52"/>
                </a:cxn>
                <a:cxn ang="0">
                  <a:pos x="68" y="54"/>
                </a:cxn>
                <a:cxn ang="0">
                  <a:pos x="68" y="38"/>
                </a:cxn>
                <a:cxn ang="0">
                  <a:pos x="0" y="0"/>
                </a:cxn>
              </a:cxnLst>
              <a:rect l="0" t="0" r="r" b="b"/>
              <a:pathLst>
                <a:path w="68" h="56">
                  <a:moveTo>
                    <a:pt x="0" y="0"/>
                  </a:moveTo>
                  <a:lnTo>
                    <a:pt x="0" y="20"/>
                  </a:lnTo>
                  <a:lnTo>
                    <a:pt x="62" y="56"/>
                  </a:lnTo>
                  <a:lnTo>
                    <a:pt x="62" y="52"/>
                  </a:lnTo>
                  <a:lnTo>
                    <a:pt x="68" y="54"/>
                  </a:lnTo>
                  <a:lnTo>
                    <a:pt x="68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08" name="Line 221"/>
            <p:cNvSpPr>
              <a:spLocks noChangeShapeType="1"/>
            </p:cNvSpPr>
            <p:nvPr/>
          </p:nvSpPr>
          <p:spPr bwMode="ltGray">
            <a:xfrm flipV="1">
              <a:off x="813" y="1900"/>
              <a:ext cx="1" cy="167"/>
            </a:xfrm>
            <a:prstGeom prst="line">
              <a:avLst/>
            </a:prstGeom>
            <a:noFill/>
            <a:ln w="25400">
              <a:solidFill>
                <a:srgbClr val="292B2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09" name="Line 222"/>
            <p:cNvSpPr>
              <a:spLocks noChangeShapeType="1"/>
            </p:cNvSpPr>
            <p:nvPr/>
          </p:nvSpPr>
          <p:spPr bwMode="ltGray">
            <a:xfrm flipV="1">
              <a:off x="675" y="1866"/>
              <a:ext cx="1" cy="121"/>
            </a:xfrm>
            <a:prstGeom prst="line">
              <a:avLst/>
            </a:prstGeom>
            <a:noFill/>
            <a:ln w="25400">
              <a:solidFill>
                <a:srgbClr val="292B2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10" name="Freeform 223"/>
            <p:cNvSpPr>
              <a:spLocks/>
            </p:cNvSpPr>
            <p:nvPr/>
          </p:nvSpPr>
          <p:spPr bwMode="ltGray">
            <a:xfrm>
              <a:off x="482" y="1886"/>
              <a:ext cx="315" cy="66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84"/>
                </a:cxn>
                <a:cxn ang="0">
                  <a:pos x="315" y="666"/>
                </a:cxn>
                <a:cxn ang="0">
                  <a:pos x="315" y="181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6" y="10"/>
                </a:cxn>
                <a:cxn ang="0">
                  <a:pos x="309" y="185"/>
                </a:cxn>
                <a:cxn ang="0">
                  <a:pos x="309" y="656"/>
                </a:cxn>
                <a:cxn ang="0">
                  <a:pos x="6" y="482"/>
                </a:cxn>
                <a:cxn ang="0">
                  <a:pos x="6" y="10"/>
                </a:cxn>
                <a:cxn ang="0">
                  <a:pos x="0" y="4"/>
                </a:cxn>
              </a:cxnLst>
              <a:rect l="0" t="0" r="r" b="b"/>
              <a:pathLst>
                <a:path w="315" h="666">
                  <a:moveTo>
                    <a:pt x="0" y="4"/>
                  </a:moveTo>
                  <a:lnTo>
                    <a:pt x="0" y="484"/>
                  </a:lnTo>
                  <a:lnTo>
                    <a:pt x="315" y="666"/>
                  </a:lnTo>
                  <a:lnTo>
                    <a:pt x="315" y="181"/>
                  </a:lnTo>
                  <a:lnTo>
                    <a:pt x="0" y="0"/>
                  </a:lnTo>
                  <a:lnTo>
                    <a:pt x="0" y="4"/>
                  </a:lnTo>
                  <a:lnTo>
                    <a:pt x="6" y="10"/>
                  </a:lnTo>
                  <a:lnTo>
                    <a:pt x="309" y="185"/>
                  </a:lnTo>
                  <a:lnTo>
                    <a:pt x="309" y="656"/>
                  </a:lnTo>
                  <a:lnTo>
                    <a:pt x="6" y="482"/>
                  </a:lnTo>
                  <a:lnTo>
                    <a:pt x="6" y="1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11" name="Line 224"/>
            <p:cNvSpPr>
              <a:spLocks noChangeShapeType="1"/>
            </p:cNvSpPr>
            <p:nvPr/>
          </p:nvSpPr>
          <p:spPr bwMode="ltGray">
            <a:xfrm>
              <a:off x="733" y="1926"/>
              <a:ext cx="1" cy="1"/>
            </a:xfrm>
            <a:prstGeom prst="line">
              <a:avLst/>
            </a:prstGeom>
            <a:noFill/>
            <a:ln w="47625">
              <a:solidFill>
                <a:srgbClr val="A6A6A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12" name="Line 225"/>
            <p:cNvSpPr>
              <a:spLocks noChangeShapeType="1"/>
            </p:cNvSpPr>
            <p:nvPr/>
          </p:nvSpPr>
          <p:spPr bwMode="ltGray">
            <a:xfrm>
              <a:off x="695" y="1902"/>
              <a:ext cx="1" cy="1"/>
            </a:xfrm>
            <a:prstGeom prst="line">
              <a:avLst/>
            </a:prstGeom>
            <a:noFill/>
            <a:ln w="47625">
              <a:solidFill>
                <a:srgbClr val="A6A6A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13" name="Line 226"/>
            <p:cNvSpPr>
              <a:spLocks noChangeShapeType="1"/>
            </p:cNvSpPr>
            <p:nvPr/>
          </p:nvSpPr>
          <p:spPr bwMode="ltGray">
            <a:xfrm>
              <a:off x="655" y="1880"/>
              <a:ext cx="1" cy="1"/>
            </a:xfrm>
            <a:prstGeom prst="line">
              <a:avLst/>
            </a:prstGeom>
            <a:noFill/>
            <a:ln w="47625">
              <a:solidFill>
                <a:srgbClr val="A6A6A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14" name="Freeform 227"/>
            <p:cNvSpPr>
              <a:spLocks/>
            </p:cNvSpPr>
            <p:nvPr/>
          </p:nvSpPr>
          <p:spPr bwMode="ltGray">
            <a:xfrm>
              <a:off x="781" y="1926"/>
              <a:ext cx="107" cy="85"/>
            </a:xfrm>
            <a:custGeom>
              <a:avLst/>
              <a:gdLst/>
              <a:ahLst/>
              <a:cxnLst>
                <a:cxn ang="0">
                  <a:pos x="107" y="24"/>
                </a:cxn>
                <a:cxn ang="0">
                  <a:pos x="0" y="85"/>
                </a:cxn>
                <a:cxn ang="0">
                  <a:pos x="0" y="61"/>
                </a:cxn>
                <a:cxn ang="0">
                  <a:pos x="107" y="0"/>
                </a:cxn>
                <a:cxn ang="0">
                  <a:pos x="107" y="24"/>
                </a:cxn>
              </a:cxnLst>
              <a:rect l="0" t="0" r="r" b="b"/>
              <a:pathLst>
                <a:path w="107" h="85">
                  <a:moveTo>
                    <a:pt x="107" y="24"/>
                  </a:moveTo>
                  <a:lnTo>
                    <a:pt x="0" y="85"/>
                  </a:lnTo>
                  <a:lnTo>
                    <a:pt x="0" y="61"/>
                  </a:lnTo>
                  <a:lnTo>
                    <a:pt x="107" y="0"/>
                  </a:lnTo>
                  <a:lnTo>
                    <a:pt x="107" y="24"/>
                  </a:lnTo>
                  <a:close/>
                </a:path>
              </a:pathLst>
            </a:custGeom>
            <a:solidFill>
              <a:srgbClr val="9C9FA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15" name="Freeform 228"/>
            <p:cNvSpPr>
              <a:spLocks/>
            </p:cNvSpPr>
            <p:nvPr/>
          </p:nvSpPr>
          <p:spPr bwMode="ltGray">
            <a:xfrm>
              <a:off x="580" y="1810"/>
              <a:ext cx="308" cy="177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0" y="62"/>
                </a:cxn>
                <a:cxn ang="0">
                  <a:pos x="201" y="177"/>
                </a:cxn>
                <a:cxn ang="0">
                  <a:pos x="308" y="116"/>
                </a:cxn>
                <a:cxn ang="0">
                  <a:pos x="107" y="0"/>
                </a:cxn>
              </a:cxnLst>
              <a:rect l="0" t="0" r="r" b="b"/>
              <a:pathLst>
                <a:path w="308" h="177">
                  <a:moveTo>
                    <a:pt x="107" y="0"/>
                  </a:moveTo>
                  <a:lnTo>
                    <a:pt x="0" y="62"/>
                  </a:lnTo>
                  <a:lnTo>
                    <a:pt x="201" y="177"/>
                  </a:lnTo>
                  <a:lnTo>
                    <a:pt x="308" y="116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DADE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16" name="Freeform 229"/>
            <p:cNvSpPr>
              <a:spLocks/>
            </p:cNvSpPr>
            <p:nvPr/>
          </p:nvSpPr>
          <p:spPr bwMode="ltGray">
            <a:xfrm>
              <a:off x="580" y="1872"/>
              <a:ext cx="201" cy="139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201" y="139"/>
                </a:cxn>
                <a:cxn ang="0">
                  <a:pos x="201" y="115"/>
                </a:cxn>
                <a:cxn ang="0">
                  <a:pos x="0" y="0"/>
                </a:cxn>
                <a:cxn ang="0">
                  <a:pos x="0" y="24"/>
                </a:cxn>
              </a:cxnLst>
              <a:rect l="0" t="0" r="r" b="b"/>
              <a:pathLst>
                <a:path w="201" h="139">
                  <a:moveTo>
                    <a:pt x="0" y="24"/>
                  </a:moveTo>
                  <a:lnTo>
                    <a:pt x="201" y="139"/>
                  </a:lnTo>
                  <a:lnTo>
                    <a:pt x="201" y="115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BBC1C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17" name="Freeform 230"/>
            <p:cNvSpPr>
              <a:spLocks/>
            </p:cNvSpPr>
            <p:nvPr/>
          </p:nvSpPr>
          <p:spPr bwMode="ltGray">
            <a:xfrm>
              <a:off x="578" y="1808"/>
              <a:ext cx="312" cy="205"/>
            </a:xfrm>
            <a:custGeom>
              <a:avLst/>
              <a:gdLst/>
              <a:ahLst/>
              <a:cxnLst>
                <a:cxn ang="0">
                  <a:pos x="109" y="0"/>
                </a:cxn>
                <a:cxn ang="0">
                  <a:pos x="0" y="62"/>
                </a:cxn>
                <a:cxn ang="0">
                  <a:pos x="0" y="88"/>
                </a:cxn>
                <a:cxn ang="0">
                  <a:pos x="203" y="205"/>
                </a:cxn>
                <a:cxn ang="0">
                  <a:pos x="312" y="142"/>
                </a:cxn>
                <a:cxn ang="0">
                  <a:pos x="312" y="116"/>
                </a:cxn>
                <a:cxn ang="0">
                  <a:pos x="109" y="0"/>
                </a:cxn>
                <a:cxn ang="0">
                  <a:pos x="109" y="4"/>
                </a:cxn>
                <a:cxn ang="0">
                  <a:pos x="308" y="120"/>
                </a:cxn>
                <a:cxn ang="0">
                  <a:pos x="308" y="140"/>
                </a:cxn>
                <a:cxn ang="0">
                  <a:pos x="203" y="201"/>
                </a:cxn>
                <a:cxn ang="0">
                  <a:pos x="4" y="86"/>
                </a:cxn>
                <a:cxn ang="0">
                  <a:pos x="4" y="66"/>
                </a:cxn>
                <a:cxn ang="0">
                  <a:pos x="109" y="4"/>
                </a:cxn>
                <a:cxn ang="0">
                  <a:pos x="109" y="0"/>
                </a:cxn>
              </a:cxnLst>
              <a:rect l="0" t="0" r="r" b="b"/>
              <a:pathLst>
                <a:path w="312" h="205">
                  <a:moveTo>
                    <a:pt x="109" y="0"/>
                  </a:moveTo>
                  <a:lnTo>
                    <a:pt x="0" y="62"/>
                  </a:lnTo>
                  <a:lnTo>
                    <a:pt x="0" y="88"/>
                  </a:lnTo>
                  <a:lnTo>
                    <a:pt x="203" y="205"/>
                  </a:lnTo>
                  <a:lnTo>
                    <a:pt x="312" y="142"/>
                  </a:lnTo>
                  <a:lnTo>
                    <a:pt x="312" y="116"/>
                  </a:lnTo>
                  <a:lnTo>
                    <a:pt x="109" y="0"/>
                  </a:lnTo>
                  <a:lnTo>
                    <a:pt x="109" y="4"/>
                  </a:lnTo>
                  <a:lnTo>
                    <a:pt x="308" y="120"/>
                  </a:lnTo>
                  <a:lnTo>
                    <a:pt x="308" y="140"/>
                  </a:lnTo>
                  <a:lnTo>
                    <a:pt x="203" y="201"/>
                  </a:lnTo>
                  <a:lnTo>
                    <a:pt x="4" y="86"/>
                  </a:lnTo>
                  <a:lnTo>
                    <a:pt x="4" y="66"/>
                  </a:lnTo>
                  <a:lnTo>
                    <a:pt x="109" y="4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52515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18" name="Freeform 231"/>
            <p:cNvSpPr>
              <a:spLocks/>
            </p:cNvSpPr>
            <p:nvPr/>
          </p:nvSpPr>
          <p:spPr bwMode="ltGray">
            <a:xfrm>
              <a:off x="588" y="1888"/>
              <a:ext cx="6" cy="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6"/>
                </a:cxn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lnTo>
                    <a:pt x="4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19" name="Freeform 232"/>
            <p:cNvSpPr>
              <a:spLocks/>
            </p:cNvSpPr>
            <p:nvPr/>
          </p:nvSpPr>
          <p:spPr bwMode="ltGray">
            <a:xfrm>
              <a:off x="478" y="1766"/>
              <a:ext cx="530" cy="307"/>
            </a:xfrm>
            <a:custGeom>
              <a:avLst/>
              <a:gdLst/>
              <a:ahLst/>
              <a:cxnLst>
                <a:cxn ang="0">
                  <a:pos x="213" y="2"/>
                </a:cxn>
                <a:cxn ang="0">
                  <a:pos x="0" y="124"/>
                </a:cxn>
                <a:cxn ang="0">
                  <a:pos x="315" y="307"/>
                </a:cxn>
                <a:cxn ang="0">
                  <a:pos x="530" y="184"/>
                </a:cxn>
                <a:cxn ang="0">
                  <a:pos x="215" y="0"/>
                </a:cxn>
                <a:cxn ang="0">
                  <a:pos x="213" y="2"/>
                </a:cxn>
                <a:cxn ang="0">
                  <a:pos x="215" y="8"/>
                </a:cxn>
                <a:cxn ang="0">
                  <a:pos x="518" y="184"/>
                </a:cxn>
                <a:cxn ang="0">
                  <a:pos x="315" y="299"/>
                </a:cxn>
                <a:cxn ang="0">
                  <a:pos x="12" y="124"/>
                </a:cxn>
                <a:cxn ang="0">
                  <a:pos x="215" y="8"/>
                </a:cxn>
                <a:cxn ang="0">
                  <a:pos x="213" y="2"/>
                </a:cxn>
              </a:cxnLst>
              <a:rect l="0" t="0" r="r" b="b"/>
              <a:pathLst>
                <a:path w="530" h="307">
                  <a:moveTo>
                    <a:pt x="213" y="2"/>
                  </a:moveTo>
                  <a:lnTo>
                    <a:pt x="0" y="124"/>
                  </a:lnTo>
                  <a:lnTo>
                    <a:pt x="315" y="307"/>
                  </a:lnTo>
                  <a:lnTo>
                    <a:pt x="530" y="184"/>
                  </a:lnTo>
                  <a:lnTo>
                    <a:pt x="215" y="0"/>
                  </a:lnTo>
                  <a:lnTo>
                    <a:pt x="213" y="2"/>
                  </a:lnTo>
                  <a:lnTo>
                    <a:pt x="215" y="8"/>
                  </a:lnTo>
                  <a:lnTo>
                    <a:pt x="518" y="184"/>
                  </a:lnTo>
                  <a:lnTo>
                    <a:pt x="315" y="299"/>
                  </a:lnTo>
                  <a:lnTo>
                    <a:pt x="12" y="124"/>
                  </a:lnTo>
                  <a:lnTo>
                    <a:pt x="215" y="8"/>
                  </a:lnTo>
                  <a:lnTo>
                    <a:pt x="213" y="2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20" name="Freeform 233"/>
            <p:cNvSpPr>
              <a:spLocks/>
            </p:cNvSpPr>
            <p:nvPr/>
          </p:nvSpPr>
          <p:spPr bwMode="ltGray">
            <a:xfrm>
              <a:off x="588" y="1888"/>
              <a:ext cx="6" cy="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6"/>
                </a:cxn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lnTo>
                    <a:pt x="4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21" name="Freeform 234"/>
            <p:cNvSpPr>
              <a:spLocks/>
            </p:cNvSpPr>
            <p:nvPr/>
          </p:nvSpPr>
          <p:spPr bwMode="ltGray">
            <a:xfrm>
              <a:off x="588" y="1888"/>
              <a:ext cx="6" cy="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6"/>
                </a:cxn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lnTo>
                    <a:pt x="4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22" name="Freeform 235"/>
            <p:cNvSpPr>
              <a:spLocks/>
            </p:cNvSpPr>
            <p:nvPr/>
          </p:nvSpPr>
          <p:spPr bwMode="ltGray">
            <a:xfrm>
              <a:off x="588" y="1888"/>
              <a:ext cx="6" cy="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6"/>
                </a:cxn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lnTo>
                    <a:pt x="4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423" name="Freeform 236"/>
            <p:cNvSpPr>
              <a:spLocks/>
            </p:cNvSpPr>
            <p:nvPr/>
          </p:nvSpPr>
          <p:spPr bwMode="ltGray">
            <a:xfrm>
              <a:off x="590" y="1888"/>
              <a:ext cx="2" cy="4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4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ADE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</p:grpSp>
      <p:sp>
        <p:nvSpPr>
          <p:cNvPr id="625" name="Rectangle 59"/>
          <p:cNvSpPr/>
          <p:nvPr/>
        </p:nvSpPr>
        <p:spPr>
          <a:xfrm>
            <a:off x="7800970" y="3784785"/>
            <a:ext cx="567427" cy="123111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ko-KR" altLang="en-US" sz="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장기보관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6" name="Rectangle 59"/>
          <p:cNvSpPr/>
          <p:nvPr/>
        </p:nvSpPr>
        <p:spPr>
          <a:xfrm>
            <a:off x="7800970" y="3931536"/>
            <a:ext cx="567427" cy="123111"/>
          </a:xfrm>
          <a:prstGeom prst="rect">
            <a:avLst/>
          </a:prstGeom>
          <a:solidFill>
            <a:schemeClr val="accent5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en-US" altLang="ko-KR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DBMS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9" name="Rectangle 59"/>
          <p:cNvSpPr/>
          <p:nvPr/>
        </p:nvSpPr>
        <p:spPr>
          <a:xfrm>
            <a:off x="7800970" y="3638937"/>
            <a:ext cx="567427" cy="123111"/>
          </a:xfrm>
          <a:prstGeom prst="rect">
            <a:avLst/>
          </a:prstGeom>
          <a:solidFill>
            <a:schemeClr val="accent3"/>
          </a:solidFill>
        </p:spPr>
        <p:txBody>
          <a:bodyPr wrap="none" lIns="0" tIns="0" rIns="72000" bIns="0">
            <a:noAutofit/>
          </a:bodyPr>
          <a:lstStyle/>
          <a:p>
            <a:pPr algn="ctr"/>
            <a:r>
              <a:rPr lang="en-US" altLang="ko-KR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 </a:t>
            </a:r>
            <a:r>
              <a:rPr lang="ko-KR" altLang="en-US" sz="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파일</a:t>
            </a:r>
            <a:endParaRPr lang="en-US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1" name="직사각형 630"/>
          <p:cNvSpPr/>
          <p:nvPr/>
        </p:nvSpPr>
        <p:spPr bwMode="auto">
          <a:xfrm>
            <a:off x="7773082" y="3609178"/>
            <a:ext cx="622890" cy="471113"/>
          </a:xfrm>
          <a:prstGeom prst="rect">
            <a:avLst/>
          </a:prstGeom>
          <a:noFill/>
          <a:ln w="12700" cap="flat" cmpd="sng" algn="ctr">
            <a:solidFill>
              <a:schemeClr val="accent1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650" name="Group 12"/>
          <p:cNvGrpSpPr>
            <a:grpSpLocks noChangeAspect="1"/>
          </p:cNvGrpSpPr>
          <p:nvPr/>
        </p:nvGrpSpPr>
        <p:grpSpPr bwMode="auto">
          <a:xfrm>
            <a:off x="8270381" y="3612970"/>
            <a:ext cx="360889" cy="537264"/>
            <a:chOff x="478" y="1764"/>
            <a:chExt cx="532" cy="792"/>
          </a:xfrm>
        </p:grpSpPr>
        <p:sp>
          <p:nvSpPr>
            <p:cNvPr id="651" name="AutoShape 13"/>
            <p:cNvSpPr>
              <a:spLocks noChangeAspect="1" noChangeArrowheads="1" noTextEdit="1"/>
            </p:cNvSpPr>
            <p:nvPr/>
          </p:nvSpPr>
          <p:spPr bwMode="ltGray">
            <a:xfrm>
              <a:off x="478" y="1764"/>
              <a:ext cx="532" cy="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grpSp>
          <p:nvGrpSpPr>
            <p:cNvPr id="652" name="Group 14"/>
            <p:cNvGrpSpPr>
              <a:grpSpLocks/>
            </p:cNvGrpSpPr>
            <p:nvPr/>
          </p:nvGrpSpPr>
          <p:grpSpPr bwMode="auto">
            <a:xfrm>
              <a:off x="478" y="1764"/>
              <a:ext cx="530" cy="790"/>
              <a:chOff x="478" y="1764"/>
              <a:chExt cx="530" cy="790"/>
            </a:xfrm>
          </p:grpSpPr>
          <p:sp>
            <p:nvSpPr>
              <p:cNvPr id="675" name="Freeform 15"/>
              <p:cNvSpPr>
                <a:spLocks/>
              </p:cNvSpPr>
              <p:nvPr/>
            </p:nvSpPr>
            <p:spPr bwMode="ltGray">
              <a:xfrm>
                <a:off x="484" y="1890"/>
                <a:ext cx="309" cy="658"/>
              </a:xfrm>
              <a:custGeom>
                <a:avLst/>
                <a:gdLst/>
                <a:ahLst/>
                <a:cxnLst>
                  <a:cxn ang="0">
                    <a:pos x="309" y="179"/>
                  </a:cxn>
                  <a:cxn ang="0">
                    <a:pos x="0" y="0"/>
                  </a:cxn>
                  <a:cxn ang="0">
                    <a:pos x="0" y="478"/>
                  </a:cxn>
                  <a:cxn ang="0">
                    <a:pos x="309" y="658"/>
                  </a:cxn>
                  <a:cxn ang="0">
                    <a:pos x="309" y="179"/>
                  </a:cxn>
                </a:cxnLst>
                <a:rect l="0" t="0" r="r" b="b"/>
                <a:pathLst>
                  <a:path w="309" h="658">
                    <a:moveTo>
                      <a:pt x="309" y="179"/>
                    </a:moveTo>
                    <a:lnTo>
                      <a:pt x="0" y="0"/>
                    </a:lnTo>
                    <a:lnTo>
                      <a:pt x="0" y="478"/>
                    </a:lnTo>
                    <a:lnTo>
                      <a:pt x="309" y="658"/>
                    </a:lnTo>
                    <a:lnTo>
                      <a:pt x="309" y="179"/>
                    </a:lnTo>
                    <a:close/>
                  </a:path>
                </a:pathLst>
              </a:custGeom>
              <a:solidFill>
                <a:srgbClr val="CC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76" name="Freeform 16"/>
              <p:cNvSpPr>
                <a:spLocks/>
              </p:cNvSpPr>
              <p:nvPr/>
            </p:nvSpPr>
            <p:spPr bwMode="ltGray">
              <a:xfrm>
                <a:off x="793" y="1950"/>
                <a:ext cx="209" cy="598"/>
              </a:xfrm>
              <a:custGeom>
                <a:avLst/>
                <a:gdLst/>
                <a:ahLst/>
                <a:cxnLst>
                  <a:cxn ang="0">
                    <a:pos x="209" y="478"/>
                  </a:cxn>
                  <a:cxn ang="0">
                    <a:pos x="209" y="0"/>
                  </a:cxn>
                  <a:cxn ang="0">
                    <a:pos x="0" y="119"/>
                  </a:cxn>
                  <a:cxn ang="0">
                    <a:pos x="0" y="598"/>
                  </a:cxn>
                  <a:cxn ang="0">
                    <a:pos x="209" y="478"/>
                  </a:cxn>
                </a:cxnLst>
                <a:rect l="0" t="0" r="r" b="b"/>
                <a:pathLst>
                  <a:path w="209" h="598">
                    <a:moveTo>
                      <a:pt x="209" y="478"/>
                    </a:moveTo>
                    <a:lnTo>
                      <a:pt x="209" y="0"/>
                    </a:lnTo>
                    <a:lnTo>
                      <a:pt x="0" y="119"/>
                    </a:lnTo>
                    <a:lnTo>
                      <a:pt x="0" y="598"/>
                    </a:lnTo>
                    <a:lnTo>
                      <a:pt x="209" y="478"/>
                    </a:lnTo>
                    <a:close/>
                  </a:path>
                </a:pathLst>
              </a:custGeom>
              <a:solidFill>
                <a:srgbClr val="BFCF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77" name="Freeform 17"/>
              <p:cNvSpPr>
                <a:spLocks/>
              </p:cNvSpPr>
              <p:nvPr/>
            </p:nvSpPr>
            <p:spPr bwMode="ltGray">
              <a:xfrm>
                <a:off x="484" y="2249"/>
                <a:ext cx="518" cy="299"/>
              </a:xfrm>
              <a:custGeom>
                <a:avLst/>
                <a:gdLst/>
                <a:ahLst/>
                <a:cxnLst>
                  <a:cxn ang="0">
                    <a:pos x="518" y="179"/>
                  </a:cxn>
                  <a:cxn ang="0">
                    <a:pos x="209" y="0"/>
                  </a:cxn>
                  <a:cxn ang="0">
                    <a:pos x="0" y="119"/>
                  </a:cxn>
                  <a:cxn ang="0">
                    <a:pos x="309" y="299"/>
                  </a:cxn>
                  <a:cxn ang="0">
                    <a:pos x="518" y="179"/>
                  </a:cxn>
                </a:cxnLst>
                <a:rect l="0" t="0" r="r" b="b"/>
                <a:pathLst>
                  <a:path w="518" h="299">
                    <a:moveTo>
                      <a:pt x="518" y="179"/>
                    </a:moveTo>
                    <a:lnTo>
                      <a:pt x="209" y="0"/>
                    </a:lnTo>
                    <a:lnTo>
                      <a:pt x="0" y="119"/>
                    </a:lnTo>
                    <a:lnTo>
                      <a:pt x="309" y="299"/>
                    </a:lnTo>
                    <a:lnTo>
                      <a:pt x="518" y="179"/>
                    </a:lnTo>
                    <a:close/>
                  </a:path>
                </a:pathLst>
              </a:custGeom>
              <a:solidFill>
                <a:srgbClr val="A6BDD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78" name="Freeform 18"/>
              <p:cNvSpPr>
                <a:spLocks/>
              </p:cNvSpPr>
              <p:nvPr/>
            </p:nvSpPr>
            <p:spPr bwMode="ltGray">
              <a:xfrm>
                <a:off x="478" y="2245"/>
                <a:ext cx="530" cy="307"/>
              </a:xfrm>
              <a:custGeom>
                <a:avLst/>
                <a:gdLst/>
                <a:ahLst/>
                <a:cxnLst>
                  <a:cxn ang="0">
                    <a:pos x="213" y="2"/>
                  </a:cxn>
                  <a:cxn ang="0">
                    <a:pos x="0" y="123"/>
                  </a:cxn>
                  <a:cxn ang="0">
                    <a:pos x="315" y="307"/>
                  </a:cxn>
                  <a:cxn ang="0">
                    <a:pos x="530" y="183"/>
                  </a:cxn>
                  <a:cxn ang="0">
                    <a:pos x="215" y="0"/>
                  </a:cxn>
                  <a:cxn ang="0">
                    <a:pos x="213" y="2"/>
                  </a:cxn>
                  <a:cxn ang="0">
                    <a:pos x="215" y="8"/>
                  </a:cxn>
                  <a:cxn ang="0">
                    <a:pos x="518" y="183"/>
                  </a:cxn>
                  <a:cxn ang="0">
                    <a:pos x="315" y="299"/>
                  </a:cxn>
                  <a:cxn ang="0">
                    <a:pos x="12" y="123"/>
                  </a:cxn>
                  <a:cxn ang="0">
                    <a:pos x="215" y="8"/>
                  </a:cxn>
                  <a:cxn ang="0">
                    <a:pos x="213" y="2"/>
                  </a:cxn>
                </a:cxnLst>
                <a:rect l="0" t="0" r="r" b="b"/>
                <a:pathLst>
                  <a:path w="530" h="307">
                    <a:moveTo>
                      <a:pt x="213" y="2"/>
                    </a:moveTo>
                    <a:lnTo>
                      <a:pt x="0" y="123"/>
                    </a:lnTo>
                    <a:lnTo>
                      <a:pt x="315" y="307"/>
                    </a:lnTo>
                    <a:lnTo>
                      <a:pt x="530" y="183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5" y="8"/>
                    </a:lnTo>
                    <a:lnTo>
                      <a:pt x="518" y="183"/>
                    </a:lnTo>
                    <a:lnTo>
                      <a:pt x="315" y="299"/>
                    </a:lnTo>
                    <a:lnTo>
                      <a:pt x="12" y="123"/>
                    </a:lnTo>
                    <a:lnTo>
                      <a:pt x="215" y="8"/>
                    </a:lnTo>
                    <a:lnTo>
                      <a:pt x="213" y="2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79" name="Freeform 19"/>
              <p:cNvSpPr>
                <a:spLocks/>
              </p:cNvSpPr>
              <p:nvPr/>
            </p:nvSpPr>
            <p:spPr bwMode="ltGray">
              <a:xfrm>
                <a:off x="653" y="2321"/>
                <a:ext cx="72" cy="67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1"/>
                  </a:cxn>
                  <a:cxn ang="0">
                    <a:pos x="0" y="67"/>
                  </a:cxn>
                  <a:cxn ang="0">
                    <a:pos x="4" y="67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4"/>
                  </a:cxn>
                  <a:cxn ang="0">
                    <a:pos x="72" y="4"/>
                  </a:cxn>
                  <a:cxn ang="0">
                    <a:pos x="72" y="0"/>
                  </a:cxn>
                </a:cxnLst>
                <a:rect l="0" t="0" r="r" b="b"/>
                <a:pathLst>
                  <a:path w="72" h="67">
                    <a:moveTo>
                      <a:pt x="72" y="0"/>
                    </a:moveTo>
                    <a:lnTo>
                      <a:pt x="0" y="41"/>
                    </a:lnTo>
                    <a:lnTo>
                      <a:pt x="0" y="67"/>
                    </a:lnTo>
                    <a:lnTo>
                      <a:pt x="4" y="67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4"/>
                    </a:lnTo>
                    <a:lnTo>
                      <a:pt x="72" y="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0" name="Freeform 20"/>
              <p:cNvSpPr>
                <a:spLocks/>
              </p:cNvSpPr>
              <p:nvPr/>
            </p:nvSpPr>
            <p:spPr bwMode="ltGray">
              <a:xfrm>
                <a:off x="582" y="2321"/>
                <a:ext cx="71" cy="67"/>
              </a:xfrm>
              <a:custGeom>
                <a:avLst/>
                <a:gdLst/>
                <a:ahLst/>
                <a:cxnLst>
                  <a:cxn ang="0">
                    <a:pos x="71" y="41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9" y="67"/>
                  </a:cxn>
                  <a:cxn ang="0">
                    <a:pos x="71" y="67"/>
                  </a:cxn>
                  <a:cxn ang="0">
                    <a:pos x="71" y="41"/>
                  </a:cxn>
                </a:cxnLst>
                <a:rect l="0" t="0" r="r" b="b"/>
                <a:pathLst>
                  <a:path w="71" h="67">
                    <a:moveTo>
                      <a:pt x="71" y="41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9" y="67"/>
                    </a:lnTo>
                    <a:lnTo>
                      <a:pt x="71" y="67"/>
                    </a:lnTo>
                    <a:lnTo>
                      <a:pt x="71" y="41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1" name="Freeform 21"/>
              <p:cNvSpPr>
                <a:spLocks/>
              </p:cNvSpPr>
              <p:nvPr/>
            </p:nvSpPr>
            <p:spPr bwMode="ltGray">
              <a:xfrm>
                <a:off x="584" y="2279"/>
                <a:ext cx="141" cy="83"/>
              </a:xfrm>
              <a:custGeom>
                <a:avLst/>
                <a:gdLst/>
                <a:ahLst/>
                <a:cxnLst>
                  <a:cxn ang="0">
                    <a:pos x="139" y="40"/>
                  </a:cxn>
                  <a:cxn ang="0">
                    <a:pos x="131" y="36"/>
                  </a:cxn>
                  <a:cxn ang="0">
                    <a:pos x="73" y="2"/>
                  </a:cxn>
                  <a:cxn ang="0">
                    <a:pos x="69" y="0"/>
                  </a:cxn>
                  <a:cxn ang="0">
                    <a:pos x="67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69" y="83"/>
                  </a:cxn>
                  <a:cxn ang="0">
                    <a:pos x="135" y="46"/>
                  </a:cxn>
                  <a:cxn ang="0">
                    <a:pos x="141" y="42"/>
                  </a:cxn>
                  <a:cxn ang="0">
                    <a:pos x="139" y="40"/>
                  </a:cxn>
                </a:cxnLst>
                <a:rect l="0" t="0" r="r" b="b"/>
                <a:pathLst>
                  <a:path w="141" h="83">
                    <a:moveTo>
                      <a:pt x="139" y="40"/>
                    </a:moveTo>
                    <a:lnTo>
                      <a:pt x="131" y="36"/>
                    </a:lnTo>
                    <a:lnTo>
                      <a:pt x="73" y="2"/>
                    </a:lnTo>
                    <a:lnTo>
                      <a:pt x="69" y="0"/>
                    </a:lnTo>
                    <a:lnTo>
                      <a:pt x="67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69" y="83"/>
                    </a:lnTo>
                    <a:lnTo>
                      <a:pt x="135" y="46"/>
                    </a:lnTo>
                    <a:lnTo>
                      <a:pt x="141" y="42"/>
                    </a:lnTo>
                    <a:lnTo>
                      <a:pt x="139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2" name="Freeform 22"/>
              <p:cNvSpPr>
                <a:spLocks/>
              </p:cNvSpPr>
              <p:nvPr/>
            </p:nvSpPr>
            <p:spPr bwMode="ltGray">
              <a:xfrm>
                <a:off x="604" y="2337"/>
                <a:ext cx="47" cy="47"/>
              </a:xfrm>
              <a:custGeom>
                <a:avLst/>
                <a:gdLst/>
                <a:ahLst/>
                <a:cxnLst>
                  <a:cxn ang="0">
                    <a:pos x="47" y="31"/>
                  </a:cxn>
                  <a:cxn ang="0">
                    <a:pos x="45" y="29"/>
                  </a:cxn>
                  <a:cxn ang="0">
                    <a:pos x="45" y="25"/>
                  </a:cxn>
                  <a:cxn ang="0">
                    <a:pos x="43" y="23"/>
                  </a:cxn>
                  <a:cxn ang="0">
                    <a:pos x="43" y="25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3" y="43"/>
                  </a:cxn>
                  <a:cxn ang="0">
                    <a:pos x="43" y="45"/>
                  </a:cxn>
                  <a:cxn ang="0">
                    <a:pos x="45" y="47"/>
                  </a:cxn>
                  <a:cxn ang="0">
                    <a:pos x="45" y="41"/>
                  </a:cxn>
                  <a:cxn ang="0">
                    <a:pos x="47" y="43"/>
                  </a:cxn>
                  <a:cxn ang="0">
                    <a:pos x="47" y="31"/>
                  </a:cxn>
                </a:cxnLst>
                <a:rect l="0" t="0" r="r" b="b"/>
                <a:pathLst>
                  <a:path w="47" h="47">
                    <a:moveTo>
                      <a:pt x="47" y="31"/>
                    </a:moveTo>
                    <a:lnTo>
                      <a:pt x="45" y="29"/>
                    </a:lnTo>
                    <a:lnTo>
                      <a:pt x="45" y="25"/>
                    </a:lnTo>
                    <a:lnTo>
                      <a:pt x="43" y="23"/>
                    </a:lnTo>
                    <a:lnTo>
                      <a:pt x="43" y="25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3" y="43"/>
                    </a:lnTo>
                    <a:lnTo>
                      <a:pt x="43" y="45"/>
                    </a:lnTo>
                    <a:lnTo>
                      <a:pt x="45" y="47"/>
                    </a:lnTo>
                    <a:lnTo>
                      <a:pt x="45" y="41"/>
                    </a:lnTo>
                    <a:lnTo>
                      <a:pt x="47" y="43"/>
                    </a:lnTo>
                    <a:lnTo>
                      <a:pt x="47" y="3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3" name="Freeform 23"/>
              <p:cNvSpPr>
                <a:spLocks/>
              </p:cNvSpPr>
              <p:nvPr/>
            </p:nvSpPr>
            <p:spPr bwMode="ltGray">
              <a:xfrm>
                <a:off x="584" y="2329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6" y="18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4" name="Freeform 24"/>
              <p:cNvSpPr>
                <a:spLocks/>
              </p:cNvSpPr>
              <p:nvPr/>
            </p:nvSpPr>
            <p:spPr bwMode="ltGray">
              <a:xfrm>
                <a:off x="598" y="2337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5" name="Freeform 25"/>
              <p:cNvSpPr>
                <a:spLocks/>
              </p:cNvSpPr>
              <p:nvPr/>
            </p:nvSpPr>
            <p:spPr bwMode="ltGray">
              <a:xfrm>
                <a:off x="590" y="2337"/>
                <a:ext cx="4" cy="1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4"/>
                  </a:cxn>
                </a:cxnLst>
                <a:rect l="0" t="0" r="r" b="b"/>
                <a:pathLst>
                  <a:path w="4" h="10">
                    <a:moveTo>
                      <a:pt x="4" y="4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6" name="Freeform 26"/>
              <p:cNvSpPr>
                <a:spLocks/>
              </p:cNvSpPr>
              <p:nvPr/>
            </p:nvSpPr>
            <p:spPr bwMode="ltGray">
              <a:xfrm>
                <a:off x="649" y="2378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7" name="Freeform 27"/>
              <p:cNvSpPr>
                <a:spLocks/>
              </p:cNvSpPr>
              <p:nvPr/>
            </p:nvSpPr>
            <p:spPr bwMode="ltGray">
              <a:xfrm>
                <a:off x="604" y="2337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8" name="Freeform 28"/>
              <p:cNvSpPr>
                <a:spLocks/>
              </p:cNvSpPr>
              <p:nvPr/>
            </p:nvSpPr>
            <p:spPr bwMode="ltGray">
              <a:xfrm>
                <a:off x="604" y="2355"/>
                <a:ext cx="45" cy="29"/>
              </a:xfrm>
              <a:custGeom>
                <a:avLst/>
                <a:gdLst/>
                <a:ahLst/>
                <a:cxnLst>
                  <a:cxn ang="0">
                    <a:pos x="43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5" y="23"/>
                  </a:cxn>
                  <a:cxn ang="0">
                    <a:pos x="45" y="29"/>
                  </a:cxn>
                  <a:cxn ang="0">
                    <a:pos x="43" y="27"/>
                  </a:cxn>
                  <a:cxn ang="0">
                    <a:pos x="43" y="25"/>
                  </a:cxn>
                </a:cxnLst>
                <a:rect l="0" t="0" r="r" b="b"/>
                <a:pathLst>
                  <a:path w="45" h="29">
                    <a:moveTo>
                      <a:pt x="43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5" y="23"/>
                    </a:lnTo>
                    <a:lnTo>
                      <a:pt x="45" y="29"/>
                    </a:lnTo>
                    <a:lnTo>
                      <a:pt x="43" y="27"/>
                    </a:lnTo>
                    <a:lnTo>
                      <a:pt x="43" y="2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9" name="Freeform 29"/>
              <p:cNvSpPr>
                <a:spLocks/>
              </p:cNvSpPr>
              <p:nvPr/>
            </p:nvSpPr>
            <p:spPr bwMode="ltGray">
              <a:xfrm>
                <a:off x="590" y="2311"/>
                <a:ext cx="79" cy="47"/>
              </a:xfrm>
              <a:custGeom>
                <a:avLst/>
                <a:gdLst/>
                <a:ahLst/>
                <a:cxnLst>
                  <a:cxn ang="0">
                    <a:pos x="79" y="38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3" y="47"/>
                  </a:cxn>
                  <a:cxn ang="0">
                    <a:pos x="79" y="38"/>
                  </a:cxn>
                </a:cxnLst>
                <a:rect l="0" t="0" r="r" b="b"/>
                <a:pathLst>
                  <a:path w="79" h="47">
                    <a:moveTo>
                      <a:pt x="79" y="38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3" y="47"/>
                    </a:lnTo>
                    <a:lnTo>
                      <a:pt x="79" y="38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0" name="Freeform 30"/>
              <p:cNvSpPr>
                <a:spLocks/>
              </p:cNvSpPr>
              <p:nvPr/>
            </p:nvSpPr>
            <p:spPr bwMode="ltGray">
              <a:xfrm>
                <a:off x="580" y="2279"/>
                <a:ext cx="147" cy="111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4" y="38"/>
                  </a:cxn>
                  <a:cxn ang="0">
                    <a:pos x="4" y="40"/>
                  </a:cxn>
                  <a:cxn ang="0">
                    <a:pos x="2" y="42"/>
                  </a:cxn>
                  <a:cxn ang="0">
                    <a:pos x="0" y="46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2"/>
                  </a:cxn>
                  <a:cxn ang="0">
                    <a:pos x="69" y="111"/>
                  </a:cxn>
                  <a:cxn ang="0">
                    <a:pos x="73" y="111"/>
                  </a:cxn>
                  <a:cxn ang="0">
                    <a:pos x="77" y="111"/>
                  </a:cxn>
                  <a:cxn ang="0">
                    <a:pos x="143" y="72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6"/>
                  </a:cxn>
                  <a:cxn ang="0">
                    <a:pos x="147" y="46"/>
                  </a:cxn>
                  <a:cxn ang="0">
                    <a:pos x="147" y="42"/>
                  </a:cxn>
                  <a:cxn ang="0">
                    <a:pos x="143" y="38"/>
                  </a:cxn>
                  <a:cxn ang="0">
                    <a:pos x="77" y="0"/>
                  </a:cxn>
                  <a:cxn ang="0">
                    <a:pos x="73" y="0"/>
                  </a:cxn>
                  <a:cxn ang="0">
                    <a:pos x="69" y="0"/>
                  </a:cxn>
                  <a:cxn ang="0">
                    <a:pos x="71" y="107"/>
                  </a:cxn>
                  <a:cxn ang="0">
                    <a:pos x="6" y="70"/>
                  </a:cxn>
                  <a:cxn ang="0">
                    <a:pos x="4" y="68"/>
                  </a:cxn>
                  <a:cxn ang="0">
                    <a:pos x="4" y="66"/>
                  </a:cxn>
                  <a:cxn ang="0">
                    <a:pos x="4" y="46"/>
                  </a:cxn>
                  <a:cxn ang="0">
                    <a:pos x="6" y="42"/>
                  </a:cxn>
                  <a:cxn ang="0">
                    <a:pos x="71" y="2"/>
                  </a:cxn>
                  <a:cxn ang="0">
                    <a:pos x="75" y="2"/>
                  </a:cxn>
                  <a:cxn ang="0">
                    <a:pos x="143" y="42"/>
                  </a:cxn>
                  <a:cxn ang="0">
                    <a:pos x="145" y="46"/>
                  </a:cxn>
                  <a:cxn ang="0">
                    <a:pos x="145" y="66"/>
                  </a:cxn>
                  <a:cxn ang="0">
                    <a:pos x="143" y="70"/>
                  </a:cxn>
                  <a:cxn ang="0">
                    <a:pos x="75" y="107"/>
                  </a:cxn>
                  <a:cxn ang="0">
                    <a:pos x="71" y="107"/>
                  </a:cxn>
                  <a:cxn ang="0">
                    <a:pos x="69" y="0"/>
                  </a:cxn>
                  <a:cxn ang="0">
                    <a:pos x="147" y="42"/>
                  </a:cxn>
                  <a:cxn ang="0">
                    <a:pos x="69" y="0"/>
                  </a:cxn>
                  <a:cxn ang="0">
                    <a:pos x="143" y="72"/>
                  </a:cxn>
                  <a:cxn ang="0">
                    <a:pos x="69" y="0"/>
                  </a:cxn>
                </a:cxnLst>
                <a:rect l="0" t="0" r="r" b="b"/>
                <a:pathLst>
                  <a:path w="147" h="111">
                    <a:moveTo>
                      <a:pt x="69" y="0"/>
                    </a:moveTo>
                    <a:lnTo>
                      <a:pt x="4" y="38"/>
                    </a:lnTo>
                    <a:lnTo>
                      <a:pt x="4" y="40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69" y="111"/>
                    </a:lnTo>
                    <a:lnTo>
                      <a:pt x="73" y="111"/>
                    </a:lnTo>
                    <a:lnTo>
                      <a:pt x="77" y="111"/>
                    </a:lnTo>
                    <a:lnTo>
                      <a:pt x="143" y="72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6"/>
                    </a:lnTo>
                    <a:lnTo>
                      <a:pt x="147" y="46"/>
                    </a:lnTo>
                    <a:lnTo>
                      <a:pt x="147" y="42"/>
                    </a:lnTo>
                    <a:lnTo>
                      <a:pt x="143" y="38"/>
                    </a:lnTo>
                    <a:lnTo>
                      <a:pt x="77" y="0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71" y="107"/>
                    </a:lnTo>
                    <a:lnTo>
                      <a:pt x="6" y="70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4" y="46"/>
                    </a:lnTo>
                    <a:lnTo>
                      <a:pt x="6" y="42"/>
                    </a:lnTo>
                    <a:lnTo>
                      <a:pt x="71" y="2"/>
                    </a:lnTo>
                    <a:lnTo>
                      <a:pt x="75" y="2"/>
                    </a:lnTo>
                    <a:lnTo>
                      <a:pt x="143" y="42"/>
                    </a:lnTo>
                    <a:lnTo>
                      <a:pt x="145" y="46"/>
                    </a:lnTo>
                    <a:lnTo>
                      <a:pt x="145" y="66"/>
                    </a:lnTo>
                    <a:lnTo>
                      <a:pt x="143" y="70"/>
                    </a:lnTo>
                    <a:lnTo>
                      <a:pt x="75" y="107"/>
                    </a:lnTo>
                    <a:lnTo>
                      <a:pt x="71" y="107"/>
                    </a:lnTo>
                    <a:lnTo>
                      <a:pt x="69" y="0"/>
                    </a:lnTo>
                    <a:lnTo>
                      <a:pt x="147" y="42"/>
                    </a:lnTo>
                    <a:lnTo>
                      <a:pt x="69" y="0"/>
                    </a:lnTo>
                    <a:lnTo>
                      <a:pt x="143" y="72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1" name="Freeform 31"/>
              <p:cNvSpPr>
                <a:spLocks/>
              </p:cNvSpPr>
              <p:nvPr/>
            </p:nvSpPr>
            <p:spPr bwMode="ltGray">
              <a:xfrm>
                <a:off x="653" y="2285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0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6"/>
                  </a:cxn>
                  <a:cxn ang="0">
                    <a:pos x="72" y="24"/>
                  </a:cxn>
                  <a:cxn ang="0">
                    <a:pos x="72" y="4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0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6"/>
                    </a:lnTo>
                    <a:lnTo>
                      <a:pt x="72" y="24"/>
                    </a:lnTo>
                    <a:lnTo>
                      <a:pt x="72" y="4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2" name="Freeform 32"/>
              <p:cNvSpPr>
                <a:spLocks/>
              </p:cNvSpPr>
              <p:nvPr/>
            </p:nvSpPr>
            <p:spPr bwMode="ltGray">
              <a:xfrm>
                <a:off x="582" y="2285"/>
                <a:ext cx="71" cy="68"/>
              </a:xfrm>
              <a:custGeom>
                <a:avLst/>
                <a:gdLst/>
                <a:ahLst/>
                <a:cxnLst>
                  <a:cxn ang="0">
                    <a:pos x="71" y="4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2" y="26"/>
                  </a:cxn>
                  <a:cxn ang="0">
                    <a:pos x="4" y="30"/>
                  </a:cxn>
                  <a:cxn ang="0">
                    <a:pos x="69" y="68"/>
                  </a:cxn>
                  <a:cxn ang="0">
                    <a:pos x="71" y="68"/>
                  </a:cxn>
                  <a:cxn ang="0">
                    <a:pos x="71" y="40"/>
                  </a:cxn>
                </a:cxnLst>
                <a:rect l="0" t="0" r="r" b="b"/>
                <a:pathLst>
                  <a:path w="71" h="68">
                    <a:moveTo>
                      <a:pt x="71" y="4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69" y="68"/>
                    </a:lnTo>
                    <a:lnTo>
                      <a:pt x="71" y="68"/>
                    </a:lnTo>
                    <a:lnTo>
                      <a:pt x="71" y="40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3" name="Freeform 33"/>
              <p:cNvSpPr>
                <a:spLocks/>
              </p:cNvSpPr>
              <p:nvPr/>
            </p:nvSpPr>
            <p:spPr bwMode="ltGray">
              <a:xfrm>
                <a:off x="584" y="2243"/>
                <a:ext cx="141" cy="82"/>
              </a:xfrm>
              <a:custGeom>
                <a:avLst/>
                <a:gdLst/>
                <a:ahLst/>
                <a:cxnLst>
                  <a:cxn ang="0">
                    <a:pos x="139" y="40"/>
                  </a:cxn>
                  <a:cxn ang="0">
                    <a:pos x="131" y="34"/>
                  </a:cxn>
                  <a:cxn ang="0">
                    <a:pos x="73" y="2"/>
                  </a:cxn>
                  <a:cxn ang="0">
                    <a:pos x="69" y="0"/>
                  </a:cxn>
                  <a:cxn ang="0">
                    <a:pos x="67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69" y="82"/>
                  </a:cxn>
                  <a:cxn ang="0">
                    <a:pos x="135" y="46"/>
                  </a:cxn>
                  <a:cxn ang="0">
                    <a:pos x="141" y="42"/>
                  </a:cxn>
                  <a:cxn ang="0">
                    <a:pos x="139" y="40"/>
                  </a:cxn>
                </a:cxnLst>
                <a:rect l="0" t="0" r="r" b="b"/>
                <a:pathLst>
                  <a:path w="141" h="82">
                    <a:moveTo>
                      <a:pt x="139" y="40"/>
                    </a:moveTo>
                    <a:lnTo>
                      <a:pt x="131" y="34"/>
                    </a:lnTo>
                    <a:lnTo>
                      <a:pt x="73" y="2"/>
                    </a:lnTo>
                    <a:lnTo>
                      <a:pt x="69" y="0"/>
                    </a:lnTo>
                    <a:lnTo>
                      <a:pt x="67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69" y="82"/>
                    </a:lnTo>
                    <a:lnTo>
                      <a:pt x="135" y="46"/>
                    </a:lnTo>
                    <a:lnTo>
                      <a:pt x="141" y="42"/>
                    </a:lnTo>
                    <a:lnTo>
                      <a:pt x="139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4" name="Freeform 34"/>
              <p:cNvSpPr>
                <a:spLocks/>
              </p:cNvSpPr>
              <p:nvPr/>
            </p:nvSpPr>
            <p:spPr bwMode="ltGray">
              <a:xfrm>
                <a:off x="604" y="2301"/>
                <a:ext cx="47" cy="46"/>
              </a:xfrm>
              <a:custGeom>
                <a:avLst/>
                <a:gdLst/>
                <a:ahLst/>
                <a:cxnLst>
                  <a:cxn ang="0">
                    <a:pos x="47" y="30"/>
                  </a:cxn>
                  <a:cxn ang="0">
                    <a:pos x="45" y="30"/>
                  </a:cxn>
                  <a:cxn ang="0">
                    <a:pos x="45" y="26"/>
                  </a:cxn>
                  <a:cxn ang="0">
                    <a:pos x="43" y="24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3" y="44"/>
                  </a:cxn>
                  <a:cxn ang="0">
                    <a:pos x="45" y="46"/>
                  </a:cxn>
                  <a:cxn ang="0">
                    <a:pos x="45" y="42"/>
                  </a:cxn>
                  <a:cxn ang="0">
                    <a:pos x="47" y="44"/>
                  </a:cxn>
                  <a:cxn ang="0">
                    <a:pos x="47" y="30"/>
                  </a:cxn>
                </a:cxnLst>
                <a:rect l="0" t="0" r="r" b="b"/>
                <a:pathLst>
                  <a:path w="47" h="46">
                    <a:moveTo>
                      <a:pt x="47" y="30"/>
                    </a:moveTo>
                    <a:lnTo>
                      <a:pt x="45" y="30"/>
                    </a:lnTo>
                    <a:lnTo>
                      <a:pt x="45" y="26"/>
                    </a:lnTo>
                    <a:lnTo>
                      <a:pt x="43" y="24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3" y="44"/>
                    </a:lnTo>
                    <a:lnTo>
                      <a:pt x="45" y="46"/>
                    </a:lnTo>
                    <a:lnTo>
                      <a:pt x="45" y="42"/>
                    </a:lnTo>
                    <a:lnTo>
                      <a:pt x="47" y="44"/>
                    </a:lnTo>
                    <a:lnTo>
                      <a:pt x="47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5" name="Freeform 35"/>
              <p:cNvSpPr>
                <a:spLocks/>
              </p:cNvSpPr>
              <p:nvPr/>
            </p:nvSpPr>
            <p:spPr bwMode="ltGray">
              <a:xfrm>
                <a:off x="584" y="2293"/>
                <a:ext cx="20" cy="26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6" y="18"/>
                  </a:cxn>
                  <a:cxn ang="0">
                    <a:pos x="20" y="26"/>
                  </a:cxn>
                  <a:cxn ang="0">
                    <a:pos x="20" y="8"/>
                  </a:cxn>
                </a:cxnLst>
                <a:rect l="0" t="0" r="r" b="b"/>
                <a:pathLst>
                  <a:path w="20" h="26">
                    <a:moveTo>
                      <a:pt x="20" y="8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20" y="26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6" name="Freeform 36"/>
              <p:cNvSpPr>
                <a:spLocks/>
              </p:cNvSpPr>
              <p:nvPr/>
            </p:nvSpPr>
            <p:spPr bwMode="ltGray">
              <a:xfrm>
                <a:off x="598" y="2301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7" name="Freeform 37"/>
              <p:cNvSpPr>
                <a:spLocks/>
              </p:cNvSpPr>
              <p:nvPr/>
            </p:nvSpPr>
            <p:spPr bwMode="ltGray">
              <a:xfrm>
                <a:off x="590" y="2301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8" name="Freeform 38"/>
              <p:cNvSpPr>
                <a:spLocks/>
              </p:cNvSpPr>
              <p:nvPr/>
            </p:nvSpPr>
            <p:spPr bwMode="ltGray">
              <a:xfrm>
                <a:off x="649" y="2341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9" name="Freeform 39"/>
              <p:cNvSpPr>
                <a:spLocks/>
              </p:cNvSpPr>
              <p:nvPr/>
            </p:nvSpPr>
            <p:spPr bwMode="ltGray">
              <a:xfrm>
                <a:off x="604" y="2301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0" name="Freeform 40"/>
              <p:cNvSpPr>
                <a:spLocks/>
              </p:cNvSpPr>
              <p:nvPr/>
            </p:nvSpPr>
            <p:spPr bwMode="ltGray">
              <a:xfrm>
                <a:off x="604" y="2319"/>
                <a:ext cx="45" cy="28"/>
              </a:xfrm>
              <a:custGeom>
                <a:avLst/>
                <a:gdLst/>
                <a:ahLst/>
                <a:cxnLst>
                  <a:cxn ang="0">
                    <a:pos x="43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5" y="24"/>
                  </a:cxn>
                  <a:cxn ang="0">
                    <a:pos x="45" y="28"/>
                  </a:cxn>
                  <a:cxn ang="0">
                    <a:pos x="43" y="26"/>
                  </a:cxn>
                </a:cxnLst>
                <a:rect l="0" t="0" r="r" b="b"/>
                <a:pathLst>
                  <a:path w="45" h="28">
                    <a:moveTo>
                      <a:pt x="43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5" y="24"/>
                    </a:lnTo>
                    <a:lnTo>
                      <a:pt x="45" y="28"/>
                    </a:lnTo>
                    <a:lnTo>
                      <a:pt x="43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1" name="Freeform 41"/>
              <p:cNvSpPr>
                <a:spLocks/>
              </p:cNvSpPr>
              <p:nvPr/>
            </p:nvSpPr>
            <p:spPr bwMode="ltGray">
              <a:xfrm>
                <a:off x="590" y="2275"/>
                <a:ext cx="79" cy="46"/>
              </a:xfrm>
              <a:custGeom>
                <a:avLst/>
                <a:gdLst/>
                <a:ahLst/>
                <a:cxnLst>
                  <a:cxn ang="0">
                    <a:pos x="79" y="36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3" y="46"/>
                  </a:cxn>
                  <a:cxn ang="0">
                    <a:pos x="79" y="36"/>
                  </a:cxn>
                </a:cxnLst>
                <a:rect l="0" t="0" r="r" b="b"/>
                <a:pathLst>
                  <a:path w="79" h="46">
                    <a:moveTo>
                      <a:pt x="79" y="36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3" y="46"/>
                    </a:lnTo>
                    <a:lnTo>
                      <a:pt x="79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2" name="Freeform 42"/>
              <p:cNvSpPr>
                <a:spLocks/>
              </p:cNvSpPr>
              <p:nvPr/>
            </p:nvSpPr>
            <p:spPr bwMode="ltGray">
              <a:xfrm>
                <a:off x="580" y="2241"/>
                <a:ext cx="147" cy="114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4" y="40"/>
                  </a:cxn>
                  <a:cxn ang="0">
                    <a:pos x="4" y="42"/>
                  </a:cxn>
                  <a:cxn ang="0">
                    <a:pos x="2" y="44"/>
                  </a:cxn>
                  <a:cxn ang="0">
                    <a:pos x="0" y="46"/>
                  </a:cxn>
                  <a:cxn ang="0">
                    <a:pos x="0" y="68"/>
                  </a:cxn>
                  <a:cxn ang="0">
                    <a:pos x="2" y="72"/>
                  </a:cxn>
                  <a:cxn ang="0">
                    <a:pos x="4" y="74"/>
                  </a:cxn>
                  <a:cxn ang="0">
                    <a:pos x="69" y="112"/>
                  </a:cxn>
                  <a:cxn ang="0">
                    <a:pos x="73" y="114"/>
                  </a:cxn>
                  <a:cxn ang="0">
                    <a:pos x="77" y="112"/>
                  </a:cxn>
                  <a:cxn ang="0">
                    <a:pos x="143" y="74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8"/>
                  </a:cxn>
                  <a:cxn ang="0">
                    <a:pos x="147" y="46"/>
                  </a:cxn>
                  <a:cxn ang="0">
                    <a:pos x="147" y="42"/>
                  </a:cxn>
                  <a:cxn ang="0">
                    <a:pos x="143" y="40"/>
                  </a:cxn>
                  <a:cxn ang="0">
                    <a:pos x="77" y="2"/>
                  </a:cxn>
                  <a:cxn ang="0">
                    <a:pos x="73" y="0"/>
                  </a:cxn>
                  <a:cxn ang="0">
                    <a:pos x="69" y="2"/>
                  </a:cxn>
                  <a:cxn ang="0">
                    <a:pos x="71" y="110"/>
                  </a:cxn>
                  <a:cxn ang="0">
                    <a:pos x="6" y="72"/>
                  </a:cxn>
                  <a:cxn ang="0">
                    <a:pos x="4" y="70"/>
                  </a:cxn>
                  <a:cxn ang="0">
                    <a:pos x="4" y="68"/>
                  </a:cxn>
                  <a:cxn ang="0">
                    <a:pos x="4" y="46"/>
                  </a:cxn>
                  <a:cxn ang="0">
                    <a:pos x="6" y="44"/>
                  </a:cxn>
                  <a:cxn ang="0">
                    <a:pos x="6" y="42"/>
                  </a:cxn>
                  <a:cxn ang="0">
                    <a:pos x="71" y="4"/>
                  </a:cxn>
                  <a:cxn ang="0">
                    <a:pos x="75" y="4"/>
                  </a:cxn>
                  <a:cxn ang="0">
                    <a:pos x="143" y="42"/>
                  </a:cxn>
                  <a:cxn ang="0">
                    <a:pos x="143" y="44"/>
                  </a:cxn>
                  <a:cxn ang="0">
                    <a:pos x="145" y="46"/>
                  </a:cxn>
                  <a:cxn ang="0">
                    <a:pos x="145" y="68"/>
                  </a:cxn>
                  <a:cxn ang="0">
                    <a:pos x="143" y="70"/>
                  </a:cxn>
                  <a:cxn ang="0">
                    <a:pos x="143" y="72"/>
                  </a:cxn>
                  <a:cxn ang="0">
                    <a:pos x="75" y="110"/>
                  </a:cxn>
                  <a:cxn ang="0">
                    <a:pos x="71" y="110"/>
                  </a:cxn>
                  <a:cxn ang="0">
                    <a:pos x="69" y="2"/>
                  </a:cxn>
                  <a:cxn ang="0">
                    <a:pos x="147" y="42"/>
                  </a:cxn>
                  <a:cxn ang="0">
                    <a:pos x="69" y="2"/>
                  </a:cxn>
                  <a:cxn ang="0">
                    <a:pos x="143" y="74"/>
                  </a:cxn>
                  <a:cxn ang="0">
                    <a:pos x="69" y="2"/>
                  </a:cxn>
                </a:cxnLst>
                <a:rect l="0" t="0" r="r" b="b"/>
                <a:pathLst>
                  <a:path w="147" h="114">
                    <a:moveTo>
                      <a:pt x="69" y="2"/>
                    </a:moveTo>
                    <a:lnTo>
                      <a:pt x="4" y="40"/>
                    </a:lnTo>
                    <a:lnTo>
                      <a:pt x="4" y="42"/>
                    </a:lnTo>
                    <a:lnTo>
                      <a:pt x="2" y="44"/>
                    </a:lnTo>
                    <a:lnTo>
                      <a:pt x="0" y="46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4" y="74"/>
                    </a:lnTo>
                    <a:lnTo>
                      <a:pt x="69" y="112"/>
                    </a:lnTo>
                    <a:lnTo>
                      <a:pt x="73" y="114"/>
                    </a:lnTo>
                    <a:lnTo>
                      <a:pt x="77" y="112"/>
                    </a:lnTo>
                    <a:lnTo>
                      <a:pt x="143" y="74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8"/>
                    </a:lnTo>
                    <a:lnTo>
                      <a:pt x="147" y="46"/>
                    </a:lnTo>
                    <a:lnTo>
                      <a:pt x="147" y="42"/>
                    </a:lnTo>
                    <a:lnTo>
                      <a:pt x="143" y="40"/>
                    </a:lnTo>
                    <a:lnTo>
                      <a:pt x="77" y="2"/>
                    </a:lnTo>
                    <a:lnTo>
                      <a:pt x="73" y="0"/>
                    </a:lnTo>
                    <a:lnTo>
                      <a:pt x="69" y="2"/>
                    </a:lnTo>
                    <a:lnTo>
                      <a:pt x="71" y="110"/>
                    </a:lnTo>
                    <a:lnTo>
                      <a:pt x="6" y="72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4" y="46"/>
                    </a:lnTo>
                    <a:lnTo>
                      <a:pt x="6" y="44"/>
                    </a:lnTo>
                    <a:lnTo>
                      <a:pt x="6" y="42"/>
                    </a:lnTo>
                    <a:lnTo>
                      <a:pt x="71" y="4"/>
                    </a:lnTo>
                    <a:lnTo>
                      <a:pt x="75" y="4"/>
                    </a:lnTo>
                    <a:lnTo>
                      <a:pt x="143" y="42"/>
                    </a:lnTo>
                    <a:lnTo>
                      <a:pt x="143" y="44"/>
                    </a:lnTo>
                    <a:lnTo>
                      <a:pt x="145" y="46"/>
                    </a:lnTo>
                    <a:lnTo>
                      <a:pt x="145" y="68"/>
                    </a:lnTo>
                    <a:lnTo>
                      <a:pt x="143" y="70"/>
                    </a:lnTo>
                    <a:lnTo>
                      <a:pt x="143" y="72"/>
                    </a:lnTo>
                    <a:lnTo>
                      <a:pt x="75" y="110"/>
                    </a:lnTo>
                    <a:lnTo>
                      <a:pt x="71" y="110"/>
                    </a:lnTo>
                    <a:lnTo>
                      <a:pt x="69" y="2"/>
                    </a:lnTo>
                    <a:lnTo>
                      <a:pt x="147" y="42"/>
                    </a:lnTo>
                    <a:lnTo>
                      <a:pt x="69" y="2"/>
                    </a:lnTo>
                    <a:lnTo>
                      <a:pt x="143" y="74"/>
                    </a:lnTo>
                    <a:lnTo>
                      <a:pt x="69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3" name="Freeform 43"/>
              <p:cNvSpPr>
                <a:spLocks/>
              </p:cNvSpPr>
              <p:nvPr/>
            </p:nvSpPr>
            <p:spPr bwMode="ltGray">
              <a:xfrm>
                <a:off x="653" y="2247"/>
                <a:ext cx="72" cy="70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2"/>
                  </a:cxn>
                  <a:cxn ang="0">
                    <a:pos x="0" y="70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6"/>
                  </a:cxn>
                  <a:cxn ang="0">
                    <a:pos x="72" y="4"/>
                  </a:cxn>
                  <a:cxn ang="0">
                    <a:pos x="72" y="0"/>
                  </a:cxn>
                </a:cxnLst>
                <a:rect l="0" t="0" r="r" b="b"/>
                <a:pathLst>
                  <a:path w="72" h="70">
                    <a:moveTo>
                      <a:pt x="72" y="0"/>
                    </a:moveTo>
                    <a:lnTo>
                      <a:pt x="0" y="42"/>
                    </a:lnTo>
                    <a:lnTo>
                      <a:pt x="0" y="70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6"/>
                    </a:lnTo>
                    <a:lnTo>
                      <a:pt x="72" y="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4" name="Freeform 44"/>
              <p:cNvSpPr>
                <a:spLocks/>
              </p:cNvSpPr>
              <p:nvPr/>
            </p:nvSpPr>
            <p:spPr bwMode="ltGray">
              <a:xfrm>
                <a:off x="582" y="2247"/>
                <a:ext cx="71" cy="70"/>
              </a:xfrm>
              <a:custGeom>
                <a:avLst/>
                <a:gdLst/>
                <a:ahLst/>
                <a:cxnLst>
                  <a:cxn ang="0">
                    <a:pos x="71" y="4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26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9" y="68"/>
                  </a:cxn>
                  <a:cxn ang="0">
                    <a:pos x="71" y="70"/>
                  </a:cxn>
                  <a:cxn ang="0">
                    <a:pos x="71" y="42"/>
                  </a:cxn>
                </a:cxnLst>
                <a:rect l="0" t="0" r="r" b="b"/>
                <a:pathLst>
                  <a:path w="71" h="70">
                    <a:moveTo>
                      <a:pt x="71" y="42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26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9" y="68"/>
                    </a:lnTo>
                    <a:lnTo>
                      <a:pt x="71" y="70"/>
                    </a:lnTo>
                    <a:lnTo>
                      <a:pt x="71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5" name="Freeform 45"/>
              <p:cNvSpPr>
                <a:spLocks/>
              </p:cNvSpPr>
              <p:nvPr/>
            </p:nvSpPr>
            <p:spPr bwMode="ltGray">
              <a:xfrm>
                <a:off x="584" y="2207"/>
                <a:ext cx="141" cy="82"/>
              </a:xfrm>
              <a:custGeom>
                <a:avLst/>
                <a:gdLst/>
                <a:ahLst/>
                <a:cxnLst>
                  <a:cxn ang="0">
                    <a:pos x="139" y="38"/>
                  </a:cxn>
                  <a:cxn ang="0">
                    <a:pos x="131" y="34"/>
                  </a:cxn>
                  <a:cxn ang="0">
                    <a:pos x="73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69" y="82"/>
                  </a:cxn>
                  <a:cxn ang="0">
                    <a:pos x="135" y="44"/>
                  </a:cxn>
                  <a:cxn ang="0">
                    <a:pos x="141" y="40"/>
                  </a:cxn>
                  <a:cxn ang="0">
                    <a:pos x="139" y="38"/>
                  </a:cxn>
                </a:cxnLst>
                <a:rect l="0" t="0" r="r" b="b"/>
                <a:pathLst>
                  <a:path w="141" h="82">
                    <a:moveTo>
                      <a:pt x="139" y="38"/>
                    </a:moveTo>
                    <a:lnTo>
                      <a:pt x="131" y="34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2" y="38"/>
                    </a:lnTo>
                    <a:lnTo>
                      <a:pt x="0" y="40"/>
                    </a:lnTo>
                    <a:lnTo>
                      <a:pt x="69" y="82"/>
                    </a:lnTo>
                    <a:lnTo>
                      <a:pt x="135" y="44"/>
                    </a:lnTo>
                    <a:lnTo>
                      <a:pt x="141" y="40"/>
                    </a:lnTo>
                    <a:lnTo>
                      <a:pt x="139" y="38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6" name="Freeform 46"/>
              <p:cNvSpPr>
                <a:spLocks/>
              </p:cNvSpPr>
              <p:nvPr/>
            </p:nvSpPr>
            <p:spPr bwMode="ltGray">
              <a:xfrm>
                <a:off x="604" y="2265"/>
                <a:ext cx="47" cy="46"/>
              </a:xfrm>
              <a:custGeom>
                <a:avLst/>
                <a:gdLst/>
                <a:ahLst/>
                <a:cxnLst>
                  <a:cxn ang="0">
                    <a:pos x="47" y="30"/>
                  </a:cxn>
                  <a:cxn ang="0">
                    <a:pos x="45" y="28"/>
                  </a:cxn>
                  <a:cxn ang="0">
                    <a:pos x="45" y="24"/>
                  </a:cxn>
                  <a:cxn ang="0">
                    <a:pos x="43" y="22"/>
                  </a:cxn>
                  <a:cxn ang="0">
                    <a:pos x="43" y="24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43" y="44"/>
                  </a:cxn>
                  <a:cxn ang="0">
                    <a:pos x="45" y="46"/>
                  </a:cxn>
                  <a:cxn ang="0">
                    <a:pos x="45" y="42"/>
                  </a:cxn>
                  <a:cxn ang="0">
                    <a:pos x="47" y="42"/>
                  </a:cxn>
                  <a:cxn ang="0">
                    <a:pos x="47" y="30"/>
                  </a:cxn>
                </a:cxnLst>
                <a:rect l="0" t="0" r="r" b="b"/>
                <a:pathLst>
                  <a:path w="47" h="46">
                    <a:moveTo>
                      <a:pt x="47" y="30"/>
                    </a:moveTo>
                    <a:lnTo>
                      <a:pt x="45" y="28"/>
                    </a:lnTo>
                    <a:lnTo>
                      <a:pt x="45" y="24"/>
                    </a:lnTo>
                    <a:lnTo>
                      <a:pt x="43" y="22"/>
                    </a:lnTo>
                    <a:lnTo>
                      <a:pt x="43" y="24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43" y="44"/>
                    </a:lnTo>
                    <a:lnTo>
                      <a:pt x="45" y="46"/>
                    </a:lnTo>
                    <a:lnTo>
                      <a:pt x="45" y="42"/>
                    </a:lnTo>
                    <a:lnTo>
                      <a:pt x="47" y="42"/>
                    </a:lnTo>
                    <a:lnTo>
                      <a:pt x="47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7" name="Freeform 47"/>
              <p:cNvSpPr>
                <a:spLocks/>
              </p:cNvSpPr>
              <p:nvPr/>
            </p:nvSpPr>
            <p:spPr bwMode="ltGray">
              <a:xfrm>
                <a:off x="584" y="2255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6" y="0"/>
                  </a:cxn>
                  <a:cxn ang="0">
                    <a:pos x="0" y="8"/>
                  </a:cxn>
                  <a:cxn ang="0">
                    <a:pos x="6" y="20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6" y="0"/>
                    </a:lnTo>
                    <a:lnTo>
                      <a:pt x="0" y="8"/>
                    </a:lnTo>
                    <a:lnTo>
                      <a:pt x="6" y="20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8" name="Freeform 48"/>
              <p:cNvSpPr>
                <a:spLocks/>
              </p:cNvSpPr>
              <p:nvPr/>
            </p:nvSpPr>
            <p:spPr bwMode="ltGray">
              <a:xfrm>
                <a:off x="598" y="2263"/>
                <a:ext cx="4" cy="16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6"/>
                  </a:cxn>
                  <a:cxn ang="0">
                    <a:pos x="4" y="4"/>
                  </a:cxn>
                </a:cxnLst>
                <a:rect l="0" t="0" r="r" b="b"/>
                <a:pathLst>
                  <a:path w="4" h="16">
                    <a:moveTo>
                      <a:pt x="4" y="4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9" name="Freeform 49"/>
              <p:cNvSpPr>
                <a:spLocks/>
              </p:cNvSpPr>
              <p:nvPr/>
            </p:nvSpPr>
            <p:spPr bwMode="ltGray">
              <a:xfrm>
                <a:off x="590" y="2265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0" name="Freeform 50"/>
              <p:cNvSpPr>
                <a:spLocks/>
              </p:cNvSpPr>
              <p:nvPr/>
            </p:nvSpPr>
            <p:spPr bwMode="ltGray">
              <a:xfrm>
                <a:off x="649" y="2305"/>
                <a:ext cx="2" cy="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1" name="Freeform 51"/>
              <p:cNvSpPr>
                <a:spLocks/>
              </p:cNvSpPr>
              <p:nvPr/>
            </p:nvSpPr>
            <p:spPr bwMode="ltGray">
              <a:xfrm>
                <a:off x="604" y="2265"/>
                <a:ext cx="4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18">
                    <a:moveTo>
                      <a:pt x="0" y="0"/>
                    </a:moveTo>
                    <a:lnTo>
                      <a:pt x="0" y="18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2" name="Freeform 52"/>
              <p:cNvSpPr>
                <a:spLocks/>
              </p:cNvSpPr>
              <p:nvPr/>
            </p:nvSpPr>
            <p:spPr bwMode="ltGray">
              <a:xfrm>
                <a:off x="604" y="2283"/>
                <a:ext cx="45" cy="28"/>
              </a:xfrm>
              <a:custGeom>
                <a:avLst/>
                <a:gdLst/>
                <a:ahLst/>
                <a:cxnLst>
                  <a:cxn ang="0">
                    <a:pos x="43" y="2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5" y="24"/>
                  </a:cxn>
                  <a:cxn ang="0">
                    <a:pos x="45" y="28"/>
                  </a:cxn>
                  <a:cxn ang="0">
                    <a:pos x="43" y="26"/>
                  </a:cxn>
                </a:cxnLst>
                <a:rect l="0" t="0" r="r" b="b"/>
                <a:pathLst>
                  <a:path w="45" h="28">
                    <a:moveTo>
                      <a:pt x="43" y="26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5" y="24"/>
                    </a:lnTo>
                    <a:lnTo>
                      <a:pt x="45" y="28"/>
                    </a:lnTo>
                    <a:lnTo>
                      <a:pt x="43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3" name="Freeform 53"/>
              <p:cNvSpPr>
                <a:spLocks/>
              </p:cNvSpPr>
              <p:nvPr/>
            </p:nvSpPr>
            <p:spPr bwMode="ltGray">
              <a:xfrm>
                <a:off x="590" y="2239"/>
                <a:ext cx="79" cy="46"/>
              </a:xfrm>
              <a:custGeom>
                <a:avLst/>
                <a:gdLst/>
                <a:ahLst/>
                <a:cxnLst>
                  <a:cxn ang="0">
                    <a:pos x="79" y="36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3" y="46"/>
                  </a:cxn>
                  <a:cxn ang="0">
                    <a:pos x="79" y="36"/>
                  </a:cxn>
                </a:cxnLst>
                <a:rect l="0" t="0" r="r" b="b"/>
                <a:pathLst>
                  <a:path w="79" h="46">
                    <a:moveTo>
                      <a:pt x="79" y="36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3" y="46"/>
                    </a:lnTo>
                    <a:lnTo>
                      <a:pt x="79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4" name="Freeform 54"/>
              <p:cNvSpPr>
                <a:spLocks/>
              </p:cNvSpPr>
              <p:nvPr/>
            </p:nvSpPr>
            <p:spPr bwMode="ltGray">
              <a:xfrm>
                <a:off x="580" y="2205"/>
                <a:ext cx="147" cy="112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4" y="40"/>
                  </a:cxn>
                  <a:cxn ang="0">
                    <a:pos x="2" y="42"/>
                  </a:cxn>
                  <a:cxn ang="0">
                    <a:pos x="0" y="46"/>
                  </a:cxn>
                  <a:cxn ang="0">
                    <a:pos x="0" y="68"/>
                  </a:cxn>
                  <a:cxn ang="0">
                    <a:pos x="2" y="70"/>
                  </a:cxn>
                  <a:cxn ang="0">
                    <a:pos x="4" y="74"/>
                  </a:cxn>
                  <a:cxn ang="0">
                    <a:pos x="69" y="112"/>
                  </a:cxn>
                  <a:cxn ang="0">
                    <a:pos x="73" y="112"/>
                  </a:cxn>
                  <a:cxn ang="0">
                    <a:pos x="77" y="112"/>
                  </a:cxn>
                  <a:cxn ang="0">
                    <a:pos x="143" y="74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8"/>
                  </a:cxn>
                  <a:cxn ang="0">
                    <a:pos x="147" y="46"/>
                  </a:cxn>
                  <a:cxn ang="0">
                    <a:pos x="147" y="42"/>
                  </a:cxn>
                  <a:cxn ang="0">
                    <a:pos x="143" y="40"/>
                  </a:cxn>
                  <a:cxn ang="0">
                    <a:pos x="77" y="2"/>
                  </a:cxn>
                  <a:cxn ang="0">
                    <a:pos x="73" y="0"/>
                  </a:cxn>
                  <a:cxn ang="0">
                    <a:pos x="69" y="2"/>
                  </a:cxn>
                  <a:cxn ang="0">
                    <a:pos x="71" y="110"/>
                  </a:cxn>
                  <a:cxn ang="0">
                    <a:pos x="6" y="72"/>
                  </a:cxn>
                  <a:cxn ang="0">
                    <a:pos x="4" y="70"/>
                  </a:cxn>
                  <a:cxn ang="0">
                    <a:pos x="4" y="68"/>
                  </a:cxn>
                  <a:cxn ang="0">
                    <a:pos x="4" y="46"/>
                  </a:cxn>
                  <a:cxn ang="0">
                    <a:pos x="6" y="42"/>
                  </a:cxn>
                  <a:cxn ang="0">
                    <a:pos x="71" y="4"/>
                  </a:cxn>
                  <a:cxn ang="0">
                    <a:pos x="75" y="4"/>
                  </a:cxn>
                  <a:cxn ang="0">
                    <a:pos x="143" y="42"/>
                  </a:cxn>
                  <a:cxn ang="0">
                    <a:pos x="143" y="44"/>
                  </a:cxn>
                  <a:cxn ang="0">
                    <a:pos x="145" y="46"/>
                  </a:cxn>
                  <a:cxn ang="0">
                    <a:pos x="145" y="68"/>
                  </a:cxn>
                  <a:cxn ang="0">
                    <a:pos x="143" y="70"/>
                  </a:cxn>
                  <a:cxn ang="0">
                    <a:pos x="143" y="72"/>
                  </a:cxn>
                  <a:cxn ang="0">
                    <a:pos x="75" y="110"/>
                  </a:cxn>
                  <a:cxn ang="0">
                    <a:pos x="71" y="110"/>
                  </a:cxn>
                  <a:cxn ang="0">
                    <a:pos x="69" y="2"/>
                  </a:cxn>
                  <a:cxn ang="0">
                    <a:pos x="147" y="42"/>
                  </a:cxn>
                  <a:cxn ang="0">
                    <a:pos x="69" y="2"/>
                  </a:cxn>
                  <a:cxn ang="0">
                    <a:pos x="143" y="74"/>
                  </a:cxn>
                  <a:cxn ang="0">
                    <a:pos x="69" y="2"/>
                  </a:cxn>
                </a:cxnLst>
                <a:rect l="0" t="0" r="r" b="b"/>
                <a:pathLst>
                  <a:path w="147" h="112">
                    <a:moveTo>
                      <a:pt x="69" y="2"/>
                    </a:moveTo>
                    <a:lnTo>
                      <a:pt x="4" y="40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0" y="68"/>
                    </a:lnTo>
                    <a:lnTo>
                      <a:pt x="2" y="70"/>
                    </a:lnTo>
                    <a:lnTo>
                      <a:pt x="4" y="74"/>
                    </a:lnTo>
                    <a:lnTo>
                      <a:pt x="69" y="112"/>
                    </a:lnTo>
                    <a:lnTo>
                      <a:pt x="73" y="112"/>
                    </a:lnTo>
                    <a:lnTo>
                      <a:pt x="77" y="112"/>
                    </a:lnTo>
                    <a:lnTo>
                      <a:pt x="143" y="74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8"/>
                    </a:lnTo>
                    <a:lnTo>
                      <a:pt x="147" y="46"/>
                    </a:lnTo>
                    <a:lnTo>
                      <a:pt x="147" y="42"/>
                    </a:lnTo>
                    <a:lnTo>
                      <a:pt x="143" y="40"/>
                    </a:lnTo>
                    <a:lnTo>
                      <a:pt x="77" y="2"/>
                    </a:lnTo>
                    <a:lnTo>
                      <a:pt x="73" y="0"/>
                    </a:lnTo>
                    <a:lnTo>
                      <a:pt x="69" y="2"/>
                    </a:lnTo>
                    <a:lnTo>
                      <a:pt x="71" y="110"/>
                    </a:lnTo>
                    <a:lnTo>
                      <a:pt x="6" y="72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4" y="46"/>
                    </a:lnTo>
                    <a:lnTo>
                      <a:pt x="6" y="42"/>
                    </a:lnTo>
                    <a:lnTo>
                      <a:pt x="71" y="4"/>
                    </a:lnTo>
                    <a:lnTo>
                      <a:pt x="75" y="4"/>
                    </a:lnTo>
                    <a:lnTo>
                      <a:pt x="143" y="42"/>
                    </a:lnTo>
                    <a:lnTo>
                      <a:pt x="143" y="44"/>
                    </a:lnTo>
                    <a:lnTo>
                      <a:pt x="145" y="46"/>
                    </a:lnTo>
                    <a:lnTo>
                      <a:pt x="145" y="68"/>
                    </a:lnTo>
                    <a:lnTo>
                      <a:pt x="143" y="70"/>
                    </a:lnTo>
                    <a:lnTo>
                      <a:pt x="143" y="72"/>
                    </a:lnTo>
                    <a:lnTo>
                      <a:pt x="75" y="110"/>
                    </a:lnTo>
                    <a:lnTo>
                      <a:pt x="71" y="110"/>
                    </a:lnTo>
                    <a:lnTo>
                      <a:pt x="69" y="2"/>
                    </a:lnTo>
                    <a:lnTo>
                      <a:pt x="147" y="42"/>
                    </a:lnTo>
                    <a:lnTo>
                      <a:pt x="69" y="2"/>
                    </a:lnTo>
                    <a:lnTo>
                      <a:pt x="143" y="74"/>
                    </a:lnTo>
                    <a:lnTo>
                      <a:pt x="69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5" name="Freeform 55"/>
              <p:cNvSpPr>
                <a:spLocks/>
              </p:cNvSpPr>
              <p:nvPr/>
            </p:nvSpPr>
            <p:spPr bwMode="ltGray">
              <a:xfrm>
                <a:off x="653" y="2211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2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4"/>
                  </a:cxn>
                  <a:cxn ang="0">
                    <a:pos x="72" y="4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2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4"/>
                    </a:lnTo>
                    <a:lnTo>
                      <a:pt x="72" y="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6" name="Freeform 56"/>
              <p:cNvSpPr>
                <a:spLocks/>
              </p:cNvSpPr>
              <p:nvPr/>
            </p:nvSpPr>
            <p:spPr bwMode="ltGray">
              <a:xfrm>
                <a:off x="582" y="2211"/>
                <a:ext cx="71" cy="68"/>
              </a:xfrm>
              <a:custGeom>
                <a:avLst/>
                <a:gdLst/>
                <a:ahLst/>
                <a:cxnLst>
                  <a:cxn ang="0">
                    <a:pos x="71" y="4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9" y="68"/>
                  </a:cxn>
                  <a:cxn ang="0">
                    <a:pos x="71" y="68"/>
                  </a:cxn>
                  <a:cxn ang="0">
                    <a:pos x="71" y="42"/>
                  </a:cxn>
                </a:cxnLst>
                <a:rect l="0" t="0" r="r" b="b"/>
                <a:pathLst>
                  <a:path w="71" h="68">
                    <a:moveTo>
                      <a:pt x="71" y="42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9" y="68"/>
                    </a:lnTo>
                    <a:lnTo>
                      <a:pt x="71" y="68"/>
                    </a:lnTo>
                    <a:lnTo>
                      <a:pt x="71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7" name="Freeform 57"/>
              <p:cNvSpPr>
                <a:spLocks/>
              </p:cNvSpPr>
              <p:nvPr/>
            </p:nvSpPr>
            <p:spPr bwMode="ltGray">
              <a:xfrm>
                <a:off x="584" y="2169"/>
                <a:ext cx="141" cy="84"/>
              </a:xfrm>
              <a:custGeom>
                <a:avLst/>
                <a:gdLst/>
                <a:ahLst/>
                <a:cxnLst>
                  <a:cxn ang="0">
                    <a:pos x="139" y="40"/>
                  </a:cxn>
                  <a:cxn ang="0">
                    <a:pos x="131" y="36"/>
                  </a:cxn>
                  <a:cxn ang="0">
                    <a:pos x="73" y="2"/>
                  </a:cxn>
                  <a:cxn ang="0">
                    <a:pos x="69" y="0"/>
                  </a:cxn>
                  <a:cxn ang="0">
                    <a:pos x="67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69" y="84"/>
                  </a:cxn>
                  <a:cxn ang="0">
                    <a:pos x="135" y="46"/>
                  </a:cxn>
                  <a:cxn ang="0">
                    <a:pos x="141" y="42"/>
                  </a:cxn>
                  <a:cxn ang="0">
                    <a:pos x="139" y="40"/>
                  </a:cxn>
                </a:cxnLst>
                <a:rect l="0" t="0" r="r" b="b"/>
                <a:pathLst>
                  <a:path w="141" h="84">
                    <a:moveTo>
                      <a:pt x="139" y="40"/>
                    </a:moveTo>
                    <a:lnTo>
                      <a:pt x="131" y="36"/>
                    </a:lnTo>
                    <a:lnTo>
                      <a:pt x="73" y="2"/>
                    </a:lnTo>
                    <a:lnTo>
                      <a:pt x="69" y="0"/>
                    </a:lnTo>
                    <a:lnTo>
                      <a:pt x="67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69" y="84"/>
                    </a:lnTo>
                    <a:lnTo>
                      <a:pt x="135" y="46"/>
                    </a:lnTo>
                    <a:lnTo>
                      <a:pt x="141" y="42"/>
                    </a:lnTo>
                    <a:lnTo>
                      <a:pt x="139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8" name="Freeform 58"/>
              <p:cNvSpPr>
                <a:spLocks/>
              </p:cNvSpPr>
              <p:nvPr/>
            </p:nvSpPr>
            <p:spPr bwMode="ltGray">
              <a:xfrm>
                <a:off x="604" y="2227"/>
                <a:ext cx="47" cy="48"/>
              </a:xfrm>
              <a:custGeom>
                <a:avLst/>
                <a:gdLst/>
                <a:ahLst/>
                <a:cxnLst>
                  <a:cxn ang="0">
                    <a:pos x="47" y="32"/>
                  </a:cxn>
                  <a:cxn ang="0">
                    <a:pos x="45" y="30"/>
                  </a:cxn>
                  <a:cxn ang="0">
                    <a:pos x="45" y="26"/>
                  </a:cxn>
                  <a:cxn ang="0">
                    <a:pos x="43" y="24"/>
                  </a:cxn>
                  <a:cxn ang="0">
                    <a:pos x="43" y="26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3" y="44"/>
                  </a:cxn>
                  <a:cxn ang="0">
                    <a:pos x="43" y="46"/>
                  </a:cxn>
                  <a:cxn ang="0">
                    <a:pos x="45" y="48"/>
                  </a:cxn>
                  <a:cxn ang="0">
                    <a:pos x="45" y="42"/>
                  </a:cxn>
                  <a:cxn ang="0">
                    <a:pos x="47" y="44"/>
                  </a:cxn>
                  <a:cxn ang="0">
                    <a:pos x="47" y="32"/>
                  </a:cxn>
                </a:cxnLst>
                <a:rect l="0" t="0" r="r" b="b"/>
                <a:pathLst>
                  <a:path w="47" h="48">
                    <a:moveTo>
                      <a:pt x="47" y="32"/>
                    </a:moveTo>
                    <a:lnTo>
                      <a:pt x="45" y="30"/>
                    </a:lnTo>
                    <a:lnTo>
                      <a:pt x="45" y="26"/>
                    </a:lnTo>
                    <a:lnTo>
                      <a:pt x="43" y="24"/>
                    </a:lnTo>
                    <a:lnTo>
                      <a:pt x="43" y="26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3" y="44"/>
                    </a:lnTo>
                    <a:lnTo>
                      <a:pt x="43" y="46"/>
                    </a:lnTo>
                    <a:lnTo>
                      <a:pt x="45" y="48"/>
                    </a:lnTo>
                    <a:lnTo>
                      <a:pt x="45" y="42"/>
                    </a:lnTo>
                    <a:lnTo>
                      <a:pt x="47" y="44"/>
                    </a:lnTo>
                    <a:lnTo>
                      <a:pt x="47" y="3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9" name="Freeform 59"/>
              <p:cNvSpPr>
                <a:spLocks/>
              </p:cNvSpPr>
              <p:nvPr/>
            </p:nvSpPr>
            <p:spPr bwMode="ltGray">
              <a:xfrm>
                <a:off x="584" y="2219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6" y="18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0" name="Freeform 60"/>
              <p:cNvSpPr>
                <a:spLocks/>
              </p:cNvSpPr>
              <p:nvPr/>
            </p:nvSpPr>
            <p:spPr bwMode="ltGray">
              <a:xfrm>
                <a:off x="598" y="2227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1" name="Freeform 61"/>
              <p:cNvSpPr>
                <a:spLocks/>
              </p:cNvSpPr>
              <p:nvPr/>
            </p:nvSpPr>
            <p:spPr bwMode="ltGray">
              <a:xfrm>
                <a:off x="590" y="2227"/>
                <a:ext cx="4" cy="1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4"/>
                  </a:cxn>
                </a:cxnLst>
                <a:rect l="0" t="0" r="r" b="b"/>
                <a:pathLst>
                  <a:path w="4" h="10">
                    <a:moveTo>
                      <a:pt x="4" y="4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2" name="Freeform 62"/>
              <p:cNvSpPr>
                <a:spLocks/>
              </p:cNvSpPr>
              <p:nvPr/>
            </p:nvSpPr>
            <p:spPr bwMode="ltGray">
              <a:xfrm>
                <a:off x="649" y="2269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3" name="Freeform 63"/>
              <p:cNvSpPr>
                <a:spLocks/>
              </p:cNvSpPr>
              <p:nvPr/>
            </p:nvSpPr>
            <p:spPr bwMode="ltGray">
              <a:xfrm>
                <a:off x="604" y="2227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4" name="Freeform 64"/>
              <p:cNvSpPr>
                <a:spLocks/>
              </p:cNvSpPr>
              <p:nvPr/>
            </p:nvSpPr>
            <p:spPr bwMode="ltGray">
              <a:xfrm>
                <a:off x="604" y="2245"/>
                <a:ext cx="45" cy="30"/>
              </a:xfrm>
              <a:custGeom>
                <a:avLst/>
                <a:gdLst/>
                <a:ahLst/>
                <a:cxnLst>
                  <a:cxn ang="0">
                    <a:pos x="43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5" y="24"/>
                  </a:cxn>
                  <a:cxn ang="0">
                    <a:pos x="45" y="30"/>
                  </a:cxn>
                  <a:cxn ang="0">
                    <a:pos x="43" y="28"/>
                  </a:cxn>
                  <a:cxn ang="0">
                    <a:pos x="43" y="26"/>
                  </a:cxn>
                </a:cxnLst>
                <a:rect l="0" t="0" r="r" b="b"/>
                <a:pathLst>
                  <a:path w="45" h="30">
                    <a:moveTo>
                      <a:pt x="43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5" y="24"/>
                    </a:lnTo>
                    <a:lnTo>
                      <a:pt x="45" y="30"/>
                    </a:lnTo>
                    <a:lnTo>
                      <a:pt x="43" y="28"/>
                    </a:lnTo>
                    <a:lnTo>
                      <a:pt x="43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5" name="Freeform 65"/>
              <p:cNvSpPr>
                <a:spLocks/>
              </p:cNvSpPr>
              <p:nvPr/>
            </p:nvSpPr>
            <p:spPr bwMode="ltGray">
              <a:xfrm>
                <a:off x="590" y="2201"/>
                <a:ext cx="79" cy="46"/>
              </a:xfrm>
              <a:custGeom>
                <a:avLst/>
                <a:gdLst/>
                <a:ahLst/>
                <a:cxnLst>
                  <a:cxn ang="0">
                    <a:pos x="79" y="38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3" y="46"/>
                  </a:cxn>
                  <a:cxn ang="0">
                    <a:pos x="79" y="38"/>
                  </a:cxn>
                </a:cxnLst>
                <a:rect l="0" t="0" r="r" b="b"/>
                <a:pathLst>
                  <a:path w="79" h="46">
                    <a:moveTo>
                      <a:pt x="79" y="38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3" y="46"/>
                    </a:lnTo>
                    <a:lnTo>
                      <a:pt x="79" y="38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6" name="Freeform 66"/>
              <p:cNvSpPr>
                <a:spLocks/>
              </p:cNvSpPr>
              <p:nvPr/>
            </p:nvSpPr>
            <p:spPr bwMode="ltGray">
              <a:xfrm>
                <a:off x="580" y="2169"/>
                <a:ext cx="147" cy="1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4" y="38"/>
                  </a:cxn>
                  <a:cxn ang="0">
                    <a:pos x="4" y="40"/>
                  </a:cxn>
                  <a:cxn ang="0">
                    <a:pos x="2" y="42"/>
                  </a:cxn>
                  <a:cxn ang="0">
                    <a:pos x="0" y="46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2"/>
                  </a:cxn>
                  <a:cxn ang="0">
                    <a:pos x="69" y="112"/>
                  </a:cxn>
                  <a:cxn ang="0">
                    <a:pos x="73" y="112"/>
                  </a:cxn>
                  <a:cxn ang="0">
                    <a:pos x="77" y="112"/>
                  </a:cxn>
                  <a:cxn ang="0">
                    <a:pos x="143" y="72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6"/>
                  </a:cxn>
                  <a:cxn ang="0">
                    <a:pos x="147" y="46"/>
                  </a:cxn>
                  <a:cxn ang="0">
                    <a:pos x="147" y="42"/>
                  </a:cxn>
                  <a:cxn ang="0">
                    <a:pos x="143" y="38"/>
                  </a:cxn>
                  <a:cxn ang="0">
                    <a:pos x="77" y="0"/>
                  </a:cxn>
                  <a:cxn ang="0">
                    <a:pos x="73" y="0"/>
                  </a:cxn>
                  <a:cxn ang="0">
                    <a:pos x="69" y="0"/>
                  </a:cxn>
                  <a:cxn ang="0">
                    <a:pos x="71" y="108"/>
                  </a:cxn>
                  <a:cxn ang="0">
                    <a:pos x="6" y="70"/>
                  </a:cxn>
                  <a:cxn ang="0">
                    <a:pos x="4" y="68"/>
                  </a:cxn>
                  <a:cxn ang="0">
                    <a:pos x="4" y="66"/>
                  </a:cxn>
                  <a:cxn ang="0">
                    <a:pos x="4" y="46"/>
                  </a:cxn>
                  <a:cxn ang="0">
                    <a:pos x="6" y="42"/>
                  </a:cxn>
                  <a:cxn ang="0">
                    <a:pos x="71" y="2"/>
                  </a:cxn>
                  <a:cxn ang="0">
                    <a:pos x="75" y="2"/>
                  </a:cxn>
                  <a:cxn ang="0">
                    <a:pos x="143" y="42"/>
                  </a:cxn>
                  <a:cxn ang="0">
                    <a:pos x="145" y="46"/>
                  </a:cxn>
                  <a:cxn ang="0">
                    <a:pos x="145" y="66"/>
                  </a:cxn>
                  <a:cxn ang="0">
                    <a:pos x="143" y="70"/>
                  </a:cxn>
                  <a:cxn ang="0">
                    <a:pos x="75" y="108"/>
                  </a:cxn>
                  <a:cxn ang="0">
                    <a:pos x="71" y="108"/>
                  </a:cxn>
                  <a:cxn ang="0">
                    <a:pos x="69" y="0"/>
                  </a:cxn>
                  <a:cxn ang="0">
                    <a:pos x="147" y="42"/>
                  </a:cxn>
                  <a:cxn ang="0">
                    <a:pos x="69" y="0"/>
                  </a:cxn>
                  <a:cxn ang="0">
                    <a:pos x="143" y="72"/>
                  </a:cxn>
                  <a:cxn ang="0">
                    <a:pos x="69" y="0"/>
                  </a:cxn>
                </a:cxnLst>
                <a:rect l="0" t="0" r="r" b="b"/>
                <a:pathLst>
                  <a:path w="147" h="112">
                    <a:moveTo>
                      <a:pt x="69" y="0"/>
                    </a:moveTo>
                    <a:lnTo>
                      <a:pt x="4" y="38"/>
                    </a:lnTo>
                    <a:lnTo>
                      <a:pt x="4" y="40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69" y="112"/>
                    </a:lnTo>
                    <a:lnTo>
                      <a:pt x="73" y="112"/>
                    </a:lnTo>
                    <a:lnTo>
                      <a:pt x="77" y="112"/>
                    </a:lnTo>
                    <a:lnTo>
                      <a:pt x="143" y="72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6"/>
                    </a:lnTo>
                    <a:lnTo>
                      <a:pt x="147" y="46"/>
                    </a:lnTo>
                    <a:lnTo>
                      <a:pt x="147" y="42"/>
                    </a:lnTo>
                    <a:lnTo>
                      <a:pt x="143" y="38"/>
                    </a:lnTo>
                    <a:lnTo>
                      <a:pt x="77" y="0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71" y="108"/>
                    </a:lnTo>
                    <a:lnTo>
                      <a:pt x="6" y="70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4" y="46"/>
                    </a:lnTo>
                    <a:lnTo>
                      <a:pt x="6" y="42"/>
                    </a:lnTo>
                    <a:lnTo>
                      <a:pt x="71" y="2"/>
                    </a:lnTo>
                    <a:lnTo>
                      <a:pt x="75" y="2"/>
                    </a:lnTo>
                    <a:lnTo>
                      <a:pt x="143" y="42"/>
                    </a:lnTo>
                    <a:lnTo>
                      <a:pt x="145" y="46"/>
                    </a:lnTo>
                    <a:lnTo>
                      <a:pt x="145" y="66"/>
                    </a:lnTo>
                    <a:lnTo>
                      <a:pt x="143" y="70"/>
                    </a:lnTo>
                    <a:lnTo>
                      <a:pt x="75" y="108"/>
                    </a:lnTo>
                    <a:lnTo>
                      <a:pt x="71" y="108"/>
                    </a:lnTo>
                    <a:lnTo>
                      <a:pt x="69" y="0"/>
                    </a:lnTo>
                    <a:lnTo>
                      <a:pt x="147" y="42"/>
                    </a:lnTo>
                    <a:lnTo>
                      <a:pt x="69" y="0"/>
                    </a:lnTo>
                    <a:lnTo>
                      <a:pt x="143" y="72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7" name="Freeform 67"/>
              <p:cNvSpPr>
                <a:spLocks/>
              </p:cNvSpPr>
              <p:nvPr/>
            </p:nvSpPr>
            <p:spPr bwMode="ltGray">
              <a:xfrm>
                <a:off x="653" y="2175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0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6"/>
                  </a:cxn>
                  <a:cxn ang="0">
                    <a:pos x="72" y="24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0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6"/>
                    </a:lnTo>
                    <a:lnTo>
                      <a:pt x="72" y="24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8" name="Freeform 68"/>
              <p:cNvSpPr>
                <a:spLocks/>
              </p:cNvSpPr>
              <p:nvPr/>
            </p:nvSpPr>
            <p:spPr bwMode="ltGray">
              <a:xfrm>
                <a:off x="582" y="2175"/>
                <a:ext cx="71" cy="68"/>
              </a:xfrm>
              <a:custGeom>
                <a:avLst/>
                <a:gdLst/>
                <a:ahLst/>
                <a:cxnLst>
                  <a:cxn ang="0">
                    <a:pos x="71" y="4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4"/>
                  </a:cxn>
                  <a:cxn ang="0">
                    <a:pos x="2" y="26"/>
                  </a:cxn>
                  <a:cxn ang="0">
                    <a:pos x="4" y="30"/>
                  </a:cxn>
                  <a:cxn ang="0">
                    <a:pos x="69" y="68"/>
                  </a:cxn>
                  <a:cxn ang="0">
                    <a:pos x="71" y="68"/>
                  </a:cxn>
                  <a:cxn ang="0">
                    <a:pos x="71" y="40"/>
                  </a:cxn>
                </a:cxnLst>
                <a:rect l="0" t="0" r="r" b="b"/>
                <a:pathLst>
                  <a:path w="71" h="68">
                    <a:moveTo>
                      <a:pt x="71" y="4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4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69" y="68"/>
                    </a:lnTo>
                    <a:lnTo>
                      <a:pt x="71" y="68"/>
                    </a:lnTo>
                    <a:lnTo>
                      <a:pt x="71" y="40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9" name="Freeform 69"/>
              <p:cNvSpPr>
                <a:spLocks/>
              </p:cNvSpPr>
              <p:nvPr/>
            </p:nvSpPr>
            <p:spPr bwMode="ltGray">
              <a:xfrm>
                <a:off x="584" y="2133"/>
                <a:ext cx="141" cy="82"/>
              </a:xfrm>
              <a:custGeom>
                <a:avLst/>
                <a:gdLst/>
                <a:ahLst/>
                <a:cxnLst>
                  <a:cxn ang="0">
                    <a:pos x="139" y="40"/>
                  </a:cxn>
                  <a:cxn ang="0">
                    <a:pos x="131" y="34"/>
                  </a:cxn>
                  <a:cxn ang="0">
                    <a:pos x="73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69" y="82"/>
                  </a:cxn>
                  <a:cxn ang="0">
                    <a:pos x="135" y="46"/>
                  </a:cxn>
                  <a:cxn ang="0">
                    <a:pos x="141" y="42"/>
                  </a:cxn>
                  <a:cxn ang="0">
                    <a:pos x="139" y="40"/>
                  </a:cxn>
                </a:cxnLst>
                <a:rect l="0" t="0" r="r" b="b"/>
                <a:pathLst>
                  <a:path w="141" h="82">
                    <a:moveTo>
                      <a:pt x="139" y="40"/>
                    </a:moveTo>
                    <a:lnTo>
                      <a:pt x="131" y="34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69" y="82"/>
                    </a:lnTo>
                    <a:lnTo>
                      <a:pt x="135" y="46"/>
                    </a:lnTo>
                    <a:lnTo>
                      <a:pt x="141" y="42"/>
                    </a:lnTo>
                    <a:lnTo>
                      <a:pt x="139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0" name="Freeform 70"/>
              <p:cNvSpPr>
                <a:spLocks/>
              </p:cNvSpPr>
              <p:nvPr/>
            </p:nvSpPr>
            <p:spPr bwMode="ltGray">
              <a:xfrm>
                <a:off x="604" y="2191"/>
                <a:ext cx="47" cy="46"/>
              </a:xfrm>
              <a:custGeom>
                <a:avLst/>
                <a:gdLst/>
                <a:ahLst/>
                <a:cxnLst>
                  <a:cxn ang="0">
                    <a:pos x="47" y="30"/>
                  </a:cxn>
                  <a:cxn ang="0">
                    <a:pos x="45" y="30"/>
                  </a:cxn>
                  <a:cxn ang="0">
                    <a:pos x="45" y="26"/>
                  </a:cxn>
                  <a:cxn ang="0">
                    <a:pos x="43" y="24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3" y="44"/>
                  </a:cxn>
                  <a:cxn ang="0">
                    <a:pos x="45" y="46"/>
                  </a:cxn>
                  <a:cxn ang="0">
                    <a:pos x="45" y="42"/>
                  </a:cxn>
                  <a:cxn ang="0">
                    <a:pos x="47" y="44"/>
                  </a:cxn>
                  <a:cxn ang="0">
                    <a:pos x="47" y="30"/>
                  </a:cxn>
                </a:cxnLst>
                <a:rect l="0" t="0" r="r" b="b"/>
                <a:pathLst>
                  <a:path w="47" h="46">
                    <a:moveTo>
                      <a:pt x="47" y="30"/>
                    </a:moveTo>
                    <a:lnTo>
                      <a:pt x="45" y="30"/>
                    </a:lnTo>
                    <a:lnTo>
                      <a:pt x="45" y="26"/>
                    </a:lnTo>
                    <a:lnTo>
                      <a:pt x="43" y="24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3" y="44"/>
                    </a:lnTo>
                    <a:lnTo>
                      <a:pt x="45" y="46"/>
                    </a:lnTo>
                    <a:lnTo>
                      <a:pt x="45" y="42"/>
                    </a:lnTo>
                    <a:lnTo>
                      <a:pt x="47" y="44"/>
                    </a:lnTo>
                    <a:lnTo>
                      <a:pt x="47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1" name="Freeform 71"/>
              <p:cNvSpPr>
                <a:spLocks/>
              </p:cNvSpPr>
              <p:nvPr/>
            </p:nvSpPr>
            <p:spPr bwMode="ltGray">
              <a:xfrm>
                <a:off x="584" y="2183"/>
                <a:ext cx="20" cy="26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6" y="18"/>
                  </a:cxn>
                  <a:cxn ang="0">
                    <a:pos x="20" y="26"/>
                  </a:cxn>
                  <a:cxn ang="0">
                    <a:pos x="20" y="8"/>
                  </a:cxn>
                </a:cxnLst>
                <a:rect l="0" t="0" r="r" b="b"/>
                <a:pathLst>
                  <a:path w="20" h="26">
                    <a:moveTo>
                      <a:pt x="20" y="8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20" y="26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2" name="Freeform 72"/>
              <p:cNvSpPr>
                <a:spLocks/>
              </p:cNvSpPr>
              <p:nvPr/>
            </p:nvSpPr>
            <p:spPr bwMode="ltGray">
              <a:xfrm>
                <a:off x="598" y="2191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3" name="Freeform 73"/>
              <p:cNvSpPr>
                <a:spLocks/>
              </p:cNvSpPr>
              <p:nvPr/>
            </p:nvSpPr>
            <p:spPr bwMode="ltGray">
              <a:xfrm>
                <a:off x="590" y="2191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4" name="Freeform 74"/>
              <p:cNvSpPr>
                <a:spLocks/>
              </p:cNvSpPr>
              <p:nvPr/>
            </p:nvSpPr>
            <p:spPr bwMode="ltGray">
              <a:xfrm>
                <a:off x="649" y="2231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5" name="Freeform 75"/>
              <p:cNvSpPr>
                <a:spLocks/>
              </p:cNvSpPr>
              <p:nvPr/>
            </p:nvSpPr>
            <p:spPr bwMode="ltGray">
              <a:xfrm>
                <a:off x="604" y="2191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6" name="Freeform 76"/>
              <p:cNvSpPr>
                <a:spLocks/>
              </p:cNvSpPr>
              <p:nvPr/>
            </p:nvSpPr>
            <p:spPr bwMode="ltGray">
              <a:xfrm>
                <a:off x="604" y="2209"/>
                <a:ext cx="45" cy="28"/>
              </a:xfrm>
              <a:custGeom>
                <a:avLst/>
                <a:gdLst/>
                <a:ahLst/>
                <a:cxnLst>
                  <a:cxn ang="0">
                    <a:pos x="43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5" y="24"/>
                  </a:cxn>
                  <a:cxn ang="0">
                    <a:pos x="45" y="28"/>
                  </a:cxn>
                  <a:cxn ang="0">
                    <a:pos x="43" y="26"/>
                  </a:cxn>
                </a:cxnLst>
                <a:rect l="0" t="0" r="r" b="b"/>
                <a:pathLst>
                  <a:path w="45" h="28">
                    <a:moveTo>
                      <a:pt x="43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5" y="24"/>
                    </a:lnTo>
                    <a:lnTo>
                      <a:pt x="45" y="28"/>
                    </a:lnTo>
                    <a:lnTo>
                      <a:pt x="43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7" name="Freeform 77"/>
              <p:cNvSpPr>
                <a:spLocks/>
              </p:cNvSpPr>
              <p:nvPr/>
            </p:nvSpPr>
            <p:spPr bwMode="ltGray">
              <a:xfrm>
                <a:off x="590" y="2165"/>
                <a:ext cx="79" cy="46"/>
              </a:xfrm>
              <a:custGeom>
                <a:avLst/>
                <a:gdLst/>
                <a:ahLst/>
                <a:cxnLst>
                  <a:cxn ang="0">
                    <a:pos x="79" y="36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3" y="46"/>
                  </a:cxn>
                  <a:cxn ang="0">
                    <a:pos x="79" y="36"/>
                  </a:cxn>
                </a:cxnLst>
                <a:rect l="0" t="0" r="r" b="b"/>
                <a:pathLst>
                  <a:path w="79" h="46">
                    <a:moveTo>
                      <a:pt x="79" y="36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3" y="46"/>
                    </a:lnTo>
                    <a:lnTo>
                      <a:pt x="79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8" name="Freeform 78"/>
              <p:cNvSpPr>
                <a:spLocks/>
              </p:cNvSpPr>
              <p:nvPr/>
            </p:nvSpPr>
            <p:spPr bwMode="ltGray">
              <a:xfrm>
                <a:off x="580" y="2131"/>
                <a:ext cx="147" cy="114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4" y="40"/>
                  </a:cxn>
                  <a:cxn ang="0">
                    <a:pos x="4" y="42"/>
                  </a:cxn>
                  <a:cxn ang="0">
                    <a:pos x="2" y="44"/>
                  </a:cxn>
                  <a:cxn ang="0">
                    <a:pos x="0" y="46"/>
                  </a:cxn>
                  <a:cxn ang="0">
                    <a:pos x="0" y="68"/>
                  </a:cxn>
                  <a:cxn ang="0">
                    <a:pos x="2" y="72"/>
                  </a:cxn>
                  <a:cxn ang="0">
                    <a:pos x="4" y="74"/>
                  </a:cxn>
                  <a:cxn ang="0">
                    <a:pos x="69" y="112"/>
                  </a:cxn>
                  <a:cxn ang="0">
                    <a:pos x="73" y="114"/>
                  </a:cxn>
                  <a:cxn ang="0">
                    <a:pos x="77" y="112"/>
                  </a:cxn>
                  <a:cxn ang="0">
                    <a:pos x="143" y="74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8"/>
                  </a:cxn>
                  <a:cxn ang="0">
                    <a:pos x="147" y="46"/>
                  </a:cxn>
                  <a:cxn ang="0">
                    <a:pos x="147" y="42"/>
                  </a:cxn>
                  <a:cxn ang="0">
                    <a:pos x="143" y="40"/>
                  </a:cxn>
                  <a:cxn ang="0">
                    <a:pos x="77" y="2"/>
                  </a:cxn>
                  <a:cxn ang="0">
                    <a:pos x="73" y="0"/>
                  </a:cxn>
                  <a:cxn ang="0">
                    <a:pos x="69" y="2"/>
                  </a:cxn>
                  <a:cxn ang="0">
                    <a:pos x="71" y="110"/>
                  </a:cxn>
                  <a:cxn ang="0">
                    <a:pos x="6" y="72"/>
                  </a:cxn>
                  <a:cxn ang="0">
                    <a:pos x="4" y="70"/>
                  </a:cxn>
                  <a:cxn ang="0">
                    <a:pos x="4" y="68"/>
                  </a:cxn>
                  <a:cxn ang="0">
                    <a:pos x="4" y="46"/>
                  </a:cxn>
                  <a:cxn ang="0">
                    <a:pos x="6" y="44"/>
                  </a:cxn>
                  <a:cxn ang="0">
                    <a:pos x="6" y="42"/>
                  </a:cxn>
                  <a:cxn ang="0">
                    <a:pos x="71" y="4"/>
                  </a:cxn>
                  <a:cxn ang="0">
                    <a:pos x="75" y="4"/>
                  </a:cxn>
                  <a:cxn ang="0">
                    <a:pos x="143" y="42"/>
                  </a:cxn>
                  <a:cxn ang="0">
                    <a:pos x="143" y="44"/>
                  </a:cxn>
                  <a:cxn ang="0">
                    <a:pos x="145" y="46"/>
                  </a:cxn>
                  <a:cxn ang="0">
                    <a:pos x="145" y="68"/>
                  </a:cxn>
                  <a:cxn ang="0">
                    <a:pos x="143" y="70"/>
                  </a:cxn>
                  <a:cxn ang="0">
                    <a:pos x="143" y="72"/>
                  </a:cxn>
                  <a:cxn ang="0">
                    <a:pos x="75" y="110"/>
                  </a:cxn>
                  <a:cxn ang="0">
                    <a:pos x="71" y="110"/>
                  </a:cxn>
                  <a:cxn ang="0">
                    <a:pos x="69" y="2"/>
                  </a:cxn>
                  <a:cxn ang="0">
                    <a:pos x="147" y="42"/>
                  </a:cxn>
                  <a:cxn ang="0">
                    <a:pos x="69" y="2"/>
                  </a:cxn>
                  <a:cxn ang="0">
                    <a:pos x="143" y="74"/>
                  </a:cxn>
                  <a:cxn ang="0">
                    <a:pos x="69" y="2"/>
                  </a:cxn>
                </a:cxnLst>
                <a:rect l="0" t="0" r="r" b="b"/>
                <a:pathLst>
                  <a:path w="147" h="114">
                    <a:moveTo>
                      <a:pt x="69" y="2"/>
                    </a:moveTo>
                    <a:lnTo>
                      <a:pt x="4" y="40"/>
                    </a:lnTo>
                    <a:lnTo>
                      <a:pt x="4" y="42"/>
                    </a:lnTo>
                    <a:lnTo>
                      <a:pt x="2" y="44"/>
                    </a:lnTo>
                    <a:lnTo>
                      <a:pt x="0" y="46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4" y="74"/>
                    </a:lnTo>
                    <a:lnTo>
                      <a:pt x="69" y="112"/>
                    </a:lnTo>
                    <a:lnTo>
                      <a:pt x="73" y="114"/>
                    </a:lnTo>
                    <a:lnTo>
                      <a:pt x="77" y="112"/>
                    </a:lnTo>
                    <a:lnTo>
                      <a:pt x="143" y="74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8"/>
                    </a:lnTo>
                    <a:lnTo>
                      <a:pt x="147" y="46"/>
                    </a:lnTo>
                    <a:lnTo>
                      <a:pt x="147" y="42"/>
                    </a:lnTo>
                    <a:lnTo>
                      <a:pt x="143" y="40"/>
                    </a:lnTo>
                    <a:lnTo>
                      <a:pt x="77" y="2"/>
                    </a:lnTo>
                    <a:lnTo>
                      <a:pt x="73" y="0"/>
                    </a:lnTo>
                    <a:lnTo>
                      <a:pt x="69" y="2"/>
                    </a:lnTo>
                    <a:lnTo>
                      <a:pt x="71" y="110"/>
                    </a:lnTo>
                    <a:lnTo>
                      <a:pt x="6" y="72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4" y="46"/>
                    </a:lnTo>
                    <a:lnTo>
                      <a:pt x="6" y="44"/>
                    </a:lnTo>
                    <a:lnTo>
                      <a:pt x="6" y="42"/>
                    </a:lnTo>
                    <a:lnTo>
                      <a:pt x="71" y="4"/>
                    </a:lnTo>
                    <a:lnTo>
                      <a:pt x="75" y="4"/>
                    </a:lnTo>
                    <a:lnTo>
                      <a:pt x="143" y="42"/>
                    </a:lnTo>
                    <a:lnTo>
                      <a:pt x="143" y="44"/>
                    </a:lnTo>
                    <a:lnTo>
                      <a:pt x="145" y="46"/>
                    </a:lnTo>
                    <a:lnTo>
                      <a:pt x="145" y="68"/>
                    </a:lnTo>
                    <a:lnTo>
                      <a:pt x="143" y="70"/>
                    </a:lnTo>
                    <a:lnTo>
                      <a:pt x="143" y="72"/>
                    </a:lnTo>
                    <a:lnTo>
                      <a:pt x="75" y="110"/>
                    </a:lnTo>
                    <a:lnTo>
                      <a:pt x="71" y="110"/>
                    </a:lnTo>
                    <a:lnTo>
                      <a:pt x="69" y="2"/>
                    </a:lnTo>
                    <a:lnTo>
                      <a:pt x="147" y="42"/>
                    </a:lnTo>
                    <a:lnTo>
                      <a:pt x="69" y="2"/>
                    </a:lnTo>
                    <a:lnTo>
                      <a:pt x="143" y="74"/>
                    </a:lnTo>
                    <a:lnTo>
                      <a:pt x="69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9" name="Freeform 79"/>
              <p:cNvSpPr>
                <a:spLocks/>
              </p:cNvSpPr>
              <p:nvPr/>
            </p:nvSpPr>
            <p:spPr bwMode="ltGray">
              <a:xfrm>
                <a:off x="743" y="2372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2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4"/>
                  </a:cxn>
                  <a:cxn ang="0">
                    <a:pos x="72" y="4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2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4"/>
                    </a:lnTo>
                    <a:lnTo>
                      <a:pt x="72" y="4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40" name="Freeform 80"/>
              <p:cNvSpPr>
                <a:spLocks/>
              </p:cNvSpPr>
              <p:nvPr/>
            </p:nvSpPr>
            <p:spPr bwMode="ltGray">
              <a:xfrm>
                <a:off x="671" y="2372"/>
                <a:ext cx="72" cy="68"/>
              </a:xfrm>
              <a:custGeom>
                <a:avLst/>
                <a:gdLst/>
                <a:ahLst/>
                <a:cxnLst>
                  <a:cxn ang="0">
                    <a:pos x="72" y="42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8" y="68"/>
                  </a:cxn>
                  <a:cxn ang="0">
                    <a:pos x="72" y="68"/>
                  </a:cxn>
                  <a:cxn ang="0">
                    <a:pos x="72" y="42"/>
                  </a:cxn>
                </a:cxnLst>
                <a:rect l="0" t="0" r="r" b="b"/>
                <a:pathLst>
                  <a:path w="72" h="68">
                    <a:moveTo>
                      <a:pt x="72" y="4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8" y="68"/>
                    </a:lnTo>
                    <a:lnTo>
                      <a:pt x="72" y="68"/>
                    </a:lnTo>
                    <a:lnTo>
                      <a:pt x="72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41" name="Freeform 81"/>
              <p:cNvSpPr>
                <a:spLocks/>
              </p:cNvSpPr>
              <p:nvPr/>
            </p:nvSpPr>
            <p:spPr bwMode="ltGray">
              <a:xfrm>
                <a:off x="673" y="2331"/>
                <a:ext cx="142" cy="83"/>
              </a:xfrm>
              <a:custGeom>
                <a:avLst/>
                <a:gdLst/>
                <a:ahLst/>
                <a:cxnLst>
                  <a:cxn ang="0">
                    <a:pos x="140" y="39"/>
                  </a:cxn>
                  <a:cxn ang="0">
                    <a:pos x="132" y="35"/>
                  </a:cxn>
                  <a:cxn ang="0">
                    <a:pos x="74" y="2"/>
                  </a:cxn>
                  <a:cxn ang="0">
                    <a:pos x="70" y="0"/>
                  </a:cxn>
                  <a:cxn ang="0">
                    <a:pos x="68" y="2"/>
                  </a:cxn>
                  <a:cxn ang="0">
                    <a:pos x="2" y="39"/>
                  </a:cxn>
                  <a:cxn ang="0">
                    <a:pos x="0" y="41"/>
                  </a:cxn>
                  <a:cxn ang="0">
                    <a:pos x="70" y="83"/>
                  </a:cxn>
                  <a:cxn ang="0">
                    <a:pos x="134" y="45"/>
                  </a:cxn>
                  <a:cxn ang="0">
                    <a:pos x="142" y="41"/>
                  </a:cxn>
                  <a:cxn ang="0">
                    <a:pos x="140" y="39"/>
                  </a:cxn>
                </a:cxnLst>
                <a:rect l="0" t="0" r="r" b="b"/>
                <a:pathLst>
                  <a:path w="142" h="83">
                    <a:moveTo>
                      <a:pt x="140" y="39"/>
                    </a:moveTo>
                    <a:lnTo>
                      <a:pt x="132" y="35"/>
                    </a:lnTo>
                    <a:lnTo>
                      <a:pt x="74" y="2"/>
                    </a:lnTo>
                    <a:lnTo>
                      <a:pt x="70" y="0"/>
                    </a:lnTo>
                    <a:lnTo>
                      <a:pt x="68" y="2"/>
                    </a:lnTo>
                    <a:lnTo>
                      <a:pt x="2" y="39"/>
                    </a:lnTo>
                    <a:lnTo>
                      <a:pt x="0" y="41"/>
                    </a:lnTo>
                    <a:lnTo>
                      <a:pt x="70" y="83"/>
                    </a:lnTo>
                    <a:lnTo>
                      <a:pt x="134" y="45"/>
                    </a:lnTo>
                    <a:lnTo>
                      <a:pt x="142" y="41"/>
                    </a:lnTo>
                    <a:lnTo>
                      <a:pt x="140" y="39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42" name="Freeform 82"/>
              <p:cNvSpPr>
                <a:spLocks/>
              </p:cNvSpPr>
              <p:nvPr/>
            </p:nvSpPr>
            <p:spPr bwMode="ltGray">
              <a:xfrm>
                <a:off x="693" y="2388"/>
                <a:ext cx="48" cy="46"/>
              </a:xfrm>
              <a:custGeom>
                <a:avLst/>
                <a:gdLst/>
                <a:ahLst/>
                <a:cxnLst>
                  <a:cxn ang="0">
                    <a:pos x="48" y="32"/>
                  </a:cxn>
                  <a:cxn ang="0">
                    <a:pos x="46" y="30"/>
                  </a:cxn>
                  <a:cxn ang="0">
                    <a:pos x="46" y="26"/>
                  </a:cxn>
                  <a:cxn ang="0">
                    <a:pos x="44" y="24"/>
                  </a:cxn>
                  <a:cxn ang="0">
                    <a:pos x="44" y="26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4" y="44"/>
                  </a:cxn>
                  <a:cxn ang="0">
                    <a:pos x="44" y="46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2"/>
                  </a:cxn>
                </a:cxnLst>
                <a:rect l="0" t="0" r="r" b="b"/>
                <a:pathLst>
                  <a:path w="48" h="46">
                    <a:moveTo>
                      <a:pt x="48" y="32"/>
                    </a:moveTo>
                    <a:lnTo>
                      <a:pt x="46" y="30"/>
                    </a:lnTo>
                    <a:lnTo>
                      <a:pt x="46" y="26"/>
                    </a:lnTo>
                    <a:lnTo>
                      <a:pt x="44" y="24"/>
                    </a:lnTo>
                    <a:lnTo>
                      <a:pt x="44" y="26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4" y="44"/>
                    </a:lnTo>
                    <a:lnTo>
                      <a:pt x="44" y="46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43" name="Freeform 83"/>
              <p:cNvSpPr>
                <a:spLocks/>
              </p:cNvSpPr>
              <p:nvPr/>
            </p:nvSpPr>
            <p:spPr bwMode="ltGray">
              <a:xfrm>
                <a:off x="673" y="2380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6"/>
                  </a:cxn>
                  <a:cxn ang="0">
                    <a:pos x="4" y="18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4" y="0"/>
                    </a:lnTo>
                    <a:lnTo>
                      <a:pt x="0" y="6"/>
                    </a:lnTo>
                    <a:lnTo>
                      <a:pt x="4" y="18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44" name="Freeform 84"/>
              <p:cNvSpPr>
                <a:spLocks/>
              </p:cNvSpPr>
              <p:nvPr/>
            </p:nvSpPr>
            <p:spPr bwMode="ltGray">
              <a:xfrm>
                <a:off x="687" y="2388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45" name="Freeform 85"/>
              <p:cNvSpPr>
                <a:spLocks/>
              </p:cNvSpPr>
              <p:nvPr/>
            </p:nvSpPr>
            <p:spPr bwMode="ltGray">
              <a:xfrm>
                <a:off x="679" y="2388"/>
                <a:ext cx="4" cy="1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4"/>
                  </a:cxn>
                </a:cxnLst>
                <a:rect l="0" t="0" r="r" b="b"/>
                <a:pathLst>
                  <a:path w="4" h="10">
                    <a:moveTo>
                      <a:pt x="4" y="4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46" name="Freeform 86"/>
              <p:cNvSpPr>
                <a:spLocks/>
              </p:cNvSpPr>
              <p:nvPr/>
            </p:nvSpPr>
            <p:spPr bwMode="ltGray">
              <a:xfrm>
                <a:off x="739" y="2430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47" name="Freeform 87"/>
              <p:cNvSpPr>
                <a:spLocks/>
              </p:cNvSpPr>
              <p:nvPr/>
            </p:nvSpPr>
            <p:spPr bwMode="ltGray">
              <a:xfrm>
                <a:off x="693" y="2388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48" name="Freeform 88"/>
              <p:cNvSpPr>
                <a:spLocks/>
              </p:cNvSpPr>
              <p:nvPr/>
            </p:nvSpPr>
            <p:spPr bwMode="ltGray">
              <a:xfrm>
                <a:off x="693" y="2406"/>
                <a:ext cx="46" cy="28"/>
              </a:xfrm>
              <a:custGeom>
                <a:avLst/>
                <a:gdLst/>
                <a:ahLst/>
                <a:cxnLst>
                  <a:cxn ang="0">
                    <a:pos x="44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4" y="28"/>
                  </a:cxn>
                  <a:cxn ang="0">
                    <a:pos x="44" y="26"/>
                  </a:cxn>
                </a:cxnLst>
                <a:rect l="0" t="0" r="r" b="b"/>
                <a:pathLst>
                  <a:path w="46" h="28">
                    <a:moveTo>
                      <a:pt x="44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4" y="28"/>
                    </a:lnTo>
                    <a:lnTo>
                      <a:pt x="44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49" name="Freeform 89"/>
              <p:cNvSpPr>
                <a:spLocks/>
              </p:cNvSpPr>
              <p:nvPr/>
            </p:nvSpPr>
            <p:spPr bwMode="ltGray">
              <a:xfrm>
                <a:off x="679" y="2362"/>
                <a:ext cx="80" cy="46"/>
              </a:xfrm>
              <a:custGeom>
                <a:avLst/>
                <a:gdLst/>
                <a:ahLst/>
                <a:cxnLst>
                  <a:cxn ang="0">
                    <a:pos x="80" y="38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8"/>
                  </a:cxn>
                </a:cxnLst>
                <a:rect l="0" t="0" r="r" b="b"/>
                <a:pathLst>
                  <a:path w="80" h="46">
                    <a:moveTo>
                      <a:pt x="80" y="38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8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0" name="Freeform 90"/>
              <p:cNvSpPr>
                <a:spLocks/>
              </p:cNvSpPr>
              <p:nvPr/>
            </p:nvSpPr>
            <p:spPr bwMode="ltGray">
              <a:xfrm>
                <a:off x="669" y="2331"/>
                <a:ext cx="148" cy="111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37"/>
                  </a:cxn>
                  <a:cxn ang="0">
                    <a:pos x="2" y="39"/>
                  </a:cxn>
                  <a:cxn ang="0">
                    <a:pos x="2" y="41"/>
                  </a:cxn>
                  <a:cxn ang="0">
                    <a:pos x="0" y="43"/>
                  </a:cxn>
                  <a:cxn ang="0">
                    <a:pos x="0" y="65"/>
                  </a:cxn>
                  <a:cxn ang="0">
                    <a:pos x="2" y="69"/>
                  </a:cxn>
                  <a:cxn ang="0">
                    <a:pos x="4" y="71"/>
                  </a:cxn>
                  <a:cxn ang="0">
                    <a:pos x="70" y="109"/>
                  </a:cxn>
                  <a:cxn ang="0">
                    <a:pos x="74" y="111"/>
                  </a:cxn>
                  <a:cxn ang="0">
                    <a:pos x="78" y="109"/>
                  </a:cxn>
                  <a:cxn ang="0">
                    <a:pos x="144" y="71"/>
                  </a:cxn>
                  <a:cxn ang="0">
                    <a:pos x="146" y="71"/>
                  </a:cxn>
                  <a:cxn ang="0">
                    <a:pos x="148" y="69"/>
                  </a:cxn>
                  <a:cxn ang="0">
                    <a:pos x="148" y="65"/>
                  </a:cxn>
                  <a:cxn ang="0">
                    <a:pos x="148" y="43"/>
                  </a:cxn>
                  <a:cxn ang="0">
                    <a:pos x="146" y="41"/>
                  </a:cxn>
                  <a:cxn ang="0">
                    <a:pos x="144" y="37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7"/>
                  </a:cxn>
                  <a:cxn ang="0">
                    <a:pos x="6" y="69"/>
                  </a:cxn>
                  <a:cxn ang="0">
                    <a:pos x="4" y="67"/>
                  </a:cxn>
                  <a:cxn ang="0">
                    <a:pos x="4" y="6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6" y="39"/>
                  </a:cxn>
                  <a:cxn ang="0">
                    <a:pos x="72" y="2"/>
                  </a:cxn>
                  <a:cxn ang="0">
                    <a:pos x="76" y="2"/>
                  </a:cxn>
                  <a:cxn ang="0">
                    <a:pos x="142" y="39"/>
                  </a:cxn>
                  <a:cxn ang="0">
                    <a:pos x="144" y="41"/>
                  </a:cxn>
                  <a:cxn ang="0">
                    <a:pos x="146" y="43"/>
                  </a:cxn>
                  <a:cxn ang="0">
                    <a:pos x="146" y="65"/>
                  </a:cxn>
                  <a:cxn ang="0">
                    <a:pos x="144" y="69"/>
                  </a:cxn>
                  <a:cxn ang="0">
                    <a:pos x="76" y="107"/>
                  </a:cxn>
                  <a:cxn ang="0">
                    <a:pos x="72" y="107"/>
                  </a:cxn>
                  <a:cxn ang="0">
                    <a:pos x="70" y="0"/>
                  </a:cxn>
                  <a:cxn ang="0">
                    <a:pos x="148" y="41"/>
                  </a:cxn>
                  <a:cxn ang="0">
                    <a:pos x="70" y="0"/>
                  </a:cxn>
                </a:cxnLst>
                <a:rect l="0" t="0" r="r" b="b"/>
                <a:pathLst>
                  <a:path w="148" h="111">
                    <a:moveTo>
                      <a:pt x="70" y="0"/>
                    </a:moveTo>
                    <a:lnTo>
                      <a:pt x="4" y="37"/>
                    </a:lnTo>
                    <a:lnTo>
                      <a:pt x="2" y="39"/>
                    </a:lnTo>
                    <a:lnTo>
                      <a:pt x="2" y="41"/>
                    </a:lnTo>
                    <a:lnTo>
                      <a:pt x="0" y="43"/>
                    </a:lnTo>
                    <a:lnTo>
                      <a:pt x="0" y="65"/>
                    </a:lnTo>
                    <a:lnTo>
                      <a:pt x="2" y="69"/>
                    </a:lnTo>
                    <a:lnTo>
                      <a:pt x="4" y="71"/>
                    </a:lnTo>
                    <a:lnTo>
                      <a:pt x="70" y="109"/>
                    </a:lnTo>
                    <a:lnTo>
                      <a:pt x="74" y="111"/>
                    </a:lnTo>
                    <a:lnTo>
                      <a:pt x="78" y="109"/>
                    </a:lnTo>
                    <a:lnTo>
                      <a:pt x="144" y="71"/>
                    </a:lnTo>
                    <a:lnTo>
                      <a:pt x="146" y="71"/>
                    </a:lnTo>
                    <a:lnTo>
                      <a:pt x="148" y="69"/>
                    </a:lnTo>
                    <a:lnTo>
                      <a:pt x="148" y="65"/>
                    </a:lnTo>
                    <a:lnTo>
                      <a:pt x="148" y="43"/>
                    </a:lnTo>
                    <a:lnTo>
                      <a:pt x="146" y="41"/>
                    </a:lnTo>
                    <a:lnTo>
                      <a:pt x="144" y="37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7"/>
                    </a:lnTo>
                    <a:lnTo>
                      <a:pt x="6" y="69"/>
                    </a:lnTo>
                    <a:lnTo>
                      <a:pt x="4" y="67"/>
                    </a:lnTo>
                    <a:lnTo>
                      <a:pt x="4" y="6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6" y="39"/>
                    </a:lnTo>
                    <a:lnTo>
                      <a:pt x="72" y="2"/>
                    </a:lnTo>
                    <a:lnTo>
                      <a:pt x="76" y="2"/>
                    </a:lnTo>
                    <a:lnTo>
                      <a:pt x="142" y="39"/>
                    </a:lnTo>
                    <a:lnTo>
                      <a:pt x="144" y="41"/>
                    </a:lnTo>
                    <a:lnTo>
                      <a:pt x="146" y="43"/>
                    </a:lnTo>
                    <a:lnTo>
                      <a:pt x="146" y="65"/>
                    </a:lnTo>
                    <a:lnTo>
                      <a:pt x="144" y="69"/>
                    </a:lnTo>
                    <a:lnTo>
                      <a:pt x="76" y="107"/>
                    </a:lnTo>
                    <a:lnTo>
                      <a:pt x="72" y="107"/>
                    </a:lnTo>
                    <a:lnTo>
                      <a:pt x="70" y="0"/>
                    </a:lnTo>
                    <a:lnTo>
                      <a:pt x="148" y="41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1" name="Freeform 91"/>
              <p:cNvSpPr>
                <a:spLocks/>
              </p:cNvSpPr>
              <p:nvPr/>
            </p:nvSpPr>
            <p:spPr bwMode="ltGray">
              <a:xfrm>
                <a:off x="743" y="2337"/>
                <a:ext cx="72" cy="67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39"/>
                  </a:cxn>
                  <a:cxn ang="0">
                    <a:pos x="0" y="67"/>
                  </a:cxn>
                  <a:cxn ang="0">
                    <a:pos x="4" y="67"/>
                  </a:cxn>
                  <a:cxn ang="0">
                    <a:pos x="70" y="29"/>
                  </a:cxn>
                  <a:cxn ang="0">
                    <a:pos x="72" y="25"/>
                  </a:cxn>
                  <a:cxn ang="0">
                    <a:pos x="72" y="23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7">
                    <a:moveTo>
                      <a:pt x="72" y="0"/>
                    </a:moveTo>
                    <a:lnTo>
                      <a:pt x="0" y="39"/>
                    </a:lnTo>
                    <a:lnTo>
                      <a:pt x="0" y="67"/>
                    </a:lnTo>
                    <a:lnTo>
                      <a:pt x="4" y="67"/>
                    </a:lnTo>
                    <a:lnTo>
                      <a:pt x="70" y="29"/>
                    </a:lnTo>
                    <a:lnTo>
                      <a:pt x="72" y="25"/>
                    </a:lnTo>
                    <a:lnTo>
                      <a:pt x="72" y="23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2" name="Freeform 92"/>
              <p:cNvSpPr>
                <a:spLocks/>
              </p:cNvSpPr>
              <p:nvPr/>
            </p:nvSpPr>
            <p:spPr bwMode="ltGray">
              <a:xfrm>
                <a:off x="671" y="2337"/>
                <a:ext cx="72" cy="67"/>
              </a:xfrm>
              <a:custGeom>
                <a:avLst/>
                <a:gdLst/>
                <a:ahLst/>
                <a:cxnLst>
                  <a:cxn ang="0">
                    <a:pos x="72" y="39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3"/>
                  </a:cxn>
                  <a:cxn ang="0">
                    <a:pos x="2" y="25"/>
                  </a:cxn>
                  <a:cxn ang="0">
                    <a:pos x="4" y="29"/>
                  </a:cxn>
                  <a:cxn ang="0">
                    <a:pos x="68" y="67"/>
                  </a:cxn>
                  <a:cxn ang="0">
                    <a:pos x="72" y="67"/>
                  </a:cxn>
                  <a:cxn ang="0">
                    <a:pos x="72" y="39"/>
                  </a:cxn>
                </a:cxnLst>
                <a:rect l="0" t="0" r="r" b="b"/>
                <a:pathLst>
                  <a:path w="72" h="67">
                    <a:moveTo>
                      <a:pt x="72" y="39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3"/>
                    </a:lnTo>
                    <a:lnTo>
                      <a:pt x="2" y="25"/>
                    </a:lnTo>
                    <a:lnTo>
                      <a:pt x="4" y="29"/>
                    </a:lnTo>
                    <a:lnTo>
                      <a:pt x="68" y="67"/>
                    </a:lnTo>
                    <a:lnTo>
                      <a:pt x="72" y="67"/>
                    </a:lnTo>
                    <a:lnTo>
                      <a:pt x="72" y="39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3" name="Freeform 93"/>
              <p:cNvSpPr>
                <a:spLocks/>
              </p:cNvSpPr>
              <p:nvPr/>
            </p:nvSpPr>
            <p:spPr bwMode="ltGray">
              <a:xfrm>
                <a:off x="673" y="2295"/>
                <a:ext cx="142" cy="81"/>
              </a:xfrm>
              <a:custGeom>
                <a:avLst/>
                <a:gdLst/>
                <a:ahLst/>
                <a:cxnLst>
                  <a:cxn ang="0">
                    <a:pos x="140" y="40"/>
                  </a:cxn>
                  <a:cxn ang="0">
                    <a:pos x="132" y="34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68" y="0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0" y="81"/>
                  </a:cxn>
                  <a:cxn ang="0">
                    <a:pos x="134" y="46"/>
                  </a:cxn>
                  <a:cxn ang="0">
                    <a:pos x="142" y="42"/>
                  </a:cxn>
                  <a:cxn ang="0">
                    <a:pos x="140" y="40"/>
                  </a:cxn>
                </a:cxnLst>
                <a:rect l="0" t="0" r="r" b="b"/>
                <a:pathLst>
                  <a:path w="142" h="81">
                    <a:moveTo>
                      <a:pt x="140" y="40"/>
                    </a:moveTo>
                    <a:lnTo>
                      <a:pt x="132" y="34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0" y="81"/>
                    </a:lnTo>
                    <a:lnTo>
                      <a:pt x="134" y="46"/>
                    </a:lnTo>
                    <a:lnTo>
                      <a:pt x="142" y="42"/>
                    </a:lnTo>
                    <a:lnTo>
                      <a:pt x="140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4" name="Freeform 94"/>
              <p:cNvSpPr>
                <a:spLocks/>
              </p:cNvSpPr>
              <p:nvPr/>
            </p:nvSpPr>
            <p:spPr bwMode="ltGray">
              <a:xfrm>
                <a:off x="693" y="2353"/>
                <a:ext cx="48" cy="45"/>
              </a:xfrm>
              <a:custGeom>
                <a:avLst/>
                <a:gdLst/>
                <a:ahLst/>
                <a:cxnLst>
                  <a:cxn ang="0">
                    <a:pos x="48" y="29"/>
                  </a:cxn>
                  <a:cxn ang="0">
                    <a:pos x="46" y="29"/>
                  </a:cxn>
                  <a:cxn ang="0">
                    <a:pos x="46" y="25"/>
                  </a:cxn>
                  <a:cxn ang="0">
                    <a:pos x="44" y="23"/>
                  </a:cxn>
                  <a:cxn ang="0">
                    <a:pos x="0" y="0"/>
                  </a:cxn>
                  <a:cxn ang="0">
                    <a:pos x="0" y="19"/>
                  </a:cxn>
                  <a:cxn ang="0">
                    <a:pos x="44" y="43"/>
                  </a:cxn>
                  <a:cxn ang="0">
                    <a:pos x="46" y="45"/>
                  </a:cxn>
                  <a:cxn ang="0">
                    <a:pos x="46" y="41"/>
                  </a:cxn>
                  <a:cxn ang="0">
                    <a:pos x="48" y="43"/>
                  </a:cxn>
                  <a:cxn ang="0">
                    <a:pos x="48" y="29"/>
                  </a:cxn>
                </a:cxnLst>
                <a:rect l="0" t="0" r="r" b="b"/>
                <a:pathLst>
                  <a:path w="48" h="45">
                    <a:moveTo>
                      <a:pt x="48" y="29"/>
                    </a:moveTo>
                    <a:lnTo>
                      <a:pt x="46" y="29"/>
                    </a:lnTo>
                    <a:lnTo>
                      <a:pt x="46" y="25"/>
                    </a:lnTo>
                    <a:lnTo>
                      <a:pt x="44" y="23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44" y="43"/>
                    </a:lnTo>
                    <a:lnTo>
                      <a:pt x="46" y="45"/>
                    </a:lnTo>
                    <a:lnTo>
                      <a:pt x="46" y="41"/>
                    </a:lnTo>
                    <a:lnTo>
                      <a:pt x="48" y="43"/>
                    </a:lnTo>
                    <a:lnTo>
                      <a:pt x="48" y="29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5" name="Freeform 95"/>
              <p:cNvSpPr>
                <a:spLocks/>
              </p:cNvSpPr>
              <p:nvPr/>
            </p:nvSpPr>
            <p:spPr bwMode="ltGray">
              <a:xfrm>
                <a:off x="673" y="2343"/>
                <a:ext cx="20" cy="27"/>
              </a:xfrm>
              <a:custGeom>
                <a:avLst/>
                <a:gdLst/>
                <a:ahLst/>
                <a:cxnLst>
                  <a:cxn ang="0">
                    <a:pos x="20" y="10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19"/>
                  </a:cxn>
                  <a:cxn ang="0">
                    <a:pos x="20" y="27"/>
                  </a:cxn>
                  <a:cxn ang="0">
                    <a:pos x="20" y="10"/>
                  </a:cxn>
                </a:cxnLst>
                <a:rect l="0" t="0" r="r" b="b"/>
                <a:pathLst>
                  <a:path w="20" h="27">
                    <a:moveTo>
                      <a:pt x="20" y="1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19"/>
                    </a:lnTo>
                    <a:lnTo>
                      <a:pt x="20" y="27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6" name="Freeform 96"/>
              <p:cNvSpPr>
                <a:spLocks/>
              </p:cNvSpPr>
              <p:nvPr/>
            </p:nvSpPr>
            <p:spPr bwMode="ltGray">
              <a:xfrm>
                <a:off x="687" y="2353"/>
                <a:ext cx="4" cy="1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4" y="13"/>
                  </a:cxn>
                  <a:cxn ang="0">
                    <a:pos x="4" y="2"/>
                  </a:cxn>
                </a:cxnLst>
                <a:rect l="0" t="0" r="r" b="b"/>
                <a:pathLst>
                  <a:path w="4" h="13">
                    <a:moveTo>
                      <a:pt x="4" y="2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4" y="1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7" name="Freeform 97"/>
              <p:cNvSpPr>
                <a:spLocks/>
              </p:cNvSpPr>
              <p:nvPr/>
            </p:nvSpPr>
            <p:spPr bwMode="ltGray">
              <a:xfrm>
                <a:off x="679" y="2353"/>
                <a:ext cx="4" cy="9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4" y="9"/>
                  </a:cxn>
                  <a:cxn ang="0">
                    <a:pos x="4" y="2"/>
                  </a:cxn>
                </a:cxnLst>
                <a:rect l="0" t="0" r="r" b="b"/>
                <a:pathLst>
                  <a:path w="4" h="9">
                    <a:moveTo>
                      <a:pt x="4" y="2"/>
                    </a:moveTo>
                    <a:lnTo>
                      <a:pt x="0" y="0"/>
                    </a:lnTo>
                    <a:lnTo>
                      <a:pt x="0" y="7"/>
                    </a:lnTo>
                    <a:lnTo>
                      <a:pt x="4" y="9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8" name="Freeform 98"/>
              <p:cNvSpPr>
                <a:spLocks/>
              </p:cNvSpPr>
              <p:nvPr/>
            </p:nvSpPr>
            <p:spPr bwMode="ltGray">
              <a:xfrm>
                <a:off x="739" y="2392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9" name="Freeform 99"/>
              <p:cNvSpPr>
                <a:spLocks/>
              </p:cNvSpPr>
              <p:nvPr/>
            </p:nvSpPr>
            <p:spPr bwMode="ltGray">
              <a:xfrm>
                <a:off x="693" y="2353"/>
                <a:ext cx="4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9"/>
                  </a:cxn>
                  <a:cxn ang="0">
                    <a:pos x="4" y="17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19">
                    <a:moveTo>
                      <a:pt x="0" y="0"/>
                    </a:moveTo>
                    <a:lnTo>
                      <a:pt x="0" y="19"/>
                    </a:lnTo>
                    <a:lnTo>
                      <a:pt x="4" y="17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60" name="Freeform 100"/>
              <p:cNvSpPr>
                <a:spLocks/>
              </p:cNvSpPr>
              <p:nvPr/>
            </p:nvSpPr>
            <p:spPr bwMode="ltGray">
              <a:xfrm>
                <a:off x="693" y="2370"/>
                <a:ext cx="46" cy="28"/>
              </a:xfrm>
              <a:custGeom>
                <a:avLst/>
                <a:gdLst/>
                <a:ahLst/>
                <a:cxnLst>
                  <a:cxn ang="0">
                    <a:pos x="44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4" y="26"/>
                  </a:cxn>
                </a:cxnLst>
                <a:rect l="0" t="0" r="r" b="b"/>
                <a:pathLst>
                  <a:path w="46" h="28">
                    <a:moveTo>
                      <a:pt x="44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4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61" name="Freeform 101"/>
              <p:cNvSpPr>
                <a:spLocks/>
              </p:cNvSpPr>
              <p:nvPr/>
            </p:nvSpPr>
            <p:spPr bwMode="ltGray">
              <a:xfrm>
                <a:off x="679" y="2327"/>
                <a:ext cx="80" cy="45"/>
              </a:xfrm>
              <a:custGeom>
                <a:avLst/>
                <a:gdLst/>
                <a:ahLst/>
                <a:cxnLst>
                  <a:cxn ang="0">
                    <a:pos x="80" y="35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4" y="45"/>
                  </a:cxn>
                  <a:cxn ang="0">
                    <a:pos x="80" y="35"/>
                  </a:cxn>
                </a:cxnLst>
                <a:rect l="0" t="0" r="r" b="b"/>
                <a:pathLst>
                  <a:path w="80" h="45">
                    <a:moveTo>
                      <a:pt x="80" y="35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4" y="45"/>
                    </a:lnTo>
                    <a:lnTo>
                      <a:pt x="80" y="35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62" name="Freeform 102"/>
              <p:cNvSpPr>
                <a:spLocks/>
              </p:cNvSpPr>
              <p:nvPr/>
            </p:nvSpPr>
            <p:spPr bwMode="ltGray">
              <a:xfrm>
                <a:off x="669" y="2293"/>
                <a:ext cx="148" cy="113"/>
              </a:xfrm>
              <a:custGeom>
                <a:avLst/>
                <a:gdLst/>
                <a:ahLst/>
                <a:cxnLst>
                  <a:cxn ang="0">
                    <a:pos x="70" y="2"/>
                  </a:cxn>
                  <a:cxn ang="0">
                    <a:pos x="4" y="40"/>
                  </a:cxn>
                  <a:cxn ang="0">
                    <a:pos x="2" y="42"/>
                  </a:cxn>
                  <a:cxn ang="0">
                    <a:pos x="2" y="44"/>
                  </a:cxn>
                  <a:cxn ang="0">
                    <a:pos x="0" y="46"/>
                  </a:cxn>
                  <a:cxn ang="0">
                    <a:pos x="0" y="67"/>
                  </a:cxn>
                  <a:cxn ang="0">
                    <a:pos x="2" y="71"/>
                  </a:cxn>
                  <a:cxn ang="0">
                    <a:pos x="4" y="73"/>
                  </a:cxn>
                  <a:cxn ang="0">
                    <a:pos x="70" y="111"/>
                  </a:cxn>
                  <a:cxn ang="0">
                    <a:pos x="74" y="113"/>
                  </a:cxn>
                  <a:cxn ang="0">
                    <a:pos x="78" y="111"/>
                  </a:cxn>
                  <a:cxn ang="0">
                    <a:pos x="144" y="73"/>
                  </a:cxn>
                  <a:cxn ang="0">
                    <a:pos x="146" y="71"/>
                  </a:cxn>
                  <a:cxn ang="0">
                    <a:pos x="148" y="69"/>
                  </a:cxn>
                  <a:cxn ang="0">
                    <a:pos x="148" y="67"/>
                  </a:cxn>
                  <a:cxn ang="0">
                    <a:pos x="148" y="46"/>
                  </a:cxn>
                  <a:cxn ang="0">
                    <a:pos x="146" y="42"/>
                  </a:cxn>
                  <a:cxn ang="0">
                    <a:pos x="144" y="40"/>
                  </a:cxn>
                  <a:cxn ang="0">
                    <a:pos x="78" y="2"/>
                  </a:cxn>
                  <a:cxn ang="0">
                    <a:pos x="74" y="0"/>
                  </a:cxn>
                  <a:cxn ang="0">
                    <a:pos x="70" y="2"/>
                  </a:cxn>
                  <a:cxn ang="0">
                    <a:pos x="72" y="109"/>
                  </a:cxn>
                  <a:cxn ang="0">
                    <a:pos x="6" y="71"/>
                  </a:cxn>
                  <a:cxn ang="0">
                    <a:pos x="4" y="69"/>
                  </a:cxn>
                  <a:cxn ang="0">
                    <a:pos x="4" y="67"/>
                  </a:cxn>
                  <a:cxn ang="0">
                    <a:pos x="4" y="46"/>
                  </a:cxn>
                  <a:cxn ang="0">
                    <a:pos x="4" y="44"/>
                  </a:cxn>
                  <a:cxn ang="0">
                    <a:pos x="6" y="42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42" y="42"/>
                  </a:cxn>
                  <a:cxn ang="0">
                    <a:pos x="144" y="44"/>
                  </a:cxn>
                  <a:cxn ang="0">
                    <a:pos x="146" y="46"/>
                  </a:cxn>
                  <a:cxn ang="0">
                    <a:pos x="146" y="67"/>
                  </a:cxn>
                  <a:cxn ang="0">
                    <a:pos x="144" y="69"/>
                  </a:cxn>
                  <a:cxn ang="0">
                    <a:pos x="144" y="71"/>
                  </a:cxn>
                  <a:cxn ang="0">
                    <a:pos x="76" y="109"/>
                  </a:cxn>
                  <a:cxn ang="0">
                    <a:pos x="72" y="109"/>
                  </a:cxn>
                  <a:cxn ang="0">
                    <a:pos x="70" y="2"/>
                  </a:cxn>
                  <a:cxn ang="0">
                    <a:pos x="148" y="42"/>
                  </a:cxn>
                  <a:cxn ang="0">
                    <a:pos x="70" y="2"/>
                  </a:cxn>
                </a:cxnLst>
                <a:rect l="0" t="0" r="r" b="b"/>
                <a:pathLst>
                  <a:path w="148" h="113">
                    <a:moveTo>
                      <a:pt x="70" y="2"/>
                    </a:moveTo>
                    <a:lnTo>
                      <a:pt x="4" y="40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0" y="46"/>
                    </a:lnTo>
                    <a:lnTo>
                      <a:pt x="0" y="67"/>
                    </a:lnTo>
                    <a:lnTo>
                      <a:pt x="2" y="71"/>
                    </a:lnTo>
                    <a:lnTo>
                      <a:pt x="4" y="73"/>
                    </a:lnTo>
                    <a:lnTo>
                      <a:pt x="70" y="111"/>
                    </a:lnTo>
                    <a:lnTo>
                      <a:pt x="74" y="113"/>
                    </a:lnTo>
                    <a:lnTo>
                      <a:pt x="78" y="111"/>
                    </a:lnTo>
                    <a:lnTo>
                      <a:pt x="144" y="73"/>
                    </a:lnTo>
                    <a:lnTo>
                      <a:pt x="146" y="71"/>
                    </a:lnTo>
                    <a:lnTo>
                      <a:pt x="148" y="69"/>
                    </a:lnTo>
                    <a:lnTo>
                      <a:pt x="148" y="67"/>
                    </a:lnTo>
                    <a:lnTo>
                      <a:pt x="148" y="46"/>
                    </a:lnTo>
                    <a:lnTo>
                      <a:pt x="146" y="42"/>
                    </a:lnTo>
                    <a:lnTo>
                      <a:pt x="144" y="40"/>
                    </a:lnTo>
                    <a:lnTo>
                      <a:pt x="78" y="2"/>
                    </a:lnTo>
                    <a:lnTo>
                      <a:pt x="74" y="0"/>
                    </a:lnTo>
                    <a:lnTo>
                      <a:pt x="70" y="2"/>
                    </a:lnTo>
                    <a:lnTo>
                      <a:pt x="72" y="109"/>
                    </a:lnTo>
                    <a:lnTo>
                      <a:pt x="6" y="71"/>
                    </a:lnTo>
                    <a:lnTo>
                      <a:pt x="4" y="69"/>
                    </a:lnTo>
                    <a:lnTo>
                      <a:pt x="4" y="67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42" y="42"/>
                    </a:lnTo>
                    <a:lnTo>
                      <a:pt x="144" y="44"/>
                    </a:lnTo>
                    <a:lnTo>
                      <a:pt x="146" y="46"/>
                    </a:lnTo>
                    <a:lnTo>
                      <a:pt x="146" y="67"/>
                    </a:lnTo>
                    <a:lnTo>
                      <a:pt x="144" y="69"/>
                    </a:lnTo>
                    <a:lnTo>
                      <a:pt x="144" y="71"/>
                    </a:lnTo>
                    <a:lnTo>
                      <a:pt x="76" y="109"/>
                    </a:lnTo>
                    <a:lnTo>
                      <a:pt x="72" y="109"/>
                    </a:lnTo>
                    <a:lnTo>
                      <a:pt x="70" y="2"/>
                    </a:lnTo>
                    <a:lnTo>
                      <a:pt x="148" y="42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63" name="Freeform 103"/>
              <p:cNvSpPr>
                <a:spLocks/>
              </p:cNvSpPr>
              <p:nvPr/>
            </p:nvSpPr>
            <p:spPr bwMode="ltGray">
              <a:xfrm>
                <a:off x="743" y="2299"/>
                <a:ext cx="72" cy="69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2"/>
                  </a:cxn>
                  <a:cxn ang="0">
                    <a:pos x="0" y="69"/>
                  </a:cxn>
                  <a:cxn ang="0">
                    <a:pos x="4" y="67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6"/>
                  </a:cxn>
                  <a:cxn ang="0">
                    <a:pos x="72" y="4"/>
                  </a:cxn>
                  <a:cxn ang="0">
                    <a:pos x="72" y="0"/>
                  </a:cxn>
                </a:cxnLst>
                <a:rect l="0" t="0" r="r" b="b"/>
                <a:pathLst>
                  <a:path w="72" h="69">
                    <a:moveTo>
                      <a:pt x="72" y="0"/>
                    </a:moveTo>
                    <a:lnTo>
                      <a:pt x="0" y="42"/>
                    </a:lnTo>
                    <a:lnTo>
                      <a:pt x="0" y="69"/>
                    </a:lnTo>
                    <a:lnTo>
                      <a:pt x="4" y="67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6"/>
                    </a:lnTo>
                    <a:lnTo>
                      <a:pt x="72" y="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64" name="Freeform 104"/>
              <p:cNvSpPr>
                <a:spLocks/>
              </p:cNvSpPr>
              <p:nvPr/>
            </p:nvSpPr>
            <p:spPr bwMode="ltGray">
              <a:xfrm>
                <a:off x="671" y="2299"/>
                <a:ext cx="72" cy="69"/>
              </a:xfrm>
              <a:custGeom>
                <a:avLst/>
                <a:gdLst/>
                <a:ahLst/>
                <a:cxnLst>
                  <a:cxn ang="0">
                    <a:pos x="72" y="4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26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8" y="67"/>
                  </a:cxn>
                  <a:cxn ang="0">
                    <a:pos x="72" y="69"/>
                  </a:cxn>
                  <a:cxn ang="0">
                    <a:pos x="72" y="42"/>
                  </a:cxn>
                </a:cxnLst>
                <a:rect l="0" t="0" r="r" b="b"/>
                <a:pathLst>
                  <a:path w="72" h="69">
                    <a:moveTo>
                      <a:pt x="72" y="42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26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8" y="67"/>
                    </a:lnTo>
                    <a:lnTo>
                      <a:pt x="72" y="69"/>
                    </a:lnTo>
                    <a:lnTo>
                      <a:pt x="72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65" name="Freeform 105"/>
              <p:cNvSpPr>
                <a:spLocks/>
              </p:cNvSpPr>
              <p:nvPr/>
            </p:nvSpPr>
            <p:spPr bwMode="ltGray">
              <a:xfrm>
                <a:off x="673" y="2259"/>
                <a:ext cx="142" cy="82"/>
              </a:xfrm>
              <a:custGeom>
                <a:avLst/>
                <a:gdLst/>
                <a:ahLst/>
                <a:cxnLst>
                  <a:cxn ang="0">
                    <a:pos x="140" y="38"/>
                  </a:cxn>
                  <a:cxn ang="0">
                    <a:pos x="132" y="34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68" y="0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70" y="82"/>
                  </a:cxn>
                  <a:cxn ang="0">
                    <a:pos x="134" y="44"/>
                  </a:cxn>
                  <a:cxn ang="0">
                    <a:pos x="142" y="40"/>
                  </a:cxn>
                  <a:cxn ang="0">
                    <a:pos x="140" y="38"/>
                  </a:cxn>
                </a:cxnLst>
                <a:rect l="0" t="0" r="r" b="b"/>
                <a:pathLst>
                  <a:path w="142" h="82">
                    <a:moveTo>
                      <a:pt x="140" y="38"/>
                    </a:moveTo>
                    <a:lnTo>
                      <a:pt x="132" y="34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2" y="38"/>
                    </a:lnTo>
                    <a:lnTo>
                      <a:pt x="0" y="40"/>
                    </a:lnTo>
                    <a:lnTo>
                      <a:pt x="70" y="82"/>
                    </a:lnTo>
                    <a:lnTo>
                      <a:pt x="134" y="44"/>
                    </a:lnTo>
                    <a:lnTo>
                      <a:pt x="142" y="40"/>
                    </a:lnTo>
                    <a:lnTo>
                      <a:pt x="140" y="38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66" name="Freeform 106"/>
              <p:cNvSpPr>
                <a:spLocks/>
              </p:cNvSpPr>
              <p:nvPr/>
            </p:nvSpPr>
            <p:spPr bwMode="ltGray">
              <a:xfrm>
                <a:off x="693" y="2317"/>
                <a:ext cx="48" cy="45"/>
              </a:xfrm>
              <a:custGeom>
                <a:avLst/>
                <a:gdLst/>
                <a:ahLst/>
                <a:cxnLst>
                  <a:cxn ang="0">
                    <a:pos x="48" y="30"/>
                  </a:cxn>
                  <a:cxn ang="0">
                    <a:pos x="46" y="28"/>
                  </a:cxn>
                  <a:cxn ang="0">
                    <a:pos x="46" y="24"/>
                  </a:cxn>
                  <a:cxn ang="0">
                    <a:pos x="44" y="22"/>
                  </a:cxn>
                  <a:cxn ang="0">
                    <a:pos x="44" y="24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44" y="41"/>
                  </a:cxn>
                  <a:cxn ang="0">
                    <a:pos x="44" y="43"/>
                  </a:cxn>
                  <a:cxn ang="0">
                    <a:pos x="46" y="45"/>
                  </a:cxn>
                  <a:cxn ang="0">
                    <a:pos x="46" y="41"/>
                  </a:cxn>
                  <a:cxn ang="0">
                    <a:pos x="48" y="41"/>
                  </a:cxn>
                  <a:cxn ang="0">
                    <a:pos x="48" y="30"/>
                  </a:cxn>
                </a:cxnLst>
                <a:rect l="0" t="0" r="r" b="b"/>
                <a:pathLst>
                  <a:path w="48" h="45">
                    <a:moveTo>
                      <a:pt x="48" y="30"/>
                    </a:moveTo>
                    <a:lnTo>
                      <a:pt x="46" y="28"/>
                    </a:lnTo>
                    <a:lnTo>
                      <a:pt x="46" y="24"/>
                    </a:lnTo>
                    <a:lnTo>
                      <a:pt x="44" y="22"/>
                    </a:lnTo>
                    <a:lnTo>
                      <a:pt x="44" y="24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44" y="41"/>
                    </a:lnTo>
                    <a:lnTo>
                      <a:pt x="44" y="43"/>
                    </a:lnTo>
                    <a:lnTo>
                      <a:pt x="46" y="45"/>
                    </a:lnTo>
                    <a:lnTo>
                      <a:pt x="46" y="41"/>
                    </a:lnTo>
                    <a:lnTo>
                      <a:pt x="48" y="41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67" name="Freeform 107"/>
              <p:cNvSpPr>
                <a:spLocks/>
              </p:cNvSpPr>
              <p:nvPr/>
            </p:nvSpPr>
            <p:spPr bwMode="ltGray">
              <a:xfrm>
                <a:off x="673" y="2307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20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20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68" name="Freeform 108"/>
              <p:cNvSpPr>
                <a:spLocks/>
              </p:cNvSpPr>
              <p:nvPr/>
            </p:nvSpPr>
            <p:spPr bwMode="ltGray">
              <a:xfrm>
                <a:off x="687" y="2315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69" name="Freeform 109"/>
              <p:cNvSpPr>
                <a:spLocks/>
              </p:cNvSpPr>
              <p:nvPr/>
            </p:nvSpPr>
            <p:spPr bwMode="ltGray">
              <a:xfrm>
                <a:off x="679" y="2317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70" name="Freeform 110"/>
              <p:cNvSpPr>
                <a:spLocks/>
              </p:cNvSpPr>
              <p:nvPr/>
            </p:nvSpPr>
            <p:spPr bwMode="ltGray">
              <a:xfrm>
                <a:off x="739" y="2357"/>
                <a:ext cx="2" cy="1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0" y="1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71" name="Freeform 111"/>
              <p:cNvSpPr>
                <a:spLocks/>
              </p:cNvSpPr>
              <p:nvPr/>
            </p:nvSpPr>
            <p:spPr bwMode="ltGray">
              <a:xfrm>
                <a:off x="693" y="2317"/>
                <a:ext cx="4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4" y="16"/>
                  </a:cxn>
                  <a:cxn ang="0">
                    <a:pos x="4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18">
                    <a:moveTo>
                      <a:pt x="0" y="0"/>
                    </a:moveTo>
                    <a:lnTo>
                      <a:pt x="0" y="18"/>
                    </a:lnTo>
                    <a:lnTo>
                      <a:pt x="4" y="16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72" name="Freeform 112"/>
              <p:cNvSpPr>
                <a:spLocks/>
              </p:cNvSpPr>
              <p:nvPr/>
            </p:nvSpPr>
            <p:spPr bwMode="ltGray">
              <a:xfrm>
                <a:off x="693" y="2333"/>
                <a:ext cx="46" cy="29"/>
              </a:xfrm>
              <a:custGeom>
                <a:avLst/>
                <a:gdLst/>
                <a:ahLst/>
                <a:cxnLst>
                  <a:cxn ang="0">
                    <a:pos x="44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5"/>
                  </a:cxn>
                  <a:cxn ang="0">
                    <a:pos x="46" y="29"/>
                  </a:cxn>
                  <a:cxn ang="0">
                    <a:pos x="44" y="27"/>
                  </a:cxn>
                  <a:cxn ang="0">
                    <a:pos x="44" y="25"/>
                  </a:cxn>
                </a:cxnLst>
                <a:rect l="0" t="0" r="r" b="b"/>
                <a:pathLst>
                  <a:path w="46" h="29">
                    <a:moveTo>
                      <a:pt x="44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5"/>
                    </a:lnTo>
                    <a:lnTo>
                      <a:pt x="46" y="29"/>
                    </a:lnTo>
                    <a:lnTo>
                      <a:pt x="44" y="27"/>
                    </a:lnTo>
                    <a:lnTo>
                      <a:pt x="44" y="2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73" name="Freeform 113"/>
              <p:cNvSpPr>
                <a:spLocks/>
              </p:cNvSpPr>
              <p:nvPr/>
            </p:nvSpPr>
            <p:spPr bwMode="ltGray">
              <a:xfrm>
                <a:off x="679" y="2291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8" y="0"/>
                  </a:cxn>
                  <a:cxn ang="0">
                    <a:pos x="0" y="8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8" y="0"/>
                    </a:lnTo>
                    <a:lnTo>
                      <a:pt x="0" y="8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74" name="Freeform 114"/>
              <p:cNvSpPr>
                <a:spLocks/>
              </p:cNvSpPr>
              <p:nvPr/>
            </p:nvSpPr>
            <p:spPr bwMode="ltGray">
              <a:xfrm>
                <a:off x="669" y="2257"/>
                <a:ext cx="148" cy="111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0" y="46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4"/>
                  </a:cxn>
                  <a:cxn ang="0">
                    <a:pos x="70" y="111"/>
                  </a:cxn>
                  <a:cxn ang="0">
                    <a:pos x="74" y="111"/>
                  </a:cxn>
                  <a:cxn ang="0">
                    <a:pos x="78" y="111"/>
                  </a:cxn>
                  <a:cxn ang="0">
                    <a:pos x="144" y="74"/>
                  </a:cxn>
                  <a:cxn ang="0">
                    <a:pos x="146" y="72"/>
                  </a:cxn>
                  <a:cxn ang="0">
                    <a:pos x="148" y="70"/>
                  </a:cxn>
                  <a:cxn ang="0">
                    <a:pos x="148" y="66"/>
                  </a:cxn>
                  <a:cxn ang="0">
                    <a:pos x="148" y="46"/>
                  </a:cxn>
                  <a:cxn ang="0">
                    <a:pos x="146" y="42"/>
                  </a:cxn>
                  <a:cxn ang="0">
                    <a:pos x="144" y="40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9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4" y="66"/>
                  </a:cxn>
                  <a:cxn ang="0">
                    <a:pos x="4" y="46"/>
                  </a:cxn>
                  <a:cxn ang="0">
                    <a:pos x="4" y="42"/>
                  </a:cxn>
                  <a:cxn ang="0">
                    <a:pos x="6" y="42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42" y="42"/>
                  </a:cxn>
                  <a:cxn ang="0">
                    <a:pos x="144" y="44"/>
                  </a:cxn>
                  <a:cxn ang="0">
                    <a:pos x="146" y="46"/>
                  </a:cxn>
                  <a:cxn ang="0">
                    <a:pos x="146" y="66"/>
                  </a:cxn>
                  <a:cxn ang="0">
                    <a:pos x="144" y="70"/>
                  </a:cxn>
                  <a:cxn ang="0">
                    <a:pos x="76" y="109"/>
                  </a:cxn>
                  <a:cxn ang="0">
                    <a:pos x="72" y="109"/>
                  </a:cxn>
                  <a:cxn ang="0">
                    <a:pos x="70" y="0"/>
                  </a:cxn>
                  <a:cxn ang="0">
                    <a:pos x="148" y="42"/>
                  </a:cxn>
                  <a:cxn ang="0">
                    <a:pos x="70" y="0"/>
                  </a:cxn>
                </a:cxnLst>
                <a:rect l="0" t="0" r="r" b="b"/>
                <a:pathLst>
                  <a:path w="148" h="111">
                    <a:moveTo>
                      <a:pt x="70" y="0"/>
                    </a:moveTo>
                    <a:lnTo>
                      <a:pt x="4" y="40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4"/>
                    </a:lnTo>
                    <a:lnTo>
                      <a:pt x="70" y="111"/>
                    </a:lnTo>
                    <a:lnTo>
                      <a:pt x="74" y="111"/>
                    </a:lnTo>
                    <a:lnTo>
                      <a:pt x="78" y="111"/>
                    </a:lnTo>
                    <a:lnTo>
                      <a:pt x="144" y="74"/>
                    </a:lnTo>
                    <a:lnTo>
                      <a:pt x="146" y="72"/>
                    </a:lnTo>
                    <a:lnTo>
                      <a:pt x="148" y="70"/>
                    </a:lnTo>
                    <a:lnTo>
                      <a:pt x="148" y="66"/>
                    </a:lnTo>
                    <a:lnTo>
                      <a:pt x="148" y="46"/>
                    </a:lnTo>
                    <a:lnTo>
                      <a:pt x="146" y="42"/>
                    </a:lnTo>
                    <a:lnTo>
                      <a:pt x="144" y="40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9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4" y="46"/>
                    </a:lnTo>
                    <a:lnTo>
                      <a:pt x="4" y="42"/>
                    </a:lnTo>
                    <a:lnTo>
                      <a:pt x="6" y="42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42" y="42"/>
                    </a:lnTo>
                    <a:lnTo>
                      <a:pt x="144" y="44"/>
                    </a:lnTo>
                    <a:lnTo>
                      <a:pt x="146" y="46"/>
                    </a:lnTo>
                    <a:lnTo>
                      <a:pt x="146" y="66"/>
                    </a:lnTo>
                    <a:lnTo>
                      <a:pt x="144" y="70"/>
                    </a:lnTo>
                    <a:lnTo>
                      <a:pt x="76" y="109"/>
                    </a:lnTo>
                    <a:lnTo>
                      <a:pt x="72" y="109"/>
                    </a:lnTo>
                    <a:lnTo>
                      <a:pt x="70" y="0"/>
                    </a:lnTo>
                    <a:lnTo>
                      <a:pt x="148" y="4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75" name="Freeform 115"/>
              <p:cNvSpPr>
                <a:spLocks/>
              </p:cNvSpPr>
              <p:nvPr/>
            </p:nvSpPr>
            <p:spPr bwMode="ltGray">
              <a:xfrm>
                <a:off x="743" y="2263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2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8"/>
                  </a:cxn>
                  <a:cxn ang="0">
                    <a:pos x="72" y="24"/>
                  </a:cxn>
                  <a:cxn ang="0">
                    <a:pos x="72" y="4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2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8"/>
                    </a:lnTo>
                    <a:lnTo>
                      <a:pt x="72" y="24"/>
                    </a:lnTo>
                    <a:lnTo>
                      <a:pt x="72" y="4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76" name="Freeform 116"/>
              <p:cNvSpPr>
                <a:spLocks/>
              </p:cNvSpPr>
              <p:nvPr/>
            </p:nvSpPr>
            <p:spPr bwMode="ltGray">
              <a:xfrm>
                <a:off x="671" y="2263"/>
                <a:ext cx="72" cy="68"/>
              </a:xfrm>
              <a:custGeom>
                <a:avLst/>
                <a:gdLst/>
                <a:ahLst/>
                <a:cxnLst>
                  <a:cxn ang="0">
                    <a:pos x="72" y="42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4" y="30"/>
                  </a:cxn>
                  <a:cxn ang="0">
                    <a:pos x="68" y="68"/>
                  </a:cxn>
                  <a:cxn ang="0">
                    <a:pos x="72" y="68"/>
                  </a:cxn>
                  <a:cxn ang="0">
                    <a:pos x="72" y="42"/>
                  </a:cxn>
                </a:cxnLst>
                <a:rect l="0" t="0" r="r" b="b"/>
                <a:pathLst>
                  <a:path w="72" h="68">
                    <a:moveTo>
                      <a:pt x="72" y="4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68" y="68"/>
                    </a:lnTo>
                    <a:lnTo>
                      <a:pt x="72" y="68"/>
                    </a:lnTo>
                    <a:lnTo>
                      <a:pt x="72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77" name="Freeform 117"/>
              <p:cNvSpPr>
                <a:spLocks/>
              </p:cNvSpPr>
              <p:nvPr/>
            </p:nvSpPr>
            <p:spPr bwMode="ltGray">
              <a:xfrm>
                <a:off x="673" y="2221"/>
                <a:ext cx="142" cy="84"/>
              </a:xfrm>
              <a:custGeom>
                <a:avLst/>
                <a:gdLst/>
                <a:ahLst/>
                <a:cxnLst>
                  <a:cxn ang="0">
                    <a:pos x="140" y="40"/>
                  </a:cxn>
                  <a:cxn ang="0">
                    <a:pos x="132" y="36"/>
                  </a:cxn>
                  <a:cxn ang="0">
                    <a:pos x="74" y="2"/>
                  </a:cxn>
                  <a:cxn ang="0">
                    <a:pos x="70" y="0"/>
                  </a:cxn>
                  <a:cxn ang="0">
                    <a:pos x="68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0" y="84"/>
                  </a:cxn>
                  <a:cxn ang="0">
                    <a:pos x="134" y="46"/>
                  </a:cxn>
                  <a:cxn ang="0">
                    <a:pos x="142" y="42"/>
                  </a:cxn>
                  <a:cxn ang="0">
                    <a:pos x="140" y="40"/>
                  </a:cxn>
                </a:cxnLst>
                <a:rect l="0" t="0" r="r" b="b"/>
                <a:pathLst>
                  <a:path w="142" h="84">
                    <a:moveTo>
                      <a:pt x="140" y="40"/>
                    </a:moveTo>
                    <a:lnTo>
                      <a:pt x="132" y="36"/>
                    </a:lnTo>
                    <a:lnTo>
                      <a:pt x="74" y="2"/>
                    </a:lnTo>
                    <a:lnTo>
                      <a:pt x="70" y="0"/>
                    </a:lnTo>
                    <a:lnTo>
                      <a:pt x="68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0" y="84"/>
                    </a:lnTo>
                    <a:lnTo>
                      <a:pt x="134" y="46"/>
                    </a:lnTo>
                    <a:lnTo>
                      <a:pt x="142" y="42"/>
                    </a:lnTo>
                    <a:lnTo>
                      <a:pt x="140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78" name="Freeform 118"/>
              <p:cNvSpPr>
                <a:spLocks/>
              </p:cNvSpPr>
              <p:nvPr/>
            </p:nvSpPr>
            <p:spPr bwMode="ltGray">
              <a:xfrm>
                <a:off x="693" y="2279"/>
                <a:ext cx="48" cy="46"/>
              </a:xfrm>
              <a:custGeom>
                <a:avLst/>
                <a:gdLst/>
                <a:ahLst/>
                <a:cxnLst>
                  <a:cxn ang="0">
                    <a:pos x="48" y="32"/>
                  </a:cxn>
                  <a:cxn ang="0">
                    <a:pos x="46" y="30"/>
                  </a:cxn>
                  <a:cxn ang="0">
                    <a:pos x="46" y="26"/>
                  </a:cxn>
                  <a:cxn ang="0">
                    <a:pos x="44" y="24"/>
                  </a:cxn>
                  <a:cxn ang="0">
                    <a:pos x="44" y="26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4" y="44"/>
                  </a:cxn>
                  <a:cxn ang="0">
                    <a:pos x="44" y="46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2"/>
                  </a:cxn>
                </a:cxnLst>
                <a:rect l="0" t="0" r="r" b="b"/>
                <a:pathLst>
                  <a:path w="48" h="46">
                    <a:moveTo>
                      <a:pt x="48" y="32"/>
                    </a:moveTo>
                    <a:lnTo>
                      <a:pt x="46" y="30"/>
                    </a:lnTo>
                    <a:lnTo>
                      <a:pt x="46" y="26"/>
                    </a:lnTo>
                    <a:lnTo>
                      <a:pt x="44" y="24"/>
                    </a:lnTo>
                    <a:lnTo>
                      <a:pt x="44" y="26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4" y="44"/>
                    </a:lnTo>
                    <a:lnTo>
                      <a:pt x="44" y="46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79" name="Freeform 119"/>
              <p:cNvSpPr>
                <a:spLocks/>
              </p:cNvSpPr>
              <p:nvPr/>
            </p:nvSpPr>
            <p:spPr bwMode="ltGray">
              <a:xfrm>
                <a:off x="673" y="2271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6"/>
                  </a:cxn>
                  <a:cxn ang="0">
                    <a:pos x="4" y="18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4" y="0"/>
                    </a:lnTo>
                    <a:lnTo>
                      <a:pt x="0" y="6"/>
                    </a:lnTo>
                    <a:lnTo>
                      <a:pt x="4" y="18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80" name="Freeform 120"/>
              <p:cNvSpPr>
                <a:spLocks/>
              </p:cNvSpPr>
              <p:nvPr/>
            </p:nvSpPr>
            <p:spPr bwMode="ltGray">
              <a:xfrm>
                <a:off x="687" y="2279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81" name="Freeform 121"/>
              <p:cNvSpPr>
                <a:spLocks/>
              </p:cNvSpPr>
              <p:nvPr/>
            </p:nvSpPr>
            <p:spPr bwMode="ltGray">
              <a:xfrm>
                <a:off x="679" y="2279"/>
                <a:ext cx="4" cy="1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4"/>
                  </a:cxn>
                </a:cxnLst>
                <a:rect l="0" t="0" r="r" b="b"/>
                <a:pathLst>
                  <a:path w="4" h="10">
                    <a:moveTo>
                      <a:pt x="4" y="4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82" name="Freeform 122"/>
              <p:cNvSpPr>
                <a:spLocks/>
              </p:cNvSpPr>
              <p:nvPr/>
            </p:nvSpPr>
            <p:spPr bwMode="ltGray">
              <a:xfrm>
                <a:off x="739" y="2321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83" name="Freeform 123"/>
              <p:cNvSpPr>
                <a:spLocks/>
              </p:cNvSpPr>
              <p:nvPr/>
            </p:nvSpPr>
            <p:spPr bwMode="ltGray">
              <a:xfrm>
                <a:off x="693" y="2279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84" name="Freeform 124"/>
              <p:cNvSpPr>
                <a:spLocks/>
              </p:cNvSpPr>
              <p:nvPr/>
            </p:nvSpPr>
            <p:spPr bwMode="ltGray">
              <a:xfrm>
                <a:off x="693" y="2297"/>
                <a:ext cx="46" cy="28"/>
              </a:xfrm>
              <a:custGeom>
                <a:avLst/>
                <a:gdLst/>
                <a:ahLst/>
                <a:cxnLst>
                  <a:cxn ang="0">
                    <a:pos x="44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4" y="28"/>
                  </a:cxn>
                  <a:cxn ang="0">
                    <a:pos x="44" y="26"/>
                  </a:cxn>
                </a:cxnLst>
                <a:rect l="0" t="0" r="r" b="b"/>
                <a:pathLst>
                  <a:path w="46" h="28">
                    <a:moveTo>
                      <a:pt x="44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4" y="28"/>
                    </a:lnTo>
                    <a:lnTo>
                      <a:pt x="44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85" name="Freeform 125"/>
              <p:cNvSpPr>
                <a:spLocks/>
              </p:cNvSpPr>
              <p:nvPr/>
            </p:nvSpPr>
            <p:spPr bwMode="ltGray">
              <a:xfrm>
                <a:off x="679" y="2253"/>
                <a:ext cx="80" cy="46"/>
              </a:xfrm>
              <a:custGeom>
                <a:avLst/>
                <a:gdLst/>
                <a:ahLst/>
                <a:cxnLst>
                  <a:cxn ang="0">
                    <a:pos x="80" y="38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8"/>
                  </a:cxn>
                </a:cxnLst>
                <a:rect l="0" t="0" r="r" b="b"/>
                <a:pathLst>
                  <a:path w="80" h="46">
                    <a:moveTo>
                      <a:pt x="80" y="38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8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86" name="Freeform 126"/>
              <p:cNvSpPr>
                <a:spLocks/>
              </p:cNvSpPr>
              <p:nvPr/>
            </p:nvSpPr>
            <p:spPr bwMode="ltGray">
              <a:xfrm>
                <a:off x="669" y="2221"/>
                <a:ext cx="148" cy="112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38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0" y="44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2"/>
                  </a:cxn>
                  <a:cxn ang="0">
                    <a:pos x="70" y="110"/>
                  </a:cxn>
                  <a:cxn ang="0">
                    <a:pos x="74" y="112"/>
                  </a:cxn>
                  <a:cxn ang="0">
                    <a:pos x="78" y="110"/>
                  </a:cxn>
                  <a:cxn ang="0">
                    <a:pos x="144" y="72"/>
                  </a:cxn>
                  <a:cxn ang="0">
                    <a:pos x="146" y="72"/>
                  </a:cxn>
                  <a:cxn ang="0">
                    <a:pos x="148" y="70"/>
                  </a:cxn>
                  <a:cxn ang="0">
                    <a:pos x="148" y="66"/>
                  </a:cxn>
                  <a:cxn ang="0">
                    <a:pos x="148" y="44"/>
                  </a:cxn>
                  <a:cxn ang="0">
                    <a:pos x="146" y="42"/>
                  </a:cxn>
                  <a:cxn ang="0">
                    <a:pos x="144" y="38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8"/>
                  </a:cxn>
                  <a:cxn ang="0">
                    <a:pos x="6" y="70"/>
                  </a:cxn>
                  <a:cxn ang="0">
                    <a:pos x="4" y="68"/>
                  </a:cxn>
                  <a:cxn ang="0">
                    <a:pos x="4" y="66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6" y="40"/>
                  </a:cxn>
                  <a:cxn ang="0">
                    <a:pos x="72" y="2"/>
                  </a:cxn>
                  <a:cxn ang="0">
                    <a:pos x="76" y="2"/>
                  </a:cxn>
                  <a:cxn ang="0">
                    <a:pos x="142" y="40"/>
                  </a:cxn>
                  <a:cxn ang="0">
                    <a:pos x="144" y="42"/>
                  </a:cxn>
                  <a:cxn ang="0">
                    <a:pos x="146" y="44"/>
                  </a:cxn>
                  <a:cxn ang="0">
                    <a:pos x="146" y="66"/>
                  </a:cxn>
                  <a:cxn ang="0">
                    <a:pos x="144" y="70"/>
                  </a:cxn>
                  <a:cxn ang="0">
                    <a:pos x="76" y="108"/>
                  </a:cxn>
                  <a:cxn ang="0">
                    <a:pos x="72" y="108"/>
                  </a:cxn>
                  <a:cxn ang="0">
                    <a:pos x="70" y="0"/>
                  </a:cxn>
                  <a:cxn ang="0">
                    <a:pos x="148" y="42"/>
                  </a:cxn>
                  <a:cxn ang="0">
                    <a:pos x="70" y="0"/>
                  </a:cxn>
                </a:cxnLst>
                <a:rect l="0" t="0" r="r" b="b"/>
                <a:pathLst>
                  <a:path w="148" h="112">
                    <a:moveTo>
                      <a:pt x="70" y="0"/>
                    </a:moveTo>
                    <a:lnTo>
                      <a:pt x="4" y="38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0" y="44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70" y="110"/>
                    </a:lnTo>
                    <a:lnTo>
                      <a:pt x="74" y="112"/>
                    </a:lnTo>
                    <a:lnTo>
                      <a:pt x="78" y="110"/>
                    </a:lnTo>
                    <a:lnTo>
                      <a:pt x="144" y="72"/>
                    </a:lnTo>
                    <a:lnTo>
                      <a:pt x="146" y="72"/>
                    </a:lnTo>
                    <a:lnTo>
                      <a:pt x="148" y="70"/>
                    </a:lnTo>
                    <a:lnTo>
                      <a:pt x="148" y="66"/>
                    </a:lnTo>
                    <a:lnTo>
                      <a:pt x="148" y="44"/>
                    </a:lnTo>
                    <a:lnTo>
                      <a:pt x="146" y="42"/>
                    </a:lnTo>
                    <a:lnTo>
                      <a:pt x="144" y="38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8"/>
                    </a:lnTo>
                    <a:lnTo>
                      <a:pt x="6" y="70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6" y="40"/>
                    </a:lnTo>
                    <a:lnTo>
                      <a:pt x="72" y="2"/>
                    </a:lnTo>
                    <a:lnTo>
                      <a:pt x="76" y="2"/>
                    </a:lnTo>
                    <a:lnTo>
                      <a:pt x="142" y="40"/>
                    </a:lnTo>
                    <a:lnTo>
                      <a:pt x="144" y="42"/>
                    </a:lnTo>
                    <a:lnTo>
                      <a:pt x="146" y="44"/>
                    </a:lnTo>
                    <a:lnTo>
                      <a:pt x="146" y="66"/>
                    </a:lnTo>
                    <a:lnTo>
                      <a:pt x="144" y="70"/>
                    </a:lnTo>
                    <a:lnTo>
                      <a:pt x="76" y="108"/>
                    </a:lnTo>
                    <a:lnTo>
                      <a:pt x="72" y="108"/>
                    </a:lnTo>
                    <a:lnTo>
                      <a:pt x="70" y="0"/>
                    </a:lnTo>
                    <a:lnTo>
                      <a:pt x="148" y="4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87" name="Freeform 127"/>
              <p:cNvSpPr>
                <a:spLocks/>
              </p:cNvSpPr>
              <p:nvPr/>
            </p:nvSpPr>
            <p:spPr bwMode="ltGray">
              <a:xfrm>
                <a:off x="743" y="2227"/>
                <a:ext cx="72" cy="6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0" y="40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70" y="30"/>
                  </a:cxn>
                  <a:cxn ang="0">
                    <a:pos x="72" y="26"/>
                  </a:cxn>
                  <a:cxn ang="0">
                    <a:pos x="72" y="24"/>
                  </a:cxn>
                  <a:cxn ang="0">
                    <a:pos x="72" y="2"/>
                  </a:cxn>
                  <a:cxn ang="0">
                    <a:pos x="72" y="0"/>
                  </a:cxn>
                </a:cxnLst>
                <a:rect l="0" t="0" r="r" b="b"/>
                <a:pathLst>
                  <a:path w="72" h="68">
                    <a:moveTo>
                      <a:pt x="72" y="0"/>
                    </a:moveTo>
                    <a:lnTo>
                      <a:pt x="0" y="40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70" y="30"/>
                    </a:lnTo>
                    <a:lnTo>
                      <a:pt x="72" y="26"/>
                    </a:lnTo>
                    <a:lnTo>
                      <a:pt x="72" y="24"/>
                    </a:lnTo>
                    <a:lnTo>
                      <a:pt x="72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88" name="Freeform 128"/>
              <p:cNvSpPr>
                <a:spLocks/>
              </p:cNvSpPr>
              <p:nvPr/>
            </p:nvSpPr>
            <p:spPr bwMode="ltGray">
              <a:xfrm>
                <a:off x="671" y="2227"/>
                <a:ext cx="72" cy="68"/>
              </a:xfrm>
              <a:custGeom>
                <a:avLst/>
                <a:gdLst/>
                <a:ahLst/>
                <a:cxnLst>
                  <a:cxn ang="0">
                    <a:pos x="72" y="4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4"/>
                  </a:cxn>
                  <a:cxn ang="0">
                    <a:pos x="2" y="26"/>
                  </a:cxn>
                  <a:cxn ang="0">
                    <a:pos x="4" y="30"/>
                  </a:cxn>
                  <a:cxn ang="0">
                    <a:pos x="68" y="68"/>
                  </a:cxn>
                  <a:cxn ang="0">
                    <a:pos x="72" y="68"/>
                  </a:cxn>
                  <a:cxn ang="0">
                    <a:pos x="72" y="40"/>
                  </a:cxn>
                </a:cxnLst>
                <a:rect l="0" t="0" r="r" b="b"/>
                <a:pathLst>
                  <a:path w="72" h="68">
                    <a:moveTo>
                      <a:pt x="72" y="4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4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68" y="68"/>
                    </a:lnTo>
                    <a:lnTo>
                      <a:pt x="72" y="68"/>
                    </a:lnTo>
                    <a:lnTo>
                      <a:pt x="72" y="40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89" name="Freeform 129"/>
              <p:cNvSpPr>
                <a:spLocks/>
              </p:cNvSpPr>
              <p:nvPr/>
            </p:nvSpPr>
            <p:spPr bwMode="ltGray">
              <a:xfrm>
                <a:off x="673" y="2185"/>
                <a:ext cx="142" cy="82"/>
              </a:xfrm>
              <a:custGeom>
                <a:avLst/>
                <a:gdLst/>
                <a:ahLst/>
                <a:cxnLst>
                  <a:cxn ang="0">
                    <a:pos x="140" y="40"/>
                  </a:cxn>
                  <a:cxn ang="0">
                    <a:pos x="132" y="34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68" y="0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0" y="82"/>
                  </a:cxn>
                  <a:cxn ang="0">
                    <a:pos x="134" y="46"/>
                  </a:cxn>
                  <a:cxn ang="0">
                    <a:pos x="142" y="42"/>
                  </a:cxn>
                  <a:cxn ang="0">
                    <a:pos x="140" y="40"/>
                  </a:cxn>
                </a:cxnLst>
                <a:rect l="0" t="0" r="r" b="b"/>
                <a:pathLst>
                  <a:path w="142" h="82">
                    <a:moveTo>
                      <a:pt x="140" y="40"/>
                    </a:moveTo>
                    <a:lnTo>
                      <a:pt x="132" y="34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0" y="82"/>
                    </a:lnTo>
                    <a:lnTo>
                      <a:pt x="134" y="46"/>
                    </a:lnTo>
                    <a:lnTo>
                      <a:pt x="142" y="42"/>
                    </a:lnTo>
                    <a:lnTo>
                      <a:pt x="140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0" name="Freeform 130"/>
              <p:cNvSpPr>
                <a:spLocks/>
              </p:cNvSpPr>
              <p:nvPr/>
            </p:nvSpPr>
            <p:spPr bwMode="ltGray">
              <a:xfrm>
                <a:off x="693" y="2243"/>
                <a:ext cx="48" cy="46"/>
              </a:xfrm>
              <a:custGeom>
                <a:avLst/>
                <a:gdLst/>
                <a:ahLst/>
                <a:cxnLst>
                  <a:cxn ang="0">
                    <a:pos x="48" y="30"/>
                  </a:cxn>
                  <a:cxn ang="0">
                    <a:pos x="46" y="30"/>
                  </a:cxn>
                  <a:cxn ang="0">
                    <a:pos x="46" y="26"/>
                  </a:cxn>
                  <a:cxn ang="0">
                    <a:pos x="44" y="24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4" y="44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0"/>
                  </a:cxn>
                </a:cxnLst>
                <a:rect l="0" t="0" r="r" b="b"/>
                <a:pathLst>
                  <a:path w="48" h="46">
                    <a:moveTo>
                      <a:pt x="48" y="30"/>
                    </a:moveTo>
                    <a:lnTo>
                      <a:pt x="46" y="30"/>
                    </a:lnTo>
                    <a:lnTo>
                      <a:pt x="46" y="26"/>
                    </a:lnTo>
                    <a:lnTo>
                      <a:pt x="44" y="24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4" y="44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1" name="Freeform 131"/>
              <p:cNvSpPr>
                <a:spLocks/>
              </p:cNvSpPr>
              <p:nvPr/>
            </p:nvSpPr>
            <p:spPr bwMode="ltGray">
              <a:xfrm>
                <a:off x="673" y="2233"/>
                <a:ext cx="20" cy="28"/>
              </a:xfrm>
              <a:custGeom>
                <a:avLst/>
                <a:gdLst/>
                <a:ahLst/>
                <a:cxnLst>
                  <a:cxn ang="0">
                    <a:pos x="20" y="10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20"/>
                  </a:cxn>
                  <a:cxn ang="0">
                    <a:pos x="20" y="28"/>
                  </a:cxn>
                  <a:cxn ang="0">
                    <a:pos x="20" y="10"/>
                  </a:cxn>
                </a:cxnLst>
                <a:rect l="0" t="0" r="r" b="b"/>
                <a:pathLst>
                  <a:path w="20" h="28">
                    <a:moveTo>
                      <a:pt x="20" y="1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20"/>
                    </a:lnTo>
                    <a:lnTo>
                      <a:pt x="20" y="28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2" name="Freeform 132"/>
              <p:cNvSpPr>
                <a:spLocks/>
              </p:cNvSpPr>
              <p:nvPr/>
            </p:nvSpPr>
            <p:spPr bwMode="ltGray">
              <a:xfrm>
                <a:off x="687" y="2243"/>
                <a:ext cx="4" cy="1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4" y="2"/>
                  </a:cxn>
                </a:cxnLst>
                <a:rect l="0" t="0" r="r" b="b"/>
                <a:pathLst>
                  <a:path w="4" h="14">
                    <a:moveTo>
                      <a:pt x="4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3" name="Freeform 133"/>
              <p:cNvSpPr>
                <a:spLocks/>
              </p:cNvSpPr>
              <p:nvPr/>
            </p:nvSpPr>
            <p:spPr bwMode="ltGray">
              <a:xfrm>
                <a:off x="679" y="2243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4" name="Freeform 134"/>
              <p:cNvSpPr>
                <a:spLocks/>
              </p:cNvSpPr>
              <p:nvPr/>
            </p:nvSpPr>
            <p:spPr bwMode="ltGray">
              <a:xfrm>
                <a:off x="739" y="2283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5" name="Freeform 135"/>
              <p:cNvSpPr>
                <a:spLocks/>
              </p:cNvSpPr>
              <p:nvPr/>
            </p:nvSpPr>
            <p:spPr bwMode="ltGray">
              <a:xfrm>
                <a:off x="693" y="2243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6" name="Freeform 136"/>
              <p:cNvSpPr>
                <a:spLocks/>
              </p:cNvSpPr>
              <p:nvPr/>
            </p:nvSpPr>
            <p:spPr bwMode="ltGray">
              <a:xfrm>
                <a:off x="693" y="2261"/>
                <a:ext cx="46" cy="28"/>
              </a:xfrm>
              <a:custGeom>
                <a:avLst/>
                <a:gdLst/>
                <a:ahLst/>
                <a:cxnLst>
                  <a:cxn ang="0">
                    <a:pos x="44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4" y="26"/>
                  </a:cxn>
                </a:cxnLst>
                <a:rect l="0" t="0" r="r" b="b"/>
                <a:pathLst>
                  <a:path w="46" h="28">
                    <a:moveTo>
                      <a:pt x="44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4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7" name="Freeform 137"/>
              <p:cNvSpPr>
                <a:spLocks/>
              </p:cNvSpPr>
              <p:nvPr/>
            </p:nvSpPr>
            <p:spPr bwMode="ltGray">
              <a:xfrm>
                <a:off x="679" y="2217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8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8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8" name="Freeform 138"/>
              <p:cNvSpPr>
                <a:spLocks/>
              </p:cNvSpPr>
              <p:nvPr/>
            </p:nvSpPr>
            <p:spPr bwMode="ltGray">
              <a:xfrm>
                <a:off x="669" y="2183"/>
                <a:ext cx="148" cy="114"/>
              </a:xfrm>
              <a:custGeom>
                <a:avLst/>
                <a:gdLst/>
                <a:ahLst/>
                <a:cxnLst>
                  <a:cxn ang="0">
                    <a:pos x="70" y="2"/>
                  </a:cxn>
                  <a:cxn ang="0">
                    <a:pos x="4" y="40"/>
                  </a:cxn>
                  <a:cxn ang="0">
                    <a:pos x="2" y="42"/>
                  </a:cxn>
                  <a:cxn ang="0">
                    <a:pos x="2" y="44"/>
                  </a:cxn>
                  <a:cxn ang="0">
                    <a:pos x="0" y="46"/>
                  </a:cxn>
                  <a:cxn ang="0">
                    <a:pos x="0" y="68"/>
                  </a:cxn>
                  <a:cxn ang="0">
                    <a:pos x="2" y="72"/>
                  </a:cxn>
                  <a:cxn ang="0">
                    <a:pos x="4" y="74"/>
                  </a:cxn>
                  <a:cxn ang="0">
                    <a:pos x="70" y="112"/>
                  </a:cxn>
                  <a:cxn ang="0">
                    <a:pos x="74" y="114"/>
                  </a:cxn>
                  <a:cxn ang="0">
                    <a:pos x="78" y="112"/>
                  </a:cxn>
                  <a:cxn ang="0">
                    <a:pos x="144" y="74"/>
                  </a:cxn>
                  <a:cxn ang="0">
                    <a:pos x="146" y="72"/>
                  </a:cxn>
                  <a:cxn ang="0">
                    <a:pos x="148" y="70"/>
                  </a:cxn>
                  <a:cxn ang="0">
                    <a:pos x="148" y="68"/>
                  </a:cxn>
                  <a:cxn ang="0">
                    <a:pos x="148" y="46"/>
                  </a:cxn>
                  <a:cxn ang="0">
                    <a:pos x="146" y="42"/>
                  </a:cxn>
                  <a:cxn ang="0">
                    <a:pos x="144" y="40"/>
                  </a:cxn>
                  <a:cxn ang="0">
                    <a:pos x="78" y="2"/>
                  </a:cxn>
                  <a:cxn ang="0">
                    <a:pos x="74" y="0"/>
                  </a:cxn>
                  <a:cxn ang="0">
                    <a:pos x="70" y="2"/>
                  </a:cxn>
                  <a:cxn ang="0">
                    <a:pos x="72" y="110"/>
                  </a:cxn>
                  <a:cxn ang="0">
                    <a:pos x="6" y="72"/>
                  </a:cxn>
                  <a:cxn ang="0">
                    <a:pos x="4" y="70"/>
                  </a:cxn>
                  <a:cxn ang="0">
                    <a:pos x="4" y="68"/>
                  </a:cxn>
                  <a:cxn ang="0">
                    <a:pos x="4" y="46"/>
                  </a:cxn>
                  <a:cxn ang="0">
                    <a:pos x="4" y="44"/>
                  </a:cxn>
                  <a:cxn ang="0">
                    <a:pos x="6" y="42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42" y="42"/>
                  </a:cxn>
                  <a:cxn ang="0">
                    <a:pos x="144" y="44"/>
                  </a:cxn>
                  <a:cxn ang="0">
                    <a:pos x="146" y="46"/>
                  </a:cxn>
                  <a:cxn ang="0">
                    <a:pos x="146" y="68"/>
                  </a:cxn>
                  <a:cxn ang="0">
                    <a:pos x="144" y="70"/>
                  </a:cxn>
                  <a:cxn ang="0">
                    <a:pos x="144" y="72"/>
                  </a:cxn>
                  <a:cxn ang="0">
                    <a:pos x="76" y="110"/>
                  </a:cxn>
                  <a:cxn ang="0">
                    <a:pos x="72" y="110"/>
                  </a:cxn>
                  <a:cxn ang="0">
                    <a:pos x="70" y="2"/>
                  </a:cxn>
                  <a:cxn ang="0">
                    <a:pos x="148" y="42"/>
                  </a:cxn>
                  <a:cxn ang="0">
                    <a:pos x="70" y="2"/>
                  </a:cxn>
                </a:cxnLst>
                <a:rect l="0" t="0" r="r" b="b"/>
                <a:pathLst>
                  <a:path w="148" h="114">
                    <a:moveTo>
                      <a:pt x="70" y="2"/>
                    </a:moveTo>
                    <a:lnTo>
                      <a:pt x="4" y="40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0" y="46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4" y="74"/>
                    </a:lnTo>
                    <a:lnTo>
                      <a:pt x="70" y="112"/>
                    </a:lnTo>
                    <a:lnTo>
                      <a:pt x="74" y="114"/>
                    </a:lnTo>
                    <a:lnTo>
                      <a:pt x="78" y="112"/>
                    </a:lnTo>
                    <a:lnTo>
                      <a:pt x="144" y="74"/>
                    </a:lnTo>
                    <a:lnTo>
                      <a:pt x="146" y="72"/>
                    </a:lnTo>
                    <a:lnTo>
                      <a:pt x="148" y="70"/>
                    </a:lnTo>
                    <a:lnTo>
                      <a:pt x="148" y="68"/>
                    </a:lnTo>
                    <a:lnTo>
                      <a:pt x="148" y="46"/>
                    </a:lnTo>
                    <a:lnTo>
                      <a:pt x="146" y="42"/>
                    </a:lnTo>
                    <a:lnTo>
                      <a:pt x="144" y="40"/>
                    </a:lnTo>
                    <a:lnTo>
                      <a:pt x="78" y="2"/>
                    </a:lnTo>
                    <a:lnTo>
                      <a:pt x="74" y="0"/>
                    </a:lnTo>
                    <a:lnTo>
                      <a:pt x="70" y="2"/>
                    </a:lnTo>
                    <a:lnTo>
                      <a:pt x="72" y="110"/>
                    </a:lnTo>
                    <a:lnTo>
                      <a:pt x="6" y="72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42" y="42"/>
                    </a:lnTo>
                    <a:lnTo>
                      <a:pt x="144" y="44"/>
                    </a:lnTo>
                    <a:lnTo>
                      <a:pt x="146" y="46"/>
                    </a:lnTo>
                    <a:lnTo>
                      <a:pt x="146" y="68"/>
                    </a:lnTo>
                    <a:lnTo>
                      <a:pt x="144" y="70"/>
                    </a:lnTo>
                    <a:lnTo>
                      <a:pt x="144" y="72"/>
                    </a:lnTo>
                    <a:lnTo>
                      <a:pt x="76" y="110"/>
                    </a:lnTo>
                    <a:lnTo>
                      <a:pt x="72" y="110"/>
                    </a:lnTo>
                    <a:lnTo>
                      <a:pt x="70" y="2"/>
                    </a:lnTo>
                    <a:lnTo>
                      <a:pt x="148" y="42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9" name="Freeform 139"/>
              <p:cNvSpPr>
                <a:spLocks/>
              </p:cNvSpPr>
              <p:nvPr/>
            </p:nvSpPr>
            <p:spPr bwMode="ltGray">
              <a:xfrm>
                <a:off x="833" y="2424"/>
                <a:ext cx="71" cy="68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0" y="42"/>
                  </a:cxn>
                  <a:cxn ang="0">
                    <a:pos x="0" y="68"/>
                  </a:cxn>
                  <a:cxn ang="0">
                    <a:pos x="4" y="68"/>
                  </a:cxn>
                  <a:cxn ang="0">
                    <a:pos x="69" y="30"/>
                  </a:cxn>
                  <a:cxn ang="0">
                    <a:pos x="71" y="28"/>
                  </a:cxn>
                  <a:cxn ang="0">
                    <a:pos x="71" y="24"/>
                  </a:cxn>
                  <a:cxn ang="0">
                    <a:pos x="71" y="4"/>
                  </a:cxn>
                  <a:cxn ang="0">
                    <a:pos x="71" y="2"/>
                  </a:cxn>
                  <a:cxn ang="0">
                    <a:pos x="71" y="0"/>
                  </a:cxn>
                </a:cxnLst>
                <a:rect l="0" t="0" r="r" b="b"/>
                <a:pathLst>
                  <a:path w="71" h="68">
                    <a:moveTo>
                      <a:pt x="71" y="0"/>
                    </a:moveTo>
                    <a:lnTo>
                      <a:pt x="0" y="42"/>
                    </a:lnTo>
                    <a:lnTo>
                      <a:pt x="0" y="68"/>
                    </a:lnTo>
                    <a:lnTo>
                      <a:pt x="4" y="68"/>
                    </a:lnTo>
                    <a:lnTo>
                      <a:pt x="69" y="30"/>
                    </a:lnTo>
                    <a:lnTo>
                      <a:pt x="71" y="28"/>
                    </a:lnTo>
                    <a:lnTo>
                      <a:pt x="71" y="24"/>
                    </a:lnTo>
                    <a:lnTo>
                      <a:pt x="71" y="4"/>
                    </a:lnTo>
                    <a:lnTo>
                      <a:pt x="71" y="2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0" name="Freeform 140"/>
              <p:cNvSpPr>
                <a:spLocks/>
              </p:cNvSpPr>
              <p:nvPr/>
            </p:nvSpPr>
            <p:spPr bwMode="ltGray">
              <a:xfrm>
                <a:off x="761" y="2424"/>
                <a:ext cx="72" cy="68"/>
              </a:xfrm>
              <a:custGeom>
                <a:avLst/>
                <a:gdLst/>
                <a:ahLst/>
                <a:cxnLst>
                  <a:cxn ang="0">
                    <a:pos x="72" y="42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0" y="28"/>
                  </a:cxn>
                  <a:cxn ang="0">
                    <a:pos x="2" y="30"/>
                  </a:cxn>
                  <a:cxn ang="0">
                    <a:pos x="68" y="68"/>
                  </a:cxn>
                  <a:cxn ang="0">
                    <a:pos x="72" y="68"/>
                  </a:cxn>
                  <a:cxn ang="0">
                    <a:pos x="72" y="42"/>
                  </a:cxn>
                </a:cxnLst>
                <a:rect l="0" t="0" r="r" b="b"/>
                <a:pathLst>
                  <a:path w="72" h="68">
                    <a:moveTo>
                      <a:pt x="72" y="4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2" y="30"/>
                    </a:lnTo>
                    <a:lnTo>
                      <a:pt x="68" y="68"/>
                    </a:lnTo>
                    <a:lnTo>
                      <a:pt x="72" y="68"/>
                    </a:lnTo>
                    <a:lnTo>
                      <a:pt x="72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1" name="Freeform 141"/>
              <p:cNvSpPr>
                <a:spLocks/>
              </p:cNvSpPr>
              <p:nvPr/>
            </p:nvSpPr>
            <p:spPr bwMode="ltGray">
              <a:xfrm>
                <a:off x="761" y="2382"/>
                <a:ext cx="143" cy="84"/>
              </a:xfrm>
              <a:custGeom>
                <a:avLst/>
                <a:gdLst/>
                <a:ahLst/>
                <a:cxnLst>
                  <a:cxn ang="0">
                    <a:pos x="141" y="40"/>
                  </a:cxn>
                  <a:cxn ang="0">
                    <a:pos x="133" y="34"/>
                  </a:cxn>
                  <a:cxn ang="0">
                    <a:pos x="76" y="2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2" y="84"/>
                  </a:cxn>
                  <a:cxn ang="0">
                    <a:pos x="135" y="46"/>
                  </a:cxn>
                  <a:cxn ang="0">
                    <a:pos x="143" y="42"/>
                  </a:cxn>
                  <a:cxn ang="0">
                    <a:pos x="141" y="40"/>
                  </a:cxn>
                </a:cxnLst>
                <a:rect l="0" t="0" r="r" b="b"/>
                <a:pathLst>
                  <a:path w="143" h="84">
                    <a:moveTo>
                      <a:pt x="141" y="40"/>
                    </a:moveTo>
                    <a:lnTo>
                      <a:pt x="133" y="34"/>
                    </a:lnTo>
                    <a:lnTo>
                      <a:pt x="76" y="2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2" y="84"/>
                    </a:lnTo>
                    <a:lnTo>
                      <a:pt x="135" y="46"/>
                    </a:lnTo>
                    <a:lnTo>
                      <a:pt x="143" y="42"/>
                    </a:lnTo>
                    <a:lnTo>
                      <a:pt x="141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2" name="Freeform 142"/>
              <p:cNvSpPr>
                <a:spLocks/>
              </p:cNvSpPr>
              <p:nvPr/>
            </p:nvSpPr>
            <p:spPr bwMode="ltGray">
              <a:xfrm>
                <a:off x="783" y="2440"/>
                <a:ext cx="48" cy="46"/>
              </a:xfrm>
              <a:custGeom>
                <a:avLst/>
                <a:gdLst/>
                <a:ahLst/>
                <a:cxnLst>
                  <a:cxn ang="0">
                    <a:pos x="48" y="32"/>
                  </a:cxn>
                  <a:cxn ang="0">
                    <a:pos x="46" y="30"/>
                  </a:cxn>
                  <a:cxn ang="0">
                    <a:pos x="46" y="26"/>
                  </a:cxn>
                  <a:cxn ang="0">
                    <a:pos x="42" y="24"/>
                  </a:cxn>
                  <a:cxn ang="0">
                    <a:pos x="42" y="26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2" y="44"/>
                  </a:cxn>
                  <a:cxn ang="0">
                    <a:pos x="42" y="46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2"/>
                  </a:cxn>
                </a:cxnLst>
                <a:rect l="0" t="0" r="r" b="b"/>
                <a:pathLst>
                  <a:path w="48" h="46">
                    <a:moveTo>
                      <a:pt x="48" y="32"/>
                    </a:moveTo>
                    <a:lnTo>
                      <a:pt x="46" y="30"/>
                    </a:lnTo>
                    <a:lnTo>
                      <a:pt x="46" y="26"/>
                    </a:lnTo>
                    <a:lnTo>
                      <a:pt x="42" y="24"/>
                    </a:lnTo>
                    <a:lnTo>
                      <a:pt x="42" y="26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2" y="44"/>
                    </a:lnTo>
                    <a:lnTo>
                      <a:pt x="42" y="46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3" name="Freeform 143"/>
              <p:cNvSpPr>
                <a:spLocks/>
              </p:cNvSpPr>
              <p:nvPr/>
            </p:nvSpPr>
            <p:spPr bwMode="ltGray">
              <a:xfrm>
                <a:off x="763" y="2432"/>
                <a:ext cx="20" cy="26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6"/>
                  </a:cxn>
                  <a:cxn ang="0">
                    <a:pos x="4" y="18"/>
                  </a:cxn>
                  <a:cxn ang="0">
                    <a:pos x="20" y="26"/>
                  </a:cxn>
                  <a:cxn ang="0">
                    <a:pos x="20" y="8"/>
                  </a:cxn>
                </a:cxnLst>
                <a:rect l="0" t="0" r="r" b="b"/>
                <a:pathLst>
                  <a:path w="20" h="26">
                    <a:moveTo>
                      <a:pt x="20" y="8"/>
                    </a:moveTo>
                    <a:lnTo>
                      <a:pt x="4" y="0"/>
                    </a:lnTo>
                    <a:lnTo>
                      <a:pt x="0" y="6"/>
                    </a:lnTo>
                    <a:lnTo>
                      <a:pt x="4" y="18"/>
                    </a:lnTo>
                    <a:lnTo>
                      <a:pt x="20" y="26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4" name="Freeform 144"/>
              <p:cNvSpPr>
                <a:spLocks/>
              </p:cNvSpPr>
              <p:nvPr/>
            </p:nvSpPr>
            <p:spPr bwMode="ltGray">
              <a:xfrm>
                <a:off x="775" y="2440"/>
                <a:ext cx="6" cy="1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4"/>
                  </a:cxn>
                  <a:cxn ang="0">
                    <a:pos x="6" y="2"/>
                  </a:cxn>
                </a:cxnLst>
                <a:rect l="0" t="0" r="r" b="b"/>
                <a:pathLst>
                  <a:path w="6" h="14">
                    <a:moveTo>
                      <a:pt x="6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5" name="Freeform 145"/>
              <p:cNvSpPr>
                <a:spLocks/>
              </p:cNvSpPr>
              <p:nvPr/>
            </p:nvSpPr>
            <p:spPr bwMode="ltGray">
              <a:xfrm>
                <a:off x="769" y="2440"/>
                <a:ext cx="4" cy="1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4"/>
                  </a:cxn>
                </a:cxnLst>
                <a:rect l="0" t="0" r="r" b="b"/>
                <a:pathLst>
                  <a:path w="4" h="10">
                    <a:moveTo>
                      <a:pt x="4" y="4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6" name="Freeform 146"/>
              <p:cNvSpPr>
                <a:spLocks/>
              </p:cNvSpPr>
              <p:nvPr/>
            </p:nvSpPr>
            <p:spPr bwMode="ltGray">
              <a:xfrm>
                <a:off x="829" y="2482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7" name="Freeform 147"/>
              <p:cNvSpPr>
                <a:spLocks/>
              </p:cNvSpPr>
              <p:nvPr/>
            </p:nvSpPr>
            <p:spPr bwMode="ltGray">
              <a:xfrm>
                <a:off x="783" y="2440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8" name="Freeform 148"/>
              <p:cNvSpPr>
                <a:spLocks/>
              </p:cNvSpPr>
              <p:nvPr/>
            </p:nvSpPr>
            <p:spPr bwMode="ltGray">
              <a:xfrm>
                <a:off x="783" y="2458"/>
                <a:ext cx="46" cy="28"/>
              </a:xfrm>
              <a:custGeom>
                <a:avLst/>
                <a:gdLst/>
                <a:ahLst/>
                <a:cxnLst>
                  <a:cxn ang="0">
                    <a:pos x="42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2" y="28"/>
                  </a:cxn>
                  <a:cxn ang="0">
                    <a:pos x="42" y="26"/>
                  </a:cxn>
                </a:cxnLst>
                <a:rect l="0" t="0" r="r" b="b"/>
                <a:pathLst>
                  <a:path w="46" h="28">
                    <a:moveTo>
                      <a:pt x="42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2" y="28"/>
                    </a:lnTo>
                    <a:lnTo>
                      <a:pt x="42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9" name="Freeform 149"/>
              <p:cNvSpPr>
                <a:spLocks/>
              </p:cNvSpPr>
              <p:nvPr/>
            </p:nvSpPr>
            <p:spPr bwMode="ltGray">
              <a:xfrm>
                <a:off x="769" y="2414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6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6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0" name="Freeform 150"/>
              <p:cNvSpPr>
                <a:spLocks/>
              </p:cNvSpPr>
              <p:nvPr/>
            </p:nvSpPr>
            <p:spPr bwMode="ltGray">
              <a:xfrm>
                <a:off x="759" y="2382"/>
                <a:ext cx="147" cy="112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38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0" y="44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2"/>
                  </a:cxn>
                  <a:cxn ang="0">
                    <a:pos x="70" y="110"/>
                  </a:cxn>
                  <a:cxn ang="0">
                    <a:pos x="74" y="112"/>
                  </a:cxn>
                  <a:cxn ang="0">
                    <a:pos x="78" y="110"/>
                  </a:cxn>
                  <a:cxn ang="0">
                    <a:pos x="143" y="72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6"/>
                  </a:cxn>
                  <a:cxn ang="0">
                    <a:pos x="147" y="44"/>
                  </a:cxn>
                  <a:cxn ang="0">
                    <a:pos x="145" y="42"/>
                  </a:cxn>
                  <a:cxn ang="0">
                    <a:pos x="143" y="38"/>
                  </a:cxn>
                  <a:cxn ang="0">
                    <a:pos x="135" y="34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8"/>
                  </a:cxn>
                  <a:cxn ang="0">
                    <a:pos x="6" y="70"/>
                  </a:cxn>
                  <a:cxn ang="0">
                    <a:pos x="4" y="68"/>
                  </a:cxn>
                  <a:cxn ang="0">
                    <a:pos x="4" y="66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6" y="40"/>
                  </a:cxn>
                  <a:cxn ang="0">
                    <a:pos x="72" y="2"/>
                  </a:cxn>
                  <a:cxn ang="0">
                    <a:pos x="76" y="2"/>
                  </a:cxn>
                  <a:cxn ang="0">
                    <a:pos x="133" y="36"/>
                  </a:cxn>
                  <a:cxn ang="0">
                    <a:pos x="141" y="40"/>
                  </a:cxn>
                  <a:cxn ang="0">
                    <a:pos x="143" y="42"/>
                  </a:cxn>
                  <a:cxn ang="0">
                    <a:pos x="145" y="44"/>
                  </a:cxn>
                  <a:cxn ang="0">
                    <a:pos x="145" y="66"/>
                  </a:cxn>
                  <a:cxn ang="0">
                    <a:pos x="143" y="70"/>
                  </a:cxn>
                  <a:cxn ang="0">
                    <a:pos x="141" y="70"/>
                  </a:cxn>
                  <a:cxn ang="0">
                    <a:pos x="76" y="108"/>
                  </a:cxn>
                  <a:cxn ang="0">
                    <a:pos x="72" y="108"/>
                  </a:cxn>
                  <a:cxn ang="0">
                    <a:pos x="70" y="0"/>
                  </a:cxn>
                  <a:cxn ang="0">
                    <a:pos x="145" y="42"/>
                  </a:cxn>
                  <a:cxn ang="0">
                    <a:pos x="70" y="0"/>
                  </a:cxn>
                  <a:cxn ang="0">
                    <a:pos x="143" y="42"/>
                  </a:cxn>
                  <a:cxn ang="0">
                    <a:pos x="70" y="0"/>
                  </a:cxn>
                  <a:cxn ang="0">
                    <a:pos x="143" y="42"/>
                  </a:cxn>
                  <a:cxn ang="0">
                    <a:pos x="70" y="0"/>
                  </a:cxn>
                </a:cxnLst>
                <a:rect l="0" t="0" r="r" b="b"/>
                <a:pathLst>
                  <a:path w="147" h="112">
                    <a:moveTo>
                      <a:pt x="70" y="0"/>
                    </a:moveTo>
                    <a:lnTo>
                      <a:pt x="4" y="38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0" y="44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70" y="110"/>
                    </a:lnTo>
                    <a:lnTo>
                      <a:pt x="74" y="112"/>
                    </a:lnTo>
                    <a:lnTo>
                      <a:pt x="78" y="110"/>
                    </a:lnTo>
                    <a:lnTo>
                      <a:pt x="143" y="72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6"/>
                    </a:lnTo>
                    <a:lnTo>
                      <a:pt x="147" y="44"/>
                    </a:lnTo>
                    <a:lnTo>
                      <a:pt x="145" y="42"/>
                    </a:lnTo>
                    <a:lnTo>
                      <a:pt x="143" y="38"/>
                    </a:lnTo>
                    <a:lnTo>
                      <a:pt x="135" y="34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8"/>
                    </a:lnTo>
                    <a:lnTo>
                      <a:pt x="6" y="70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6" y="40"/>
                    </a:lnTo>
                    <a:lnTo>
                      <a:pt x="72" y="2"/>
                    </a:lnTo>
                    <a:lnTo>
                      <a:pt x="76" y="2"/>
                    </a:lnTo>
                    <a:lnTo>
                      <a:pt x="133" y="36"/>
                    </a:lnTo>
                    <a:lnTo>
                      <a:pt x="141" y="40"/>
                    </a:lnTo>
                    <a:lnTo>
                      <a:pt x="143" y="42"/>
                    </a:lnTo>
                    <a:lnTo>
                      <a:pt x="145" y="44"/>
                    </a:lnTo>
                    <a:lnTo>
                      <a:pt x="145" y="66"/>
                    </a:lnTo>
                    <a:lnTo>
                      <a:pt x="143" y="70"/>
                    </a:lnTo>
                    <a:lnTo>
                      <a:pt x="141" y="70"/>
                    </a:lnTo>
                    <a:lnTo>
                      <a:pt x="76" y="108"/>
                    </a:lnTo>
                    <a:lnTo>
                      <a:pt x="72" y="108"/>
                    </a:lnTo>
                    <a:lnTo>
                      <a:pt x="70" y="0"/>
                    </a:lnTo>
                    <a:lnTo>
                      <a:pt x="145" y="42"/>
                    </a:lnTo>
                    <a:lnTo>
                      <a:pt x="70" y="0"/>
                    </a:lnTo>
                    <a:lnTo>
                      <a:pt x="143" y="42"/>
                    </a:lnTo>
                    <a:lnTo>
                      <a:pt x="70" y="0"/>
                    </a:lnTo>
                    <a:lnTo>
                      <a:pt x="143" y="4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1" name="Freeform 151"/>
              <p:cNvSpPr>
                <a:spLocks/>
              </p:cNvSpPr>
              <p:nvPr/>
            </p:nvSpPr>
            <p:spPr bwMode="ltGray">
              <a:xfrm>
                <a:off x="833" y="2388"/>
                <a:ext cx="71" cy="68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0" y="40"/>
                  </a:cxn>
                  <a:cxn ang="0">
                    <a:pos x="0" y="68"/>
                  </a:cxn>
                  <a:cxn ang="0">
                    <a:pos x="4" y="66"/>
                  </a:cxn>
                  <a:cxn ang="0">
                    <a:pos x="69" y="28"/>
                  </a:cxn>
                  <a:cxn ang="0">
                    <a:pos x="71" y="26"/>
                  </a:cxn>
                  <a:cxn ang="0">
                    <a:pos x="71" y="24"/>
                  </a:cxn>
                  <a:cxn ang="0">
                    <a:pos x="71" y="2"/>
                  </a:cxn>
                  <a:cxn ang="0">
                    <a:pos x="71" y="0"/>
                  </a:cxn>
                </a:cxnLst>
                <a:rect l="0" t="0" r="r" b="b"/>
                <a:pathLst>
                  <a:path w="71" h="68">
                    <a:moveTo>
                      <a:pt x="71" y="0"/>
                    </a:moveTo>
                    <a:lnTo>
                      <a:pt x="0" y="40"/>
                    </a:lnTo>
                    <a:lnTo>
                      <a:pt x="0" y="68"/>
                    </a:lnTo>
                    <a:lnTo>
                      <a:pt x="4" y="66"/>
                    </a:lnTo>
                    <a:lnTo>
                      <a:pt x="69" y="28"/>
                    </a:lnTo>
                    <a:lnTo>
                      <a:pt x="71" y="26"/>
                    </a:lnTo>
                    <a:lnTo>
                      <a:pt x="71" y="24"/>
                    </a:lnTo>
                    <a:lnTo>
                      <a:pt x="71" y="2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2" name="Freeform 152"/>
              <p:cNvSpPr>
                <a:spLocks/>
              </p:cNvSpPr>
              <p:nvPr/>
            </p:nvSpPr>
            <p:spPr bwMode="ltGray">
              <a:xfrm>
                <a:off x="761" y="2388"/>
                <a:ext cx="72" cy="68"/>
              </a:xfrm>
              <a:custGeom>
                <a:avLst/>
                <a:gdLst/>
                <a:ahLst/>
                <a:cxnLst>
                  <a:cxn ang="0">
                    <a:pos x="72" y="4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4"/>
                  </a:cxn>
                  <a:cxn ang="0">
                    <a:pos x="0" y="26"/>
                  </a:cxn>
                  <a:cxn ang="0">
                    <a:pos x="2" y="28"/>
                  </a:cxn>
                  <a:cxn ang="0">
                    <a:pos x="68" y="66"/>
                  </a:cxn>
                  <a:cxn ang="0">
                    <a:pos x="72" y="68"/>
                  </a:cxn>
                  <a:cxn ang="0">
                    <a:pos x="72" y="40"/>
                  </a:cxn>
                </a:cxnLst>
                <a:rect l="0" t="0" r="r" b="b"/>
                <a:pathLst>
                  <a:path w="72" h="68">
                    <a:moveTo>
                      <a:pt x="72" y="4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2" y="28"/>
                    </a:lnTo>
                    <a:lnTo>
                      <a:pt x="68" y="66"/>
                    </a:lnTo>
                    <a:lnTo>
                      <a:pt x="72" y="68"/>
                    </a:lnTo>
                    <a:lnTo>
                      <a:pt x="72" y="40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3" name="Freeform 153"/>
              <p:cNvSpPr>
                <a:spLocks/>
              </p:cNvSpPr>
              <p:nvPr/>
            </p:nvSpPr>
            <p:spPr bwMode="ltGray">
              <a:xfrm>
                <a:off x="761" y="2347"/>
                <a:ext cx="143" cy="81"/>
              </a:xfrm>
              <a:custGeom>
                <a:avLst/>
                <a:gdLst/>
                <a:ahLst/>
                <a:cxnLst>
                  <a:cxn ang="0">
                    <a:pos x="141" y="37"/>
                  </a:cxn>
                  <a:cxn ang="0">
                    <a:pos x="133" y="33"/>
                  </a:cxn>
                  <a:cxn ang="0">
                    <a:pos x="76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2" y="37"/>
                  </a:cxn>
                  <a:cxn ang="0">
                    <a:pos x="0" y="41"/>
                  </a:cxn>
                  <a:cxn ang="0">
                    <a:pos x="72" y="81"/>
                  </a:cxn>
                  <a:cxn ang="0">
                    <a:pos x="135" y="45"/>
                  </a:cxn>
                  <a:cxn ang="0">
                    <a:pos x="143" y="41"/>
                  </a:cxn>
                  <a:cxn ang="0">
                    <a:pos x="141" y="37"/>
                  </a:cxn>
                </a:cxnLst>
                <a:rect l="0" t="0" r="r" b="b"/>
                <a:pathLst>
                  <a:path w="143" h="81">
                    <a:moveTo>
                      <a:pt x="141" y="37"/>
                    </a:moveTo>
                    <a:lnTo>
                      <a:pt x="133" y="33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2" y="37"/>
                    </a:lnTo>
                    <a:lnTo>
                      <a:pt x="0" y="41"/>
                    </a:lnTo>
                    <a:lnTo>
                      <a:pt x="72" y="81"/>
                    </a:lnTo>
                    <a:lnTo>
                      <a:pt x="135" y="45"/>
                    </a:lnTo>
                    <a:lnTo>
                      <a:pt x="143" y="41"/>
                    </a:lnTo>
                    <a:lnTo>
                      <a:pt x="141" y="37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4" name="Freeform 154"/>
              <p:cNvSpPr>
                <a:spLocks/>
              </p:cNvSpPr>
              <p:nvPr/>
            </p:nvSpPr>
            <p:spPr bwMode="ltGray">
              <a:xfrm>
                <a:off x="783" y="2404"/>
                <a:ext cx="48" cy="46"/>
              </a:xfrm>
              <a:custGeom>
                <a:avLst/>
                <a:gdLst/>
                <a:ahLst/>
                <a:cxnLst>
                  <a:cxn ang="0">
                    <a:pos x="48" y="30"/>
                  </a:cxn>
                  <a:cxn ang="0">
                    <a:pos x="46" y="30"/>
                  </a:cxn>
                  <a:cxn ang="0">
                    <a:pos x="46" y="24"/>
                  </a:cxn>
                  <a:cxn ang="0">
                    <a:pos x="42" y="24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42" y="44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0"/>
                  </a:cxn>
                </a:cxnLst>
                <a:rect l="0" t="0" r="r" b="b"/>
                <a:pathLst>
                  <a:path w="48" h="46">
                    <a:moveTo>
                      <a:pt x="48" y="30"/>
                    </a:moveTo>
                    <a:lnTo>
                      <a:pt x="46" y="30"/>
                    </a:lnTo>
                    <a:lnTo>
                      <a:pt x="46" y="24"/>
                    </a:lnTo>
                    <a:lnTo>
                      <a:pt x="42" y="24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42" y="44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5" name="Freeform 155"/>
              <p:cNvSpPr>
                <a:spLocks/>
              </p:cNvSpPr>
              <p:nvPr/>
            </p:nvSpPr>
            <p:spPr bwMode="ltGray">
              <a:xfrm>
                <a:off x="763" y="2394"/>
                <a:ext cx="20" cy="28"/>
              </a:xfrm>
              <a:custGeom>
                <a:avLst/>
                <a:gdLst/>
                <a:ahLst/>
                <a:cxnLst>
                  <a:cxn ang="0">
                    <a:pos x="20" y="10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20"/>
                  </a:cxn>
                  <a:cxn ang="0">
                    <a:pos x="20" y="28"/>
                  </a:cxn>
                  <a:cxn ang="0">
                    <a:pos x="20" y="10"/>
                  </a:cxn>
                </a:cxnLst>
                <a:rect l="0" t="0" r="r" b="b"/>
                <a:pathLst>
                  <a:path w="20" h="28">
                    <a:moveTo>
                      <a:pt x="20" y="1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20"/>
                    </a:lnTo>
                    <a:lnTo>
                      <a:pt x="20" y="28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6" name="Freeform 156"/>
              <p:cNvSpPr>
                <a:spLocks/>
              </p:cNvSpPr>
              <p:nvPr/>
            </p:nvSpPr>
            <p:spPr bwMode="ltGray">
              <a:xfrm>
                <a:off x="775" y="2402"/>
                <a:ext cx="6" cy="1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6"/>
                  </a:cxn>
                  <a:cxn ang="0">
                    <a:pos x="6" y="4"/>
                  </a:cxn>
                </a:cxnLst>
                <a:rect l="0" t="0" r="r" b="b"/>
                <a:pathLst>
                  <a:path w="6" h="16">
                    <a:moveTo>
                      <a:pt x="6" y="4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7" name="Freeform 157"/>
              <p:cNvSpPr>
                <a:spLocks/>
              </p:cNvSpPr>
              <p:nvPr/>
            </p:nvSpPr>
            <p:spPr bwMode="ltGray">
              <a:xfrm>
                <a:off x="769" y="2404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8" name="Freeform 158"/>
              <p:cNvSpPr>
                <a:spLocks/>
              </p:cNvSpPr>
              <p:nvPr/>
            </p:nvSpPr>
            <p:spPr bwMode="ltGray">
              <a:xfrm>
                <a:off x="829" y="2444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9" name="Freeform 159"/>
              <p:cNvSpPr>
                <a:spLocks/>
              </p:cNvSpPr>
              <p:nvPr/>
            </p:nvSpPr>
            <p:spPr bwMode="ltGray">
              <a:xfrm>
                <a:off x="783" y="2404"/>
                <a:ext cx="4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18">
                    <a:moveTo>
                      <a:pt x="0" y="0"/>
                    </a:moveTo>
                    <a:lnTo>
                      <a:pt x="0" y="18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0" name="Freeform 160"/>
              <p:cNvSpPr>
                <a:spLocks/>
              </p:cNvSpPr>
              <p:nvPr/>
            </p:nvSpPr>
            <p:spPr bwMode="ltGray">
              <a:xfrm>
                <a:off x="783" y="2422"/>
                <a:ext cx="46" cy="28"/>
              </a:xfrm>
              <a:custGeom>
                <a:avLst/>
                <a:gdLst/>
                <a:ahLst/>
                <a:cxnLst>
                  <a:cxn ang="0">
                    <a:pos x="42" y="2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2" y="26"/>
                  </a:cxn>
                </a:cxnLst>
                <a:rect l="0" t="0" r="r" b="b"/>
                <a:pathLst>
                  <a:path w="46" h="28">
                    <a:moveTo>
                      <a:pt x="42" y="26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2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1" name="Freeform 161"/>
              <p:cNvSpPr>
                <a:spLocks/>
              </p:cNvSpPr>
              <p:nvPr/>
            </p:nvSpPr>
            <p:spPr bwMode="ltGray">
              <a:xfrm>
                <a:off x="769" y="2378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6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6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2" name="Freeform 162"/>
              <p:cNvSpPr>
                <a:spLocks/>
              </p:cNvSpPr>
              <p:nvPr/>
            </p:nvSpPr>
            <p:spPr bwMode="ltGray">
              <a:xfrm>
                <a:off x="759" y="2345"/>
                <a:ext cx="147" cy="111"/>
              </a:xfrm>
              <a:custGeom>
                <a:avLst/>
                <a:gdLst/>
                <a:ahLst/>
                <a:cxnLst>
                  <a:cxn ang="0">
                    <a:pos x="70" y="2"/>
                  </a:cxn>
                  <a:cxn ang="0">
                    <a:pos x="4" y="39"/>
                  </a:cxn>
                  <a:cxn ang="0">
                    <a:pos x="2" y="39"/>
                  </a:cxn>
                  <a:cxn ang="0">
                    <a:pos x="2" y="43"/>
                  </a:cxn>
                  <a:cxn ang="0">
                    <a:pos x="0" y="45"/>
                  </a:cxn>
                  <a:cxn ang="0">
                    <a:pos x="0" y="67"/>
                  </a:cxn>
                  <a:cxn ang="0">
                    <a:pos x="2" y="71"/>
                  </a:cxn>
                  <a:cxn ang="0">
                    <a:pos x="4" y="73"/>
                  </a:cxn>
                  <a:cxn ang="0">
                    <a:pos x="70" y="111"/>
                  </a:cxn>
                  <a:cxn ang="0">
                    <a:pos x="74" y="111"/>
                  </a:cxn>
                  <a:cxn ang="0">
                    <a:pos x="78" y="111"/>
                  </a:cxn>
                  <a:cxn ang="0">
                    <a:pos x="143" y="73"/>
                  </a:cxn>
                  <a:cxn ang="0">
                    <a:pos x="145" y="71"/>
                  </a:cxn>
                  <a:cxn ang="0">
                    <a:pos x="147" y="69"/>
                  </a:cxn>
                  <a:cxn ang="0">
                    <a:pos x="147" y="67"/>
                  </a:cxn>
                  <a:cxn ang="0">
                    <a:pos x="147" y="45"/>
                  </a:cxn>
                  <a:cxn ang="0">
                    <a:pos x="145" y="41"/>
                  </a:cxn>
                  <a:cxn ang="0">
                    <a:pos x="143" y="39"/>
                  </a:cxn>
                  <a:cxn ang="0">
                    <a:pos x="135" y="35"/>
                  </a:cxn>
                  <a:cxn ang="0">
                    <a:pos x="78" y="2"/>
                  </a:cxn>
                  <a:cxn ang="0">
                    <a:pos x="74" y="0"/>
                  </a:cxn>
                  <a:cxn ang="0">
                    <a:pos x="70" y="2"/>
                  </a:cxn>
                  <a:cxn ang="0">
                    <a:pos x="72" y="109"/>
                  </a:cxn>
                  <a:cxn ang="0">
                    <a:pos x="6" y="71"/>
                  </a:cxn>
                  <a:cxn ang="0">
                    <a:pos x="4" y="69"/>
                  </a:cxn>
                  <a:cxn ang="0">
                    <a:pos x="4" y="67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6" y="41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33" y="37"/>
                  </a:cxn>
                  <a:cxn ang="0">
                    <a:pos x="141" y="41"/>
                  </a:cxn>
                  <a:cxn ang="0">
                    <a:pos x="143" y="43"/>
                  </a:cxn>
                  <a:cxn ang="0">
                    <a:pos x="145" y="45"/>
                  </a:cxn>
                  <a:cxn ang="0">
                    <a:pos x="145" y="67"/>
                  </a:cxn>
                  <a:cxn ang="0">
                    <a:pos x="143" y="69"/>
                  </a:cxn>
                  <a:cxn ang="0">
                    <a:pos x="141" y="71"/>
                  </a:cxn>
                  <a:cxn ang="0">
                    <a:pos x="76" y="109"/>
                  </a:cxn>
                  <a:cxn ang="0">
                    <a:pos x="72" y="109"/>
                  </a:cxn>
                  <a:cxn ang="0">
                    <a:pos x="70" y="2"/>
                  </a:cxn>
                  <a:cxn ang="0">
                    <a:pos x="145" y="41"/>
                  </a:cxn>
                  <a:cxn ang="0">
                    <a:pos x="70" y="2"/>
                  </a:cxn>
                  <a:cxn ang="0">
                    <a:pos x="143" y="43"/>
                  </a:cxn>
                  <a:cxn ang="0">
                    <a:pos x="70" y="2"/>
                  </a:cxn>
                  <a:cxn ang="0">
                    <a:pos x="143" y="43"/>
                  </a:cxn>
                  <a:cxn ang="0">
                    <a:pos x="70" y="2"/>
                  </a:cxn>
                </a:cxnLst>
                <a:rect l="0" t="0" r="r" b="b"/>
                <a:pathLst>
                  <a:path w="147" h="111">
                    <a:moveTo>
                      <a:pt x="70" y="2"/>
                    </a:moveTo>
                    <a:lnTo>
                      <a:pt x="4" y="39"/>
                    </a:lnTo>
                    <a:lnTo>
                      <a:pt x="2" y="39"/>
                    </a:lnTo>
                    <a:lnTo>
                      <a:pt x="2" y="43"/>
                    </a:lnTo>
                    <a:lnTo>
                      <a:pt x="0" y="45"/>
                    </a:lnTo>
                    <a:lnTo>
                      <a:pt x="0" y="67"/>
                    </a:lnTo>
                    <a:lnTo>
                      <a:pt x="2" y="71"/>
                    </a:lnTo>
                    <a:lnTo>
                      <a:pt x="4" y="73"/>
                    </a:lnTo>
                    <a:lnTo>
                      <a:pt x="70" y="111"/>
                    </a:lnTo>
                    <a:lnTo>
                      <a:pt x="74" y="111"/>
                    </a:lnTo>
                    <a:lnTo>
                      <a:pt x="78" y="111"/>
                    </a:lnTo>
                    <a:lnTo>
                      <a:pt x="143" y="73"/>
                    </a:lnTo>
                    <a:lnTo>
                      <a:pt x="145" y="71"/>
                    </a:lnTo>
                    <a:lnTo>
                      <a:pt x="147" y="69"/>
                    </a:lnTo>
                    <a:lnTo>
                      <a:pt x="147" y="67"/>
                    </a:lnTo>
                    <a:lnTo>
                      <a:pt x="147" y="45"/>
                    </a:lnTo>
                    <a:lnTo>
                      <a:pt x="145" y="41"/>
                    </a:lnTo>
                    <a:lnTo>
                      <a:pt x="143" y="39"/>
                    </a:lnTo>
                    <a:lnTo>
                      <a:pt x="135" y="35"/>
                    </a:lnTo>
                    <a:lnTo>
                      <a:pt x="78" y="2"/>
                    </a:lnTo>
                    <a:lnTo>
                      <a:pt x="74" y="0"/>
                    </a:lnTo>
                    <a:lnTo>
                      <a:pt x="70" y="2"/>
                    </a:lnTo>
                    <a:lnTo>
                      <a:pt x="72" y="109"/>
                    </a:lnTo>
                    <a:lnTo>
                      <a:pt x="6" y="71"/>
                    </a:lnTo>
                    <a:lnTo>
                      <a:pt x="4" y="69"/>
                    </a:lnTo>
                    <a:lnTo>
                      <a:pt x="4" y="67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6" y="41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33" y="37"/>
                    </a:lnTo>
                    <a:lnTo>
                      <a:pt x="141" y="41"/>
                    </a:lnTo>
                    <a:lnTo>
                      <a:pt x="143" y="43"/>
                    </a:lnTo>
                    <a:lnTo>
                      <a:pt x="145" y="45"/>
                    </a:lnTo>
                    <a:lnTo>
                      <a:pt x="145" y="67"/>
                    </a:lnTo>
                    <a:lnTo>
                      <a:pt x="143" y="69"/>
                    </a:lnTo>
                    <a:lnTo>
                      <a:pt x="141" y="71"/>
                    </a:lnTo>
                    <a:lnTo>
                      <a:pt x="76" y="109"/>
                    </a:lnTo>
                    <a:lnTo>
                      <a:pt x="72" y="109"/>
                    </a:lnTo>
                    <a:lnTo>
                      <a:pt x="70" y="2"/>
                    </a:lnTo>
                    <a:lnTo>
                      <a:pt x="145" y="41"/>
                    </a:lnTo>
                    <a:lnTo>
                      <a:pt x="70" y="2"/>
                    </a:lnTo>
                    <a:lnTo>
                      <a:pt x="143" y="43"/>
                    </a:lnTo>
                    <a:lnTo>
                      <a:pt x="70" y="2"/>
                    </a:lnTo>
                    <a:lnTo>
                      <a:pt x="143" y="43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3" name="Freeform 163"/>
              <p:cNvSpPr>
                <a:spLocks/>
              </p:cNvSpPr>
              <p:nvPr/>
            </p:nvSpPr>
            <p:spPr bwMode="ltGray">
              <a:xfrm>
                <a:off x="833" y="2351"/>
                <a:ext cx="71" cy="67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0" y="41"/>
                  </a:cxn>
                  <a:cxn ang="0">
                    <a:pos x="0" y="67"/>
                  </a:cxn>
                  <a:cxn ang="0">
                    <a:pos x="4" y="67"/>
                  </a:cxn>
                  <a:cxn ang="0">
                    <a:pos x="69" y="29"/>
                  </a:cxn>
                  <a:cxn ang="0">
                    <a:pos x="71" y="27"/>
                  </a:cxn>
                  <a:cxn ang="0">
                    <a:pos x="71" y="25"/>
                  </a:cxn>
                  <a:cxn ang="0">
                    <a:pos x="71" y="4"/>
                  </a:cxn>
                  <a:cxn ang="0">
                    <a:pos x="71" y="0"/>
                  </a:cxn>
                </a:cxnLst>
                <a:rect l="0" t="0" r="r" b="b"/>
                <a:pathLst>
                  <a:path w="71" h="67">
                    <a:moveTo>
                      <a:pt x="71" y="0"/>
                    </a:moveTo>
                    <a:lnTo>
                      <a:pt x="0" y="41"/>
                    </a:lnTo>
                    <a:lnTo>
                      <a:pt x="0" y="67"/>
                    </a:lnTo>
                    <a:lnTo>
                      <a:pt x="4" y="67"/>
                    </a:lnTo>
                    <a:lnTo>
                      <a:pt x="69" y="29"/>
                    </a:lnTo>
                    <a:lnTo>
                      <a:pt x="71" y="27"/>
                    </a:lnTo>
                    <a:lnTo>
                      <a:pt x="71" y="25"/>
                    </a:lnTo>
                    <a:lnTo>
                      <a:pt x="71" y="4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4" name="Freeform 164"/>
              <p:cNvSpPr>
                <a:spLocks/>
              </p:cNvSpPr>
              <p:nvPr/>
            </p:nvSpPr>
            <p:spPr bwMode="ltGray">
              <a:xfrm>
                <a:off x="761" y="2351"/>
                <a:ext cx="72" cy="67"/>
              </a:xfrm>
              <a:custGeom>
                <a:avLst/>
                <a:gdLst/>
                <a:ahLst/>
                <a:cxnLst>
                  <a:cxn ang="0">
                    <a:pos x="72" y="41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25"/>
                  </a:cxn>
                  <a:cxn ang="0">
                    <a:pos x="0" y="27"/>
                  </a:cxn>
                  <a:cxn ang="0">
                    <a:pos x="2" y="29"/>
                  </a:cxn>
                  <a:cxn ang="0">
                    <a:pos x="68" y="67"/>
                  </a:cxn>
                  <a:cxn ang="0">
                    <a:pos x="72" y="67"/>
                  </a:cxn>
                  <a:cxn ang="0">
                    <a:pos x="72" y="41"/>
                  </a:cxn>
                </a:cxnLst>
                <a:rect l="0" t="0" r="r" b="b"/>
                <a:pathLst>
                  <a:path w="72" h="67">
                    <a:moveTo>
                      <a:pt x="72" y="41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2" y="29"/>
                    </a:lnTo>
                    <a:lnTo>
                      <a:pt x="68" y="67"/>
                    </a:lnTo>
                    <a:lnTo>
                      <a:pt x="72" y="67"/>
                    </a:lnTo>
                    <a:lnTo>
                      <a:pt x="72" y="41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5" name="Freeform 165"/>
              <p:cNvSpPr>
                <a:spLocks/>
              </p:cNvSpPr>
              <p:nvPr/>
            </p:nvSpPr>
            <p:spPr bwMode="ltGray">
              <a:xfrm>
                <a:off x="761" y="2311"/>
                <a:ext cx="143" cy="81"/>
              </a:xfrm>
              <a:custGeom>
                <a:avLst/>
                <a:gdLst/>
                <a:ahLst/>
                <a:cxnLst>
                  <a:cxn ang="0">
                    <a:pos x="141" y="38"/>
                  </a:cxn>
                  <a:cxn ang="0">
                    <a:pos x="133" y="34"/>
                  </a:cxn>
                  <a:cxn ang="0">
                    <a:pos x="76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72" y="81"/>
                  </a:cxn>
                  <a:cxn ang="0">
                    <a:pos x="135" y="44"/>
                  </a:cxn>
                  <a:cxn ang="0">
                    <a:pos x="143" y="40"/>
                  </a:cxn>
                  <a:cxn ang="0">
                    <a:pos x="141" y="38"/>
                  </a:cxn>
                </a:cxnLst>
                <a:rect l="0" t="0" r="r" b="b"/>
                <a:pathLst>
                  <a:path w="143" h="81">
                    <a:moveTo>
                      <a:pt x="141" y="38"/>
                    </a:moveTo>
                    <a:lnTo>
                      <a:pt x="133" y="34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2" y="38"/>
                    </a:lnTo>
                    <a:lnTo>
                      <a:pt x="0" y="40"/>
                    </a:lnTo>
                    <a:lnTo>
                      <a:pt x="72" y="81"/>
                    </a:lnTo>
                    <a:lnTo>
                      <a:pt x="135" y="44"/>
                    </a:lnTo>
                    <a:lnTo>
                      <a:pt x="143" y="40"/>
                    </a:lnTo>
                    <a:lnTo>
                      <a:pt x="141" y="38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6" name="Freeform 166"/>
              <p:cNvSpPr>
                <a:spLocks/>
              </p:cNvSpPr>
              <p:nvPr/>
            </p:nvSpPr>
            <p:spPr bwMode="ltGray">
              <a:xfrm>
                <a:off x="783" y="2368"/>
                <a:ext cx="48" cy="46"/>
              </a:xfrm>
              <a:custGeom>
                <a:avLst/>
                <a:gdLst/>
                <a:ahLst/>
                <a:cxnLst>
                  <a:cxn ang="0">
                    <a:pos x="48" y="30"/>
                  </a:cxn>
                  <a:cxn ang="0">
                    <a:pos x="46" y="28"/>
                  </a:cxn>
                  <a:cxn ang="0">
                    <a:pos x="46" y="24"/>
                  </a:cxn>
                  <a:cxn ang="0">
                    <a:pos x="42" y="22"/>
                  </a:cxn>
                  <a:cxn ang="0">
                    <a:pos x="42" y="24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42" y="42"/>
                  </a:cxn>
                  <a:cxn ang="0">
                    <a:pos x="42" y="44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2"/>
                  </a:cxn>
                  <a:cxn ang="0">
                    <a:pos x="48" y="30"/>
                  </a:cxn>
                </a:cxnLst>
                <a:rect l="0" t="0" r="r" b="b"/>
                <a:pathLst>
                  <a:path w="48" h="46">
                    <a:moveTo>
                      <a:pt x="48" y="30"/>
                    </a:moveTo>
                    <a:lnTo>
                      <a:pt x="46" y="28"/>
                    </a:lnTo>
                    <a:lnTo>
                      <a:pt x="46" y="24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42" y="42"/>
                    </a:lnTo>
                    <a:lnTo>
                      <a:pt x="42" y="44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2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7" name="Freeform 167"/>
              <p:cNvSpPr>
                <a:spLocks/>
              </p:cNvSpPr>
              <p:nvPr/>
            </p:nvSpPr>
            <p:spPr bwMode="ltGray">
              <a:xfrm>
                <a:off x="763" y="2358"/>
                <a:ext cx="20" cy="28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20"/>
                  </a:cxn>
                  <a:cxn ang="0">
                    <a:pos x="20" y="28"/>
                  </a:cxn>
                  <a:cxn ang="0">
                    <a:pos x="20" y="8"/>
                  </a:cxn>
                </a:cxnLst>
                <a:rect l="0" t="0" r="r" b="b"/>
                <a:pathLst>
                  <a:path w="20" h="28">
                    <a:moveTo>
                      <a:pt x="20" y="8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20"/>
                    </a:lnTo>
                    <a:lnTo>
                      <a:pt x="20" y="2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8" name="Freeform 168"/>
              <p:cNvSpPr>
                <a:spLocks/>
              </p:cNvSpPr>
              <p:nvPr/>
            </p:nvSpPr>
            <p:spPr bwMode="ltGray">
              <a:xfrm>
                <a:off x="775" y="2366"/>
                <a:ext cx="6" cy="1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4"/>
                  </a:cxn>
                  <a:cxn ang="0">
                    <a:pos x="6" y="2"/>
                  </a:cxn>
                </a:cxnLst>
                <a:rect l="0" t="0" r="r" b="b"/>
                <a:pathLst>
                  <a:path w="6" h="14">
                    <a:moveTo>
                      <a:pt x="6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9" name="Freeform 169"/>
              <p:cNvSpPr>
                <a:spLocks/>
              </p:cNvSpPr>
              <p:nvPr/>
            </p:nvSpPr>
            <p:spPr bwMode="ltGray">
              <a:xfrm>
                <a:off x="769" y="2368"/>
                <a:ext cx="4" cy="8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4" y="2"/>
                  </a:cxn>
                </a:cxnLst>
                <a:rect l="0" t="0" r="r" b="b"/>
                <a:pathLst>
                  <a:path w="4" h="8">
                    <a:moveTo>
                      <a:pt x="4" y="2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0" name="Freeform 170"/>
              <p:cNvSpPr>
                <a:spLocks/>
              </p:cNvSpPr>
              <p:nvPr/>
            </p:nvSpPr>
            <p:spPr bwMode="ltGray">
              <a:xfrm>
                <a:off x="829" y="2408"/>
                <a:ext cx="2" cy="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1" name="Freeform 171"/>
              <p:cNvSpPr>
                <a:spLocks/>
              </p:cNvSpPr>
              <p:nvPr/>
            </p:nvSpPr>
            <p:spPr bwMode="ltGray">
              <a:xfrm>
                <a:off x="783" y="2368"/>
                <a:ext cx="4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4" y="16"/>
                  </a:cxn>
                  <a:cxn ang="0">
                    <a:pos x="4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18">
                    <a:moveTo>
                      <a:pt x="0" y="0"/>
                    </a:moveTo>
                    <a:lnTo>
                      <a:pt x="0" y="18"/>
                    </a:lnTo>
                    <a:lnTo>
                      <a:pt x="4" y="16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2" name="Freeform 172"/>
              <p:cNvSpPr>
                <a:spLocks/>
              </p:cNvSpPr>
              <p:nvPr/>
            </p:nvSpPr>
            <p:spPr bwMode="ltGray">
              <a:xfrm>
                <a:off x="783" y="2384"/>
                <a:ext cx="46" cy="30"/>
              </a:xfrm>
              <a:custGeom>
                <a:avLst/>
                <a:gdLst/>
                <a:ahLst/>
                <a:cxnLst>
                  <a:cxn ang="0">
                    <a:pos x="42" y="26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6"/>
                  </a:cxn>
                  <a:cxn ang="0">
                    <a:pos x="46" y="30"/>
                  </a:cxn>
                  <a:cxn ang="0">
                    <a:pos x="42" y="28"/>
                  </a:cxn>
                  <a:cxn ang="0">
                    <a:pos x="42" y="26"/>
                  </a:cxn>
                </a:cxnLst>
                <a:rect l="0" t="0" r="r" b="b"/>
                <a:pathLst>
                  <a:path w="46" h="30">
                    <a:moveTo>
                      <a:pt x="42" y="2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6"/>
                    </a:lnTo>
                    <a:lnTo>
                      <a:pt x="46" y="30"/>
                    </a:lnTo>
                    <a:lnTo>
                      <a:pt x="42" y="28"/>
                    </a:lnTo>
                    <a:lnTo>
                      <a:pt x="42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3" name="Freeform 173"/>
              <p:cNvSpPr>
                <a:spLocks/>
              </p:cNvSpPr>
              <p:nvPr/>
            </p:nvSpPr>
            <p:spPr bwMode="ltGray">
              <a:xfrm>
                <a:off x="769" y="2343"/>
                <a:ext cx="80" cy="45"/>
              </a:xfrm>
              <a:custGeom>
                <a:avLst/>
                <a:gdLst/>
                <a:ahLst/>
                <a:cxnLst>
                  <a:cxn ang="0">
                    <a:pos x="80" y="35"/>
                  </a:cxn>
                  <a:cxn ang="0">
                    <a:pos x="16" y="0"/>
                  </a:cxn>
                  <a:cxn ang="0">
                    <a:pos x="0" y="8"/>
                  </a:cxn>
                  <a:cxn ang="0">
                    <a:pos x="64" y="45"/>
                  </a:cxn>
                  <a:cxn ang="0">
                    <a:pos x="80" y="35"/>
                  </a:cxn>
                </a:cxnLst>
                <a:rect l="0" t="0" r="r" b="b"/>
                <a:pathLst>
                  <a:path w="80" h="45">
                    <a:moveTo>
                      <a:pt x="80" y="35"/>
                    </a:moveTo>
                    <a:lnTo>
                      <a:pt x="16" y="0"/>
                    </a:lnTo>
                    <a:lnTo>
                      <a:pt x="0" y="8"/>
                    </a:lnTo>
                    <a:lnTo>
                      <a:pt x="64" y="45"/>
                    </a:lnTo>
                    <a:lnTo>
                      <a:pt x="80" y="35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4" name="Freeform 174"/>
              <p:cNvSpPr>
                <a:spLocks/>
              </p:cNvSpPr>
              <p:nvPr/>
            </p:nvSpPr>
            <p:spPr bwMode="ltGray">
              <a:xfrm>
                <a:off x="759" y="2309"/>
                <a:ext cx="147" cy="111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0" y="46"/>
                  </a:cxn>
                  <a:cxn ang="0">
                    <a:pos x="0" y="65"/>
                  </a:cxn>
                  <a:cxn ang="0">
                    <a:pos x="2" y="69"/>
                  </a:cxn>
                  <a:cxn ang="0">
                    <a:pos x="4" y="73"/>
                  </a:cxn>
                  <a:cxn ang="0">
                    <a:pos x="70" y="111"/>
                  </a:cxn>
                  <a:cxn ang="0">
                    <a:pos x="74" y="111"/>
                  </a:cxn>
                  <a:cxn ang="0">
                    <a:pos x="78" y="111"/>
                  </a:cxn>
                  <a:cxn ang="0">
                    <a:pos x="143" y="73"/>
                  </a:cxn>
                  <a:cxn ang="0">
                    <a:pos x="145" y="71"/>
                  </a:cxn>
                  <a:cxn ang="0">
                    <a:pos x="147" y="69"/>
                  </a:cxn>
                  <a:cxn ang="0">
                    <a:pos x="147" y="65"/>
                  </a:cxn>
                  <a:cxn ang="0">
                    <a:pos x="147" y="46"/>
                  </a:cxn>
                  <a:cxn ang="0">
                    <a:pos x="145" y="42"/>
                  </a:cxn>
                  <a:cxn ang="0">
                    <a:pos x="143" y="40"/>
                  </a:cxn>
                  <a:cxn ang="0">
                    <a:pos x="135" y="34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7"/>
                  </a:cxn>
                  <a:cxn ang="0">
                    <a:pos x="6" y="69"/>
                  </a:cxn>
                  <a:cxn ang="0">
                    <a:pos x="4" y="67"/>
                  </a:cxn>
                  <a:cxn ang="0">
                    <a:pos x="4" y="65"/>
                  </a:cxn>
                  <a:cxn ang="0">
                    <a:pos x="4" y="46"/>
                  </a:cxn>
                  <a:cxn ang="0">
                    <a:pos x="4" y="42"/>
                  </a:cxn>
                  <a:cxn ang="0">
                    <a:pos x="6" y="42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33" y="36"/>
                  </a:cxn>
                  <a:cxn ang="0">
                    <a:pos x="141" y="42"/>
                  </a:cxn>
                  <a:cxn ang="0">
                    <a:pos x="143" y="44"/>
                  </a:cxn>
                  <a:cxn ang="0">
                    <a:pos x="145" y="46"/>
                  </a:cxn>
                  <a:cxn ang="0">
                    <a:pos x="145" y="65"/>
                  </a:cxn>
                  <a:cxn ang="0">
                    <a:pos x="143" y="69"/>
                  </a:cxn>
                  <a:cxn ang="0">
                    <a:pos x="141" y="69"/>
                  </a:cxn>
                  <a:cxn ang="0">
                    <a:pos x="76" y="107"/>
                  </a:cxn>
                  <a:cxn ang="0">
                    <a:pos x="72" y="107"/>
                  </a:cxn>
                  <a:cxn ang="0">
                    <a:pos x="70" y="0"/>
                  </a:cxn>
                  <a:cxn ang="0">
                    <a:pos x="145" y="42"/>
                  </a:cxn>
                  <a:cxn ang="0">
                    <a:pos x="70" y="0"/>
                  </a:cxn>
                  <a:cxn ang="0">
                    <a:pos x="143" y="44"/>
                  </a:cxn>
                  <a:cxn ang="0">
                    <a:pos x="70" y="0"/>
                  </a:cxn>
                  <a:cxn ang="0">
                    <a:pos x="143" y="44"/>
                  </a:cxn>
                  <a:cxn ang="0">
                    <a:pos x="70" y="0"/>
                  </a:cxn>
                </a:cxnLst>
                <a:rect l="0" t="0" r="r" b="b"/>
                <a:pathLst>
                  <a:path w="147" h="111">
                    <a:moveTo>
                      <a:pt x="70" y="0"/>
                    </a:moveTo>
                    <a:lnTo>
                      <a:pt x="4" y="40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0" y="65"/>
                    </a:lnTo>
                    <a:lnTo>
                      <a:pt x="2" y="69"/>
                    </a:lnTo>
                    <a:lnTo>
                      <a:pt x="4" y="73"/>
                    </a:lnTo>
                    <a:lnTo>
                      <a:pt x="70" y="111"/>
                    </a:lnTo>
                    <a:lnTo>
                      <a:pt x="74" y="111"/>
                    </a:lnTo>
                    <a:lnTo>
                      <a:pt x="78" y="111"/>
                    </a:lnTo>
                    <a:lnTo>
                      <a:pt x="143" y="73"/>
                    </a:lnTo>
                    <a:lnTo>
                      <a:pt x="145" y="71"/>
                    </a:lnTo>
                    <a:lnTo>
                      <a:pt x="147" y="69"/>
                    </a:lnTo>
                    <a:lnTo>
                      <a:pt x="147" y="65"/>
                    </a:lnTo>
                    <a:lnTo>
                      <a:pt x="147" y="46"/>
                    </a:lnTo>
                    <a:lnTo>
                      <a:pt x="145" y="42"/>
                    </a:lnTo>
                    <a:lnTo>
                      <a:pt x="143" y="40"/>
                    </a:lnTo>
                    <a:lnTo>
                      <a:pt x="135" y="34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7"/>
                    </a:lnTo>
                    <a:lnTo>
                      <a:pt x="6" y="69"/>
                    </a:lnTo>
                    <a:lnTo>
                      <a:pt x="4" y="67"/>
                    </a:lnTo>
                    <a:lnTo>
                      <a:pt x="4" y="65"/>
                    </a:lnTo>
                    <a:lnTo>
                      <a:pt x="4" y="46"/>
                    </a:lnTo>
                    <a:lnTo>
                      <a:pt x="4" y="42"/>
                    </a:lnTo>
                    <a:lnTo>
                      <a:pt x="6" y="42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33" y="36"/>
                    </a:lnTo>
                    <a:lnTo>
                      <a:pt x="141" y="42"/>
                    </a:lnTo>
                    <a:lnTo>
                      <a:pt x="143" y="44"/>
                    </a:lnTo>
                    <a:lnTo>
                      <a:pt x="145" y="46"/>
                    </a:lnTo>
                    <a:lnTo>
                      <a:pt x="145" y="65"/>
                    </a:lnTo>
                    <a:lnTo>
                      <a:pt x="143" y="69"/>
                    </a:lnTo>
                    <a:lnTo>
                      <a:pt x="141" y="69"/>
                    </a:lnTo>
                    <a:lnTo>
                      <a:pt x="76" y="107"/>
                    </a:lnTo>
                    <a:lnTo>
                      <a:pt x="72" y="107"/>
                    </a:lnTo>
                    <a:lnTo>
                      <a:pt x="70" y="0"/>
                    </a:lnTo>
                    <a:lnTo>
                      <a:pt x="145" y="42"/>
                    </a:lnTo>
                    <a:lnTo>
                      <a:pt x="70" y="0"/>
                    </a:lnTo>
                    <a:lnTo>
                      <a:pt x="143" y="44"/>
                    </a:lnTo>
                    <a:lnTo>
                      <a:pt x="70" y="0"/>
                    </a:lnTo>
                    <a:lnTo>
                      <a:pt x="143" y="44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5" name="Freeform 175"/>
              <p:cNvSpPr>
                <a:spLocks/>
              </p:cNvSpPr>
              <p:nvPr/>
            </p:nvSpPr>
            <p:spPr bwMode="ltGray">
              <a:xfrm>
                <a:off x="833" y="2315"/>
                <a:ext cx="71" cy="67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0" y="42"/>
                  </a:cxn>
                  <a:cxn ang="0">
                    <a:pos x="0" y="67"/>
                  </a:cxn>
                  <a:cxn ang="0">
                    <a:pos x="4" y="67"/>
                  </a:cxn>
                  <a:cxn ang="0">
                    <a:pos x="69" y="30"/>
                  </a:cxn>
                  <a:cxn ang="0">
                    <a:pos x="71" y="28"/>
                  </a:cxn>
                  <a:cxn ang="0">
                    <a:pos x="71" y="24"/>
                  </a:cxn>
                  <a:cxn ang="0">
                    <a:pos x="71" y="4"/>
                  </a:cxn>
                  <a:cxn ang="0">
                    <a:pos x="71" y="2"/>
                  </a:cxn>
                  <a:cxn ang="0">
                    <a:pos x="71" y="0"/>
                  </a:cxn>
                </a:cxnLst>
                <a:rect l="0" t="0" r="r" b="b"/>
                <a:pathLst>
                  <a:path w="71" h="67">
                    <a:moveTo>
                      <a:pt x="71" y="0"/>
                    </a:moveTo>
                    <a:lnTo>
                      <a:pt x="0" y="42"/>
                    </a:lnTo>
                    <a:lnTo>
                      <a:pt x="0" y="67"/>
                    </a:lnTo>
                    <a:lnTo>
                      <a:pt x="4" y="67"/>
                    </a:lnTo>
                    <a:lnTo>
                      <a:pt x="69" y="30"/>
                    </a:lnTo>
                    <a:lnTo>
                      <a:pt x="71" y="28"/>
                    </a:lnTo>
                    <a:lnTo>
                      <a:pt x="71" y="24"/>
                    </a:lnTo>
                    <a:lnTo>
                      <a:pt x="71" y="4"/>
                    </a:lnTo>
                    <a:lnTo>
                      <a:pt x="71" y="2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6" name="Freeform 176"/>
              <p:cNvSpPr>
                <a:spLocks/>
              </p:cNvSpPr>
              <p:nvPr/>
            </p:nvSpPr>
            <p:spPr bwMode="ltGray">
              <a:xfrm>
                <a:off x="761" y="2315"/>
                <a:ext cx="72" cy="67"/>
              </a:xfrm>
              <a:custGeom>
                <a:avLst/>
                <a:gdLst/>
                <a:ahLst/>
                <a:cxnLst>
                  <a:cxn ang="0">
                    <a:pos x="72" y="42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24"/>
                  </a:cxn>
                  <a:cxn ang="0">
                    <a:pos x="0" y="28"/>
                  </a:cxn>
                  <a:cxn ang="0">
                    <a:pos x="2" y="30"/>
                  </a:cxn>
                  <a:cxn ang="0">
                    <a:pos x="68" y="67"/>
                  </a:cxn>
                  <a:cxn ang="0">
                    <a:pos x="72" y="67"/>
                  </a:cxn>
                  <a:cxn ang="0">
                    <a:pos x="72" y="42"/>
                  </a:cxn>
                </a:cxnLst>
                <a:rect l="0" t="0" r="r" b="b"/>
                <a:pathLst>
                  <a:path w="72" h="67">
                    <a:moveTo>
                      <a:pt x="72" y="4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2" y="30"/>
                    </a:lnTo>
                    <a:lnTo>
                      <a:pt x="68" y="67"/>
                    </a:lnTo>
                    <a:lnTo>
                      <a:pt x="72" y="67"/>
                    </a:lnTo>
                    <a:lnTo>
                      <a:pt x="72" y="42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7" name="Freeform 177"/>
              <p:cNvSpPr>
                <a:spLocks/>
              </p:cNvSpPr>
              <p:nvPr/>
            </p:nvSpPr>
            <p:spPr bwMode="ltGray">
              <a:xfrm>
                <a:off x="761" y="2273"/>
                <a:ext cx="143" cy="84"/>
              </a:xfrm>
              <a:custGeom>
                <a:avLst/>
                <a:gdLst/>
                <a:ahLst/>
                <a:cxnLst>
                  <a:cxn ang="0">
                    <a:pos x="141" y="40"/>
                  </a:cxn>
                  <a:cxn ang="0">
                    <a:pos x="133" y="34"/>
                  </a:cxn>
                  <a:cxn ang="0">
                    <a:pos x="76" y="2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2" y="84"/>
                  </a:cxn>
                  <a:cxn ang="0">
                    <a:pos x="135" y="46"/>
                  </a:cxn>
                  <a:cxn ang="0">
                    <a:pos x="143" y="42"/>
                  </a:cxn>
                  <a:cxn ang="0">
                    <a:pos x="141" y="40"/>
                  </a:cxn>
                </a:cxnLst>
                <a:rect l="0" t="0" r="r" b="b"/>
                <a:pathLst>
                  <a:path w="143" h="84">
                    <a:moveTo>
                      <a:pt x="141" y="40"/>
                    </a:moveTo>
                    <a:lnTo>
                      <a:pt x="133" y="34"/>
                    </a:lnTo>
                    <a:lnTo>
                      <a:pt x="76" y="2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2" y="84"/>
                    </a:lnTo>
                    <a:lnTo>
                      <a:pt x="135" y="46"/>
                    </a:lnTo>
                    <a:lnTo>
                      <a:pt x="143" y="42"/>
                    </a:lnTo>
                    <a:lnTo>
                      <a:pt x="141" y="40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8" name="Freeform 178"/>
              <p:cNvSpPr>
                <a:spLocks/>
              </p:cNvSpPr>
              <p:nvPr/>
            </p:nvSpPr>
            <p:spPr bwMode="ltGray">
              <a:xfrm>
                <a:off x="783" y="2331"/>
                <a:ext cx="48" cy="45"/>
              </a:xfrm>
              <a:custGeom>
                <a:avLst/>
                <a:gdLst/>
                <a:ahLst/>
                <a:cxnLst>
                  <a:cxn ang="0">
                    <a:pos x="48" y="31"/>
                  </a:cxn>
                  <a:cxn ang="0">
                    <a:pos x="46" y="29"/>
                  </a:cxn>
                  <a:cxn ang="0">
                    <a:pos x="46" y="26"/>
                  </a:cxn>
                  <a:cxn ang="0">
                    <a:pos x="42" y="24"/>
                  </a:cxn>
                  <a:cxn ang="0">
                    <a:pos x="42" y="26"/>
                  </a:cxn>
                  <a:cxn ang="0">
                    <a:pos x="0" y="0"/>
                  </a:cxn>
                  <a:cxn ang="0">
                    <a:pos x="0" y="20"/>
                  </a:cxn>
                  <a:cxn ang="0">
                    <a:pos x="42" y="43"/>
                  </a:cxn>
                  <a:cxn ang="0">
                    <a:pos x="42" y="45"/>
                  </a:cxn>
                  <a:cxn ang="0">
                    <a:pos x="46" y="45"/>
                  </a:cxn>
                  <a:cxn ang="0">
                    <a:pos x="46" y="41"/>
                  </a:cxn>
                  <a:cxn ang="0">
                    <a:pos x="48" y="43"/>
                  </a:cxn>
                  <a:cxn ang="0">
                    <a:pos x="48" y="31"/>
                  </a:cxn>
                </a:cxnLst>
                <a:rect l="0" t="0" r="r" b="b"/>
                <a:pathLst>
                  <a:path w="48" h="45">
                    <a:moveTo>
                      <a:pt x="48" y="31"/>
                    </a:moveTo>
                    <a:lnTo>
                      <a:pt x="46" y="29"/>
                    </a:lnTo>
                    <a:lnTo>
                      <a:pt x="46" y="26"/>
                    </a:lnTo>
                    <a:lnTo>
                      <a:pt x="42" y="24"/>
                    </a:lnTo>
                    <a:lnTo>
                      <a:pt x="42" y="26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2" y="43"/>
                    </a:lnTo>
                    <a:lnTo>
                      <a:pt x="42" y="45"/>
                    </a:lnTo>
                    <a:lnTo>
                      <a:pt x="46" y="45"/>
                    </a:lnTo>
                    <a:lnTo>
                      <a:pt x="46" y="41"/>
                    </a:lnTo>
                    <a:lnTo>
                      <a:pt x="48" y="43"/>
                    </a:lnTo>
                    <a:lnTo>
                      <a:pt x="48" y="3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9" name="Freeform 179"/>
              <p:cNvSpPr>
                <a:spLocks/>
              </p:cNvSpPr>
              <p:nvPr/>
            </p:nvSpPr>
            <p:spPr bwMode="ltGray">
              <a:xfrm>
                <a:off x="763" y="2323"/>
                <a:ext cx="20" cy="26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" y="0"/>
                  </a:cxn>
                  <a:cxn ang="0">
                    <a:pos x="0" y="6"/>
                  </a:cxn>
                  <a:cxn ang="0">
                    <a:pos x="4" y="18"/>
                  </a:cxn>
                  <a:cxn ang="0">
                    <a:pos x="20" y="26"/>
                  </a:cxn>
                  <a:cxn ang="0">
                    <a:pos x="20" y="8"/>
                  </a:cxn>
                </a:cxnLst>
                <a:rect l="0" t="0" r="r" b="b"/>
                <a:pathLst>
                  <a:path w="20" h="26">
                    <a:moveTo>
                      <a:pt x="20" y="8"/>
                    </a:moveTo>
                    <a:lnTo>
                      <a:pt x="4" y="0"/>
                    </a:lnTo>
                    <a:lnTo>
                      <a:pt x="0" y="6"/>
                    </a:lnTo>
                    <a:lnTo>
                      <a:pt x="4" y="18"/>
                    </a:lnTo>
                    <a:lnTo>
                      <a:pt x="20" y="26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0" name="Freeform 180"/>
              <p:cNvSpPr>
                <a:spLocks/>
              </p:cNvSpPr>
              <p:nvPr/>
            </p:nvSpPr>
            <p:spPr bwMode="ltGray">
              <a:xfrm>
                <a:off x="775" y="2331"/>
                <a:ext cx="6" cy="1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4"/>
                  </a:cxn>
                  <a:cxn ang="0">
                    <a:pos x="6" y="2"/>
                  </a:cxn>
                </a:cxnLst>
                <a:rect l="0" t="0" r="r" b="b"/>
                <a:pathLst>
                  <a:path w="6" h="14">
                    <a:moveTo>
                      <a:pt x="6" y="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1" name="Freeform 181"/>
              <p:cNvSpPr>
                <a:spLocks/>
              </p:cNvSpPr>
              <p:nvPr/>
            </p:nvSpPr>
            <p:spPr bwMode="ltGray">
              <a:xfrm>
                <a:off x="769" y="2331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2" name="Freeform 182"/>
              <p:cNvSpPr>
                <a:spLocks/>
              </p:cNvSpPr>
              <p:nvPr/>
            </p:nvSpPr>
            <p:spPr bwMode="ltGray">
              <a:xfrm>
                <a:off x="829" y="2372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3" name="Freeform 183"/>
              <p:cNvSpPr>
                <a:spLocks/>
              </p:cNvSpPr>
              <p:nvPr/>
            </p:nvSpPr>
            <p:spPr bwMode="ltGray">
              <a:xfrm>
                <a:off x="783" y="2331"/>
                <a:ext cx="4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0">
                    <a:moveTo>
                      <a:pt x="0" y="0"/>
                    </a:moveTo>
                    <a:lnTo>
                      <a:pt x="0" y="20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4" name="Freeform 184"/>
              <p:cNvSpPr>
                <a:spLocks/>
              </p:cNvSpPr>
              <p:nvPr/>
            </p:nvSpPr>
            <p:spPr bwMode="ltGray">
              <a:xfrm>
                <a:off x="783" y="2349"/>
                <a:ext cx="46" cy="27"/>
              </a:xfrm>
              <a:custGeom>
                <a:avLst/>
                <a:gdLst/>
                <a:ahLst/>
                <a:cxnLst>
                  <a:cxn ang="0">
                    <a:pos x="42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46" y="23"/>
                  </a:cxn>
                  <a:cxn ang="0">
                    <a:pos x="46" y="27"/>
                  </a:cxn>
                  <a:cxn ang="0">
                    <a:pos x="42" y="27"/>
                  </a:cxn>
                  <a:cxn ang="0">
                    <a:pos x="42" y="25"/>
                  </a:cxn>
                </a:cxnLst>
                <a:rect l="0" t="0" r="r" b="b"/>
                <a:pathLst>
                  <a:path w="46" h="27">
                    <a:moveTo>
                      <a:pt x="42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46" y="23"/>
                    </a:lnTo>
                    <a:lnTo>
                      <a:pt x="46" y="27"/>
                    </a:lnTo>
                    <a:lnTo>
                      <a:pt x="42" y="27"/>
                    </a:lnTo>
                    <a:lnTo>
                      <a:pt x="42" y="2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5" name="Freeform 185"/>
              <p:cNvSpPr>
                <a:spLocks/>
              </p:cNvSpPr>
              <p:nvPr/>
            </p:nvSpPr>
            <p:spPr bwMode="ltGray">
              <a:xfrm>
                <a:off x="769" y="2305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6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6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6" name="Freeform 186"/>
              <p:cNvSpPr>
                <a:spLocks/>
              </p:cNvSpPr>
              <p:nvPr/>
            </p:nvSpPr>
            <p:spPr bwMode="ltGray">
              <a:xfrm>
                <a:off x="759" y="2273"/>
                <a:ext cx="147" cy="111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" y="38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0" y="44"/>
                  </a:cxn>
                  <a:cxn ang="0">
                    <a:pos x="0" y="66"/>
                  </a:cxn>
                  <a:cxn ang="0">
                    <a:pos x="2" y="70"/>
                  </a:cxn>
                  <a:cxn ang="0">
                    <a:pos x="4" y="72"/>
                  </a:cxn>
                  <a:cxn ang="0">
                    <a:pos x="70" y="109"/>
                  </a:cxn>
                  <a:cxn ang="0">
                    <a:pos x="74" y="111"/>
                  </a:cxn>
                  <a:cxn ang="0">
                    <a:pos x="78" y="109"/>
                  </a:cxn>
                  <a:cxn ang="0">
                    <a:pos x="143" y="72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6"/>
                  </a:cxn>
                  <a:cxn ang="0">
                    <a:pos x="147" y="44"/>
                  </a:cxn>
                  <a:cxn ang="0">
                    <a:pos x="145" y="42"/>
                  </a:cxn>
                  <a:cxn ang="0">
                    <a:pos x="143" y="38"/>
                  </a:cxn>
                  <a:cxn ang="0">
                    <a:pos x="135" y="34"/>
                  </a:cxn>
                  <a:cxn ang="0">
                    <a:pos x="78" y="0"/>
                  </a:cxn>
                  <a:cxn ang="0">
                    <a:pos x="74" y="0"/>
                  </a:cxn>
                  <a:cxn ang="0">
                    <a:pos x="70" y="0"/>
                  </a:cxn>
                  <a:cxn ang="0">
                    <a:pos x="72" y="107"/>
                  </a:cxn>
                  <a:cxn ang="0">
                    <a:pos x="6" y="70"/>
                  </a:cxn>
                  <a:cxn ang="0">
                    <a:pos x="4" y="68"/>
                  </a:cxn>
                  <a:cxn ang="0">
                    <a:pos x="4" y="66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6" y="40"/>
                  </a:cxn>
                  <a:cxn ang="0">
                    <a:pos x="72" y="2"/>
                  </a:cxn>
                  <a:cxn ang="0">
                    <a:pos x="76" y="2"/>
                  </a:cxn>
                  <a:cxn ang="0">
                    <a:pos x="133" y="36"/>
                  </a:cxn>
                  <a:cxn ang="0">
                    <a:pos x="141" y="40"/>
                  </a:cxn>
                  <a:cxn ang="0">
                    <a:pos x="143" y="42"/>
                  </a:cxn>
                  <a:cxn ang="0">
                    <a:pos x="145" y="44"/>
                  </a:cxn>
                  <a:cxn ang="0">
                    <a:pos x="145" y="66"/>
                  </a:cxn>
                  <a:cxn ang="0">
                    <a:pos x="143" y="70"/>
                  </a:cxn>
                  <a:cxn ang="0">
                    <a:pos x="141" y="70"/>
                  </a:cxn>
                  <a:cxn ang="0">
                    <a:pos x="76" y="107"/>
                  </a:cxn>
                  <a:cxn ang="0">
                    <a:pos x="72" y="107"/>
                  </a:cxn>
                  <a:cxn ang="0">
                    <a:pos x="70" y="0"/>
                  </a:cxn>
                  <a:cxn ang="0">
                    <a:pos x="145" y="42"/>
                  </a:cxn>
                  <a:cxn ang="0">
                    <a:pos x="70" y="0"/>
                  </a:cxn>
                  <a:cxn ang="0">
                    <a:pos x="143" y="42"/>
                  </a:cxn>
                  <a:cxn ang="0">
                    <a:pos x="70" y="0"/>
                  </a:cxn>
                  <a:cxn ang="0">
                    <a:pos x="143" y="42"/>
                  </a:cxn>
                  <a:cxn ang="0">
                    <a:pos x="70" y="0"/>
                  </a:cxn>
                </a:cxnLst>
                <a:rect l="0" t="0" r="r" b="b"/>
                <a:pathLst>
                  <a:path w="147" h="111">
                    <a:moveTo>
                      <a:pt x="70" y="0"/>
                    </a:moveTo>
                    <a:lnTo>
                      <a:pt x="4" y="38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0" y="44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70" y="109"/>
                    </a:lnTo>
                    <a:lnTo>
                      <a:pt x="74" y="111"/>
                    </a:lnTo>
                    <a:lnTo>
                      <a:pt x="78" y="109"/>
                    </a:lnTo>
                    <a:lnTo>
                      <a:pt x="143" y="72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6"/>
                    </a:lnTo>
                    <a:lnTo>
                      <a:pt x="147" y="44"/>
                    </a:lnTo>
                    <a:lnTo>
                      <a:pt x="145" y="42"/>
                    </a:lnTo>
                    <a:lnTo>
                      <a:pt x="143" y="38"/>
                    </a:lnTo>
                    <a:lnTo>
                      <a:pt x="135" y="34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72" y="107"/>
                    </a:lnTo>
                    <a:lnTo>
                      <a:pt x="6" y="70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6" y="40"/>
                    </a:lnTo>
                    <a:lnTo>
                      <a:pt x="72" y="2"/>
                    </a:lnTo>
                    <a:lnTo>
                      <a:pt x="76" y="2"/>
                    </a:lnTo>
                    <a:lnTo>
                      <a:pt x="133" y="36"/>
                    </a:lnTo>
                    <a:lnTo>
                      <a:pt x="141" y="40"/>
                    </a:lnTo>
                    <a:lnTo>
                      <a:pt x="143" y="42"/>
                    </a:lnTo>
                    <a:lnTo>
                      <a:pt x="145" y="44"/>
                    </a:lnTo>
                    <a:lnTo>
                      <a:pt x="145" y="66"/>
                    </a:lnTo>
                    <a:lnTo>
                      <a:pt x="143" y="70"/>
                    </a:lnTo>
                    <a:lnTo>
                      <a:pt x="141" y="70"/>
                    </a:lnTo>
                    <a:lnTo>
                      <a:pt x="76" y="107"/>
                    </a:lnTo>
                    <a:lnTo>
                      <a:pt x="72" y="107"/>
                    </a:lnTo>
                    <a:lnTo>
                      <a:pt x="70" y="0"/>
                    </a:lnTo>
                    <a:lnTo>
                      <a:pt x="145" y="42"/>
                    </a:lnTo>
                    <a:lnTo>
                      <a:pt x="70" y="0"/>
                    </a:lnTo>
                    <a:lnTo>
                      <a:pt x="143" y="42"/>
                    </a:lnTo>
                    <a:lnTo>
                      <a:pt x="70" y="0"/>
                    </a:lnTo>
                    <a:lnTo>
                      <a:pt x="143" y="4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7" name="Freeform 187"/>
              <p:cNvSpPr>
                <a:spLocks/>
              </p:cNvSpPr>
              <p:nvPr/>
            </p:nvSpPr>
            <p:spPr bwMode="ltGray">
              <a:xfrm>
                <a:off x="833" y="2279"/>
                <a:ext cx="71" cy="68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0" y="40"/>
                  </a:cxn>
                  <a:cxn ang="0">
                    <a:pos x="0" y="68"/>
                  </a:cxn>
                  <a:cxn ang="0">
                    <a:pos x="4" y="66"/>
                  </a:cxn>
                  <a:cxn ang="0">
                    <a:pos x="69" y="28"/>
                  </a:cxn>
                  <a:cxn ang="0">
                    <a:pos x="71" y="26"/>
                  </a:cxn>
                  <a:cxn ang="0">
                    <a:pos x="71" y="24"/>
                  </a:cxn>
                  <a:cxn ang="0">
                    <a:pos x="71" y="2"/>
                  </a:cxn>
                  <a:cxn ang="0">
                    <a:pos x="71" y="0"/>
                  </a:cxn>
                </a:cxnLst>
                <a:rect l="0" t="0" r="r" b="b"/>
                <a:pathLst>
                  <a:path w="71" h="68">
                    <a:moveTo>
                      <a:pt x="71" y="0"/>
                    </a:moveTo>
                    <a:lnTo>
                      <a:pt x="0" y="40"/>
                    </a:lnTo>
                    <a:lnTo>
                      <a:pt x="0" y="68"/>
                    </a:lnTo>
                    <a:lnTo>
                      <a:pt x="4" y="66"/>
                    </a:lnTo>
                    <a:lnTo>
                      <a:pt x="69" y="28"/>
                    </a:lnTo>
                    <a:lnTo>
                      <a:pt x="71" y="26"/>
                    </a:lnTo>
                    <a:lnTo>
                      <a:pt x="71" y="24"/>
                    </a:lnTo>
                    <a:lnTo>
                      <a:pt x="71" y="2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7D7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8" name="Freeform 188"/>
              <p:cNvSpPr>
                <a:spLocks/>
              </p:cNvSpPr>
              <p:nvPr/>
            </p:nvSpPr>
            <p:spPr bwMode="ltGray">
              <a:xfrm>
                <a:off x="761" y="2279"/>
                <a:ext cx="72" cy="68"/>
              </a:xfrm>
              <a:custGeom>
                <a:avLst/>
                <a:gdLst/>
                <a:ahLst/>
                <a:cxnLst>
                  <a:cxn ang="0">
                    <a:pos x="72" y="4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4"/>
                  </a:cxn>
                  <a:cxn ang="0">
                    <a:pos x="0" y="26"/>
                  </a:cxn>
                  <a:cxn ang="0">
                    <a:pos x="2" y="28"/>
                  </a:cxn>
                  <a:cxn ang="0">
                    <a:pos x="68" y="66"/>
                  </a:cxn>
                  <a:cxn ang="0">
                    <a:pos x="72" y="68"/>
                  </a:cxn>
                  <a:cxn ang="0">
                    <a:pos x="72" y="40"/>
                  </a:cxn>
                </a:cxnLst>
                <a:rect l="0" t="0" r="r" b="b"/>
                <a:pathLst>
                  <a:path w="72" h="68">
                    <a:moveTo>
                      <a:pt x="72" y="4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2" y="28"/>
                    </a:lnTo>
                    <a:lnTo>
                      <a:pt x="68" y="66"/>
                    </a:lnTo>
                    <a:lnTo>
                      <a:pt x="72" y="68"/>
                    </a:lnTo>
                    <a:lnTo>
                      <a:pt x="72" y="40"/>
                    </a:lnTo>
                    <a:close/>
                  </a:path>
                </a:pathLst>
              </a:custGeom>
              <a:solidFill>
                <a:srgbClr val="C9C9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9" name="Freeform 189"/>
              <p:cNvSpPr>
                <a:spLocks/>
              </p:cNvSpPr>
              <p:nvPr/>
            </p:nvSpPr>
            <p:spPr bwMode="ltGray">
              <a:xfrm>
                <a:off x="761" y="2237"/>
                <a:ext cx="143" cy="82"/>
              </a:xfrm>
              <a:custGeom>
                <a:avLst/>
                <a:gdLst/>
                <a:ahLst/>
                <a:cxnLst>
                  <a:cxn ang="0">
                    <a:pos x="141" y="38"/>
                  </a:cxn>
                  <a:cxn ang="0">
                    <a:pos x="133" y="34"/>
                  </a:cxn>
                  <a:cxn ang="0">
                    <a:pos x="76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2" y="38"/>
                  </a:cxn>
                  <a:cxn ang="0">
                    <a:pos x="0" y="42"/>
                  </a:cxn>
                  <a:cxn ang="0">
                    <a:pos x="72" y="82"/>
                  </a:cxn>
                  <a:cxn ang="0">
                    <a:pos x="135" y="46"/>
                  </a:cxn>
                  <a:cxn ang="0">
                    <a:pos x="143" y="42"/>
                  </a:cxn>
                  <a:cxn ang="0">
                    <a:pos x="141" y="38"/>
                  </a:cxn>
                </a:cxnLst>
                <a:rect l="0" t="0" r="r" b="b"/>
                <a:pathLst>
                  <a:path w="143" h="82">
                    <a:moveTo>
                      <a:pt x="141" y="38"/>
                    </a:moveTo>
                    <a:lnTo>
                      <a:pt x="133" y="34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2" y="38"/>
                    </a:lnTo>
                    <a:lnTo>
                      <a:pt x="0" y="42"/>
                    </a:lnTo>
                    <a:lnTo>
                      <a:pt x="72" y="82"/>
                    </a:lnTo>
                    <a:lnTo>
                      <a:pt x="135" y="46"/>
                    </a:lnTo>
                    <a:lnTo>
                      <a:pt x="143" y="42"/>
                    </a:lnTo>
                    <a:lnTo>
                      <a:pt x="141" y="38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0" name="Freeform 190"/>
              <p:cNvSpPr>
                <a:spLocks/>
              </p:cNvSpPr>
              <p:nvPr/>
            </p:nvSpPr>
            <p:spPr bwMode="ltGray">
              <a:xfrm>
                <a:off x="783" y="2295"/>
                <a:ext cx="48" cy="46"/>
              </a:xfrm>
              <a:custGeom>
                <a:avLst/>
                <a:gdLst/>
                <a:ahLst/>
                <a:cxnLst>
                  <a:cxn ang="0">
                    <a:pos x="48" y="30"/>
                  </a:cxn>
                  <a:cxn ang="0">
                    <a:pos x="46" y="30"/>
                  </a:cxn>
                  <a:cxn ang="0">
                    <a:pos x="46" y="24"/>
                  </a:cxn>
                  <a:cxn ang="0">
                    <a:pos x="42" y="24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42" y="44"/>
                  </a:cxn>
                  <a:cxn ang="0">
                    <a:pos x="46" y="46"/>
                  </a:cxn>
                  <a:cxn ang="0">
                    <a:pos x="46" y="42"/>
                  </a:cxn>
                  <a:cxn ang="0">
                    <a:pos x="48" y="44"/>
                  </a:cxn>
                  <a:cxn ang="0">
                    <a:pos x="48" y="30"/>
                  </a:cxn>
                </a:cxnLst>
                <a:rect l="0" t="0" r="r" b="b"/>
                <a:pathLst>
                  <a:path w="48" h="46">
                    <a:moveTo>
                      <a:pt x="48" y="30"/>
                    </a:moveTo>
                    <a:lnTo>
                      <a:pt x="46" y="30"/>
                    </a:lnTo>
                    <a:lnTo>
                      <a:pt x="46" y="24"/>
                    </a:lnTo>
                    <a:lnTo>
                      <a:pt x="42" y="24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42" y="44"/>
                    </a:lnTo>
                    <a:lnTo>
                      <a:pt x="46" y="46"/>
                    </a:lnTo>
                    <a:lnTo>
                      <a:pt x="46" y="42"/>
                    </a:lnTo>
                    <a:lnTo>
                      <a:pt x="48" y="44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1" name="Freeform 191"/>
              <p:cNvSpPr>
                <a:spLocks/>
              </p:cNvSpPr>
              <p:nvPr/>
            </p:nvSpPr>
            <p:spPr bwMode="ltGray">
              <a:xfrm>
                <a:off x="763" y="2285"/>
                <a:ext cx="20" cy="28"/>
              </a:xfrm>
              <a:custGeom>
                <a:avLst/>
                <a:gdLst/>
                <a:ahLst/>
                <a:cxnLst>
                  <a:cxn ang="0">
                    <a:pos x="20" y="10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4" y="20"/>
                  </a:cxn>
                  <a:cxn ang="0">
                    <a:pos x="20" y="28"/>
                  </a:cxn>
                  <a:cxn ang="0">
                    <a:pos x="20" y="10"/>
                  </a:cxn>
                </a:cxnLst>
                <a:rect l="0" t="0" r="r" b="b"/>
                <a:pathLst>
                  <a:path w="20" h="28">
                    <a:moveTo>
                      <a:pt x="20" y="1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4" y="20"/>
                    </a:lnTo>
                    <a:lnTo>
                      <a:pt x="20" y="28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2" name="Freeform 192"/>
              <p:cNvSpPr>
                <a:spLocks/>
              </p:cNvSpPr>
              <p:nvPr/>
            </p:nvSpPr>
            <p:spPr bwMode="ltGray">
              <a:xfrm>
                <a:off x="775" y="2293"/>
                <a:ext cx="6" cy="1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6"/>
                  </a:cxn>
                  <a:cxn ang="0">
                    <a:pos x="6" y="4"/>
                  </a:cxn>
                </a:cxnLst>
                <a:rect l="0" t="0" r="r" b="b"/>
                <a:pathLst>
                  <a:path w="6" h="16">
                    <a:moveTo>
                      <a:pt x="6" y="4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3" name="Freeform 193"/>
              <p:cNvSpPr>
                <a:spLocks/>
              </p:cNvSpPr>
              <p:nvPr/>
            </p:nvSpPr>
            <p:spPr bwMode="ltGray">
              <a:xfrm>
                <a:off x="769" y="2295"/>
                <a:ext cx="4" cy="1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4" y="2"/>
                  </a:cxn>
                </a:cxnLst>
                <a:rect l="0" t="0" r="r" b="b"/>
                <a:pathLst>
                  <a:path w="4" h="10">
                    <a:moveTo>
                      <a:pt x="4" y="2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4" name="Freeform 194"/>
              <p:cNvSpPr>
                <a:spLocks/>
              </p:cNvSpPr>
              <p:nvPr/>
            </p:nvSpPr>
            <p:spPr bwMode="ltGray">
              <a:xfrm>
                <a:off x="829" y="2335"/>
                <a:ext cx="2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5" name="Freeform 195"/>
              <p:cNvSpPr>
                <a:spLocks/>
              </p:cNvSpPr>
              <p:nvPr/>
            </p:nvSpPr>
            <p:spPr bwMode="ltGray">
              <a:xfrm>
                <a:off x="783" y="2295"/>
                <a:ext cx="4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4" y="18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18">
                    <a:moveTo>
                      <a:pt x="0" y="0"/>
                    </a:moveTo>
                    <a:lnTo>
                      <a:pt x="0" y="18"/>
                    </a:lnTo>
                    <a:lnTo>
                      <a:pt x="4" y="18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6" name="Freeform 196"/>
              <p:cNvSpPr>
                <a:spLocks/>
              </p:cNvSpPr>
              <p:nvPr/>
            </p:nvSpPr>
            <p:spPr bwMode="ltGray">
              <a:xfrm>
                <a:off x="783" y="2313"/>
                <a:ext cx="46" cy="28"/>
              </a:xfrm>
              <a:custGeom>
                <a:avLst/>
                <a:gdLst/>
                <a:ahLst/>
                <a:cxnLst>
                  <a:cxn ang="0">
                    <a:pos x="42" y="2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6" y="24"/>
                  </a:cxn>
                  <a:cxn ang="0">
                    <a:pos x="46" y="28"/>
                  </a:cxn>
                  <a:cxn ang="0">
                    <a:pos x="42" y="26"/>
                  </a:cxn>
                </a:cxnLst>
                <a:rect l="0" t="0" r="r" b="b"/>
                <a:pathLst>
                  <a:path w="46" h="28">
                    <a:moveTo>
                      <a:pt x="42" y="26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6" y="24"/>
                    </a:lnTo>
                    <a:lnTo>
                      <a:pt x="46" y="28"/>
                    </a:lnTo>
                    <a:lnTo>
                      <a:pt x="42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7" name="Freeform 197"/>
              <p:cNvSpPr>
                <a:spLocks/>
              </p:cNvSpPr>
              <p:nvPr/>
            </p:nvSpPr>
            <p:spPr bwMode="ltGray">
              <a:xfrm>
                <a:off x="769" y="2269"/>
                <a:ext cx="80" cy="46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16" y="0"/>
                  </a:cxn>
                  <a:cxn ang="0">
                    <a:pos x="0" y="10"/>
                  </a:cxn>
                  <a:cxn ang="0">
                    <a:pos x="64" y="46"/>
                  </a:cxn>
                  <a:cxn ang="0">
                    <a:pos x="80" y="36"/>
                  </a:cxn>
                </a:cxnLst>
                <a:rect l="0" t="0" r="r" b="b"/>
                <a:pathLst>
                  <a:path w="80" h="46">
                    <a:moveTo>
                      <a:pt x="80" y="36"/>
                    </a:moveTo>
                    <a:lnTo>
                      <a:pt x="16" y="0"/>
                    </a:lnTo>
                    <a:lnTo>
                      <a:pt x="0" y="10"/>
                    </a:lnTo>
                    <a:lnTo>
                      <a:pt x="64" y="46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A6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8" name="Freeform 198"/>
              <p:cNvSpPr>
                <a:spLocks/>
              </p:cNvSpPr>
              <p:nvPr/>
            </p:nvSpPr>
            <p:spPr bwMode="ltGray">
              <a:xfrm>
                <a:off x="759" y="2235"/>
                <a:ext cx="147" cy="112"/>
              </a:xfrm>
              <a:custGeom>
                <a:avLst/>
                <a:gdLst/>
                <a:ahLst/>
                <a:cxnLst>
                  <a:cxn ang="0">
                    <a:pos x="70" y="2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2" y="44"/>
                  </a:cxn>
                  <a:cxn ang="0">
                    <a:pos x="0" y="46"/>
                  </a:cxn>
                  <a:cxn ang="0">
                    <a:pos x="0" y="68"/>
                  </a:cxn>
                  <a:cxn ang="0">
                    <a:pos x="2" y="72"/>
                  </a:cxn>
                  <a:cxn ang="0">
                    <a:pos x="4" y="74"/>
                  </a:cxn>
                  <a:cxn ang="0">
                    <a:pos x="70" y="112"/>
                  </a:cxn>
                  <a:cxn ang="0">
                    <a:pos x="74" y="112"/>
                  </a:cxn>
                  <a:cxn ang="0">
                    <a:pos x="78" y="112"/>
                  </a:cxn>
                  <a:cxn ang="0">
                    <a:pos x="143" y="74"/>
                  </a:cxn>
                  <a:cxn ang="0">
                    <a:pos x="145" y="72"/>
                  </a:cxn>
                  <a:cxn ang="0">
                    <a:pos x="147" y="70"/>
                  </a:cxn>
                  <a:cxn ang="0">
                    <a:pos x="147" y="68"/>
                  </a:cxn>
                  <a:cxn ang="0">
                    <a:pos x="147" y="46"/>
                  </a:cxn>
                  <a:cxn ang="0">
                    <a:pos x="145" y="42"/>
                  </a:cxn>
                  <a:cxn ang="0">
                    <a:pos x="143" y="40"/>
                  </a:cxn>
                  <a:cxn ang="0">
                    <a:pos x="135" y="36"/>
                  </a:cxn>
                  <a:cxn ang="0">
                    <a:pos x="78" y="2"/>
                  </a:cxn>
                  <a:cxn ang="0">
                    <a:pos x="74" y="0"/>
                  </a:cxn>
                  <a:cxn ang="0">
                    <a:pos x="70" y="2"/>
                  </a:cxn>
                  <a:cxn ang="0">
                    <a:pos x="72" y="110"/>
                  </a:cxn>
                  <a:cxn ang="0">
                    <a:pos x="6" y="72"/>
                  </a:cxn>
                  <a:cxn ang="0">
                    <a:pos x="4" y="70"/>
                  </a:cxn>
                  <a:cxn ang="0">
                    <a:pos x="4" y="68"/>
                  </a:cxn>
                  <a:cxn ang="0">
                    <a:pos x="4" y="46"/>
                  </a:cxn>
                  <a:cxn ang="0">
                    <a:pos x="4" y="44"/>
                  </a:cxn>
                  <a:cxn ang="0">
                    <a:pos x="6" y="42"/>
                  </a:cxn>
                  <a:cxn ang="0">
                    <a:pos x="72" y="4"/>
                  </a:cxn>
                  <a:cxn ang="0">
                    <a:pos x="76" y="4"/>
                  </a:cxn>
                  <a:cxn ang="0">
                    <a:pos x="133" y="38"/>
                  </a:cxn>
                  <a:cxn ang="0">
                    <a:pos x="141" y="42"/>
                  </a:cxn>
                  <a:cxn ang="0">
                    <a:pos x="143" y="44"/>
                  </a:cxn>
                  <a:cxn ang="0">
                    <a:pos x="145" y="46"/>
                  </a:cxn>
                  <a:cxn ang="0">
                    <a:pos x="145" y="68"/>
                  </a:cxn>
                  <a:cxn ang="0">
                    <a:pos x="143" y="70"/>
                  </a:cxn>
                  <a:cxn ang="0">
                    <a:pos x="141" y="72"/>
                  </a:cxn>
                  <a:cxn ang="0">
                    <a:pos x="76" y="110"/>
                  </a:cxn>
                  <a:cxn ang="0">
                    <a:pos x="72" y="110"/>
                  </a:cxn>
                  <a:cxn ang="0">
                    <a:pos x="70" y="2"/>
                  </a:cxn>
                  <a:cxn ang="0">
                    <a:pos x="145" y="42"/>
                  </a:cxn>
                  <a:cxn ang="0">
                    <a:pos x="70" y="2"/>
                  </a:cxn>
                  <a:cxn ang="0">
                    <a:pos x="143" y="44"/>
                  </a:cxn>
                  <a:cxn ang="0">
                    <a:pos x="70" y="2"/>
                  </a:cxn>
                  <a:cxn ang="0">
                    <a:pos x="143" y="44"/>
                  </a:cxn>
                  <a:cxn ang="0">
                    <a:pos x="70" y="2"/>
                  </a:cxn>
                </a:cxnLst>
                <a:rect l="0" t="0" r="r" b="b"/>
                <a:pathLst>
                  <a:path w="147" h="112">
                    <a:moveTo>
                      <a:pt x="70" y="2"/>
                    </a:moveTo>
                    <a:lnTo>
                      <a:pt x="4" y="40"/>
                    </a:lnTo>
                    <a:lnTo>
                      <a:pt x="2" y="40"/>
                    </a:lnTo>
                    <a:lnTo>
                      <a:pt x="2" y="44"/>
                    </a:lnTo>
                    <a:lnTo>
                      <a:pt x="0" y="46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4" y="74"/>
                    </a:lnTo>
                    <a:lnTo>
                      <a:pt x="70" y="112"/>
                    </a:lnTo>
                    <a:lnTo>
                      <a:pt x="74" y="112"/>
                    </a:lnTo>
                    <a:lnTo>
                      <a:pt x="78" y="112"/>
                    </a:lnTo>
                    <a:lnTo>
                      <a:pt x="143" y="74"/>
                    </a:lnTo>
                    <a:lnTo>
                      <a:pt x="145" y="72"/>
                    </a:lnTo>
                    <a:lnTo>
                      <a:pt x="147" y="70"/>
                    </a:lnTo>
                    <a:lnTo>
                      <a:pt x="147" y="68"/>
                    </a:lnTo>
                    <a:lnTo>
                      <a:pt x="147" y="46"/>
                    </a:lnTo>
                    <a:lnTo>
                      <a:pt x="145" y="42"/>
                    </a:lnTo>
                    <a:lnTo>
                      <a:pt x="143" y="40"/>
                    </a:lnTo>
                    <a:lnTo>
                      <a:pt x="135" y="36"/>
                    </a:lnTo>
                    <a:lnTo>
                      <a:pt x="78" y="2"/>
                    </a:lnTo>
                    <a:lnTo>
                      <a:pt x="74" y="0"/>
                    </a:lnTo>
                    <a:lnTo>
                      <a:pt x="70" y="2"/>
                    </a:lnTo>
                    <a:lnTo>
                      <a:pt x="72" y="110"/>
                    </a:lnTo>
                    <a:lnTo>
                      <a:pt x="6" y="72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72" y="4"/>
                    </a:lnTo>
                    <a:lnTo>
                      <a:pt x="76" y="4"/>
                    </a:lnTo>
                    <a:lnTo>
                      <a:pt x="133" y="38"/>
                    </a:lnTo>
                    <a:lnTo>
                      <a:pt x="141" y="42"/>
                    </a:lnTo>
                    <a:lnTo>
                      <a:pt x="143" y="44"/>
                    </a:lnTo>
                    <a:lnTo>
                      <a:pt x="145" y="46"/>
                    </a:lnTo>
                    <a:lnTo>
                      <a:pt x="145" y="68"/>
                    </a:lnTo>
                    <a:lnTo>
                      <a:pt x="143" y="70"/>
                    </a:lnTo>
                    <a:lnTo>
                      <a:pt x="141" y="72"/>
                    </a:lnTo>
                    <a:lnTo>
                      <a:pt x="76" y="110"/>
                    </a:lnTo>
                    <a:lnTo>
                      <a:pt x="72" y="110"/>
                    </a:lnTo>
                    <a:lnTo>
                      <a:pt x="70" y="2"/>
                    </a:lnTo>
                    <a:lnTo>
                      <a:pt x="145" y="42"/>
                    </a:lnTo>
                    <a:lnTo>
                      <a:pt x="70" y="2"/>
                    </a:lnTo>
                    <a:lnTo>
                      <a:pt x="143" y="44"/>
                    </a:lnTo>
                    <a:lnTo>
                      <a:pt x="70" y="2"/>
                    </a:lnTo>
                    <a:lnTo>
                      <a:pt x="143" y="4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9" name="Freeform 199"/>
              <p:cNvSpPr>
                <a:spLocks/>
              </p:cNvSpPr>
              <p:nvPr/>
            </p:nvSpPr>
            <p:spPr bwMode="ltGray">
              <a:xfrm>
                <a:off x="484" y="1770"/>
                <a:ext cx="518" cy="299"/>
              </a:xfrm>
              <a:custGeom>
                <a:avLst/>
                <a:gdLst/>
                <a:ahLst/>
                <a:cxnLst>
                  <a:cxn ang="0">
                    <a:pos x="518" y="180"/>
                  </a:cxn>
                  <a:cxn ang="0">
                    <a:pos x="209" y="0"/>
                  </a:cxn>
                  <a:cxn ang="0">
                    <a:pos x="0" y="120"/>
                  </a:cxn>
                  <a:cxn ang="0">
                    <a:pos x="309" y="299"/>
                  </a:cxn>
                  <a:cxn ang="0">
                    <a:pos x="518" y="180"/>
                  </a:cxn>
                </a:cxnLst>
                <a:rect l="0" t="0" r="r" b="b"/>
                <a:pathLst>
                  <a:path w="518" h="299">
                    <a:moveTo>
                      <a:pt x="518" y="180"/>
                    </a:moveTo>
                    <a:lnTo>
                      <a:pt x="209" y="0"/>
                    </a:lnTo>
                    <a:lnTo>
                      <a:pt x="0" y="120"/>
                    </a:lnTo>
                    <a:lnTo>
                      <a:pt x="309" y="299"/>
                    </a:lnTo>
                    <a:lnTo>
                      <a:pt x="518" y="180"/>
                    </a:lnTo>
                    <a:close/>
                  </a:path>
                </a:pathLst>
              </a:custGeom>
              <a:solidFill>
                <a:srgbClr val="DEE5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0" name="Freeform 200"/>
              <p:cNvSpPr>
                <a:spLocks/>
              </p:cNvSpPr>
              <p:nvPr/>
            </p:nvSpPr>
            <p:spPr bwMode="ltGray">
              <a:xfrm>
                <a:off x="478" y="1764"/>
                <a:ext cx="530" cy="790"/>
              </a:xfrm>
              <a:custGeom>
                <a:avLst/>
                <a:gdLst/>
                <a:ahLst/>
                <a:cxnLst>
                  <a:cxn ang="0">
                    <a:pos x="211" y="2"/>
                  </a:cxn>
                  <a:cxn ang="0">
                    <a:pos x="0" y="124"/>
                  </a:cxn>
                  <a:cxn ang="0">
                    <a:pos x="0" y="608"/>
                  </a:cxn>
                  <a:cxn ang="0">
                    <a:pos x="315" y="790"/>
                  </a:cxn>
                  <a:cxn ang="0">
                    <a:pos x="530" y="666"/>
                  </a:cxn>
                  <a:cxn ang="0">
                    <a:pos x="530" y="182"/>
                  </a:cxn>
                  <a:cxn ang="0">
                    <a:pos x="215" y="0"/>
                  </a:cxn>
                  <a:cxn ang="0">
                    <a:pos x="211" y="2"/>
                  </a:cxn>
                  <a:cxn ang="0">
                    <a:pos x="215" y="14"/>
                  </a:cxn>
                  <a:cxn ang="0">
                    <a:pos x="518" y="188"/>
                  </a:cxn>
                  <a:cxn ang="0">
                    <a:pos x="518" y="660"/>
                  </a:cxn>
                  <a:cxn ang="0">
                    <a:pos x="315" y="776"/>
                  </a:cxn>
                  <a:cxn ang="0">
                    <a:pos x="12" y="602"/>
                  </a:cxn>
                  <a:cxn ang="0">
                    <a:pos x="12" y="130"/>
                  </a:cxn>
                  <a:cxn ang="0">
                    <a:pos x="215" y="14"/>
                  </a:cxn>
                  <a:cxn ang="0">
                    <a:pos x="211" y="2"/>
                  </a:cxn>
                </a:cxnLst>
                <a:rect l="0" t="0" r="r" b="b"/>
                <a:pathLst>
                  <a:path w="530" h="790">
                    <a:moveTo>
                      <a:pt x="211" y="2"/>
                    </a:moveTo>
                    <a:lnTo>
                      <a:pt x="0" y="124"/>
                    </a:lnTo>
                    <a:lnTo>
                      <a:pt x="0" y="608"/>
                    </a:lnTo>
                    <a:lnTo>
                      <a:pt x="315" y="790"/>
                    </a:lnTo>
                    <a:lnTo>
                      <a:pt x="530" y="666"/>
                    </a:lnTo>
                    <a:lnTo>
                      <a:pt x="530" y="182"/>
                    </a:lnTo>
                    <a:lnTo>
                      <a:pt x="215" y="0"/>
                    </a:lnTo>
                    <a:lnTo>
                      <a:pt x="211" y="2"/>
                    </a:lnTo>
                    <a:lnTo>
                      <a:pt x="215" y="14"/>
                    </a:lnTo>
                    <a:lnTo>
                      <a:pt x="518" y="188"/>
                    </a:lnTo>
                    <a:lnTo>
                      <a:pt x="518" y="660"/>
                    </a:lnTo>
                    <a:lnTo>
                      <a:pt x="315" y="776"/>
                    </a:lnTo>
                    <a:lnTo>
                      <a:pt x="12" y="602"/>
                    </a:lnTo>
                    <a:lnTo>
                      <a:pt x="12" y="130"/>
                    </a:lnTo>
                    <a:lnTo>
                      <a:pt x="215" y="14"/>
                    </a:lnTo>
                    <a:lnTo>
                      <a:pt x="211" y="2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1" name="Freeform 201"/>
              <p:cNvSpPr>
                <a:spLocks/>
              </p:cNvSpPr>
              <p:nvPr/>
            </p:nvSpPr>
            <p:spPr bwMode="ltGray">
              <a:xfrm>
                <a:off x="663" y="2001"/>
                <a:ext cx="150" cy="188"/>
              </a:xfrm>
              <a:custGeom>
                <a:avLst/>
                <a:gdLst/>
                <a:ahLst/>
                <a:cxnLst>
                  <a:cxn ang="0">
                    <a:pos x="0" y="188"/>
                  </a:cxn>
                  <a:cxn ang="0">
                    <a:pos x="150" y="102"/>
                  </a:cxn>
                  <a:cxn ang="0">
                    <a:pos x="150" y="0"/>
                  </a:cxn>
                  <a:cxn ang="0">
                    <a:pos x="0" y="86"/>
                  </a:cxn>
                  <a:cxn ang="0">
                    <a:pos x="0" y="188"/>
                  </a:cxn>
                </a:cxnLst>
                <a:rect l="0" t="0" r="r" b="b"/>
                <a:pathLst>
                  <a:path w="150" h="188">
                    <a:moveTo>
                      <a:pt x="0" y="188"/>
                    </a:moveTo>
                    <a:lnTo>
                      <a:pt x="150" y="102"/>
                    </a:lnTo>
                    <a:lnTo>
                      <a:pt x="150" y="0"/>
                    </a:lnTo>
                    <a:lnTo>
                      <a:pt x="0" y="86"/>
                    </a:lnTo>
                    <a:lnTo>
                      <a:pt x="0" y="18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2" name="Freeform 202"/>
              <p:cNvSpPr>
                <a:spLocks/>
              </p:cNvSpPr>
              <p:nvPr/>
            </p:nvSpPr>
            <p:spPr bwMode="ltGray">
              <a:xfrm>
                <a:off x="538" y="1928"/>
                <a:ext cx="275" cy="159"/>
              </a:xfrm>
              <a:custGeom>
                <a:avLst/>
                <a:gdLst/>
                <a:ahLst/>
                <a:cxnLst>
                  <a:cxn ang="0">
                    <a:pos x="275" y="73"/>
                  </a:cxn>
                  <a:cxn ang="0">
                    <a:pos x="147" y="0"/>
                  </a:cxn>
                  <a:cxn ang="0">
                    <a:pos x="0" y="85"/>
                  </a:cxn>
                  <a:cxn ang="0">
                    <a:pos x="125" y="159"/>
                  </a:cxn>
                  <a:cxn ang="0">
                    <a:pos x="275" y="73"/>
                  </a:cxn>
                </a:cxnLst>
                <a:rect l="0" t="0" r="r" b="b"/>
                <a:pathLst>
                  <a:path w="275" h="159">
                    <a:moveTo>
                      <a:pt x="275" y="73"/>
                    </a:moveTo>
                    <a:lnTo>
                      <a:pt x="147" y="0"/>
                    </a:lnTo>
                    <a:lnTo>
                      <a:pt x="0" y="85"/>
                    </a:lnTo>
                    <a:lnTo>
                      <a:pt x="125" y="159"/>
                    </a:lnTo>
                    <a:lnTo>
                      <a:pt x="275" y="73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3" name="Freeform 203"/>
              <p:cNvSpPr>
                <a:spLocks/>
              </p:cNvSpPr>
              <p:nvPr/>
            </p:nvSpPr>
            <p:spPr bwMode="ltGray">
              <a:xfrm>
                <a:off x="538" y="2013"/>
                <a:ext cx="125" cy="176"/>
              </a:xfrm>
              <a:custGeom>
                <a:avLst/>
                <a:gdLst/>
                <a:ahLst/>
                <a:cxnLst>
                  <a:cxn ang="0">
                    <a:pos x="125" y="74"/>
                  </a:cxn>
                  <a:cxn ang="0">
                    <a:pos x="0" y="0"/>
                  </a:cxn>
                  <a:cxn ang="0">
                    <a:pos x="0" y="102"/>
                  </a:cxn>
                  <a:cxn ang="0">
                    <a:pos x="125" y="176"/>
                  </a:cxn>
                  <a:cxn ang="0">
                    <a:pos x="125" y="74"/>
                  </a:cxn>
                </a:cxnLst>
                <a:rect l="0" t="0" r="r" b="b"/>
                <a:pathLst>
                  <a:path w="125" h="176">
                    <a:moveTo>
                      <a:pt x="125" y="74"/>
                    </a:moveTo>
                    <a:lnTo>
                      <a:pt x="0" y="0"/>
                    </a:lnTo>
                    <a:lnTo>
                      <a:pt x="0" y="102"/>
                    </a:lnTo>
                    <a:lnTo>
                      <a:pt x="125" y="176"/>
                    </a:lnTo>
                    <a:lnTo>
                      <a:pt x="125" y="74"/>
                    </a:ln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4" name="Freeform 204"/>
              <p:cNvSpPr>
                <a:spLocks/>
              </p:cNvSpPr>
              <p:nvPr/>
            </p:nvSpPr>
            <p:spPr bwMode="ltGray">
              <a:xfrm>
                <a:off x="552" y="2033"/>
                <a:ext cx="97" cy="122"/>
              </a:xfrm>
              <a:custGeom>
                <a:avLst/>
                <a:gdLst/>
                <a:ahLst/>
                <a:cxnLst>
                  <a:cxn ang="0">
                    <a:pos x="97" y="56"/>
                  </a:cxn>
                  <a:cxn ang="0">
                    <a:pos x="0" y="0"/>
                  </a:cxn>
                  <a:cxn ang="0">
                    <a:pos x="0" y="66"/>
                  </a:cxn>
                  <a:cxn ang="0">
                    <a:pos x="97" y="122"/>
                  </a:cxn>
                  <a:cxn ang="0">
                    <a:pos x="97" y="56"/>
                  </a:cxn>
                </a:cxnLst>
                <a:rect l="0" t="0" r="r" b="b"/>
                <a:pathLst>
                  <a:path w="97" h="122">
                    <a:moveTo>
                      <a:pt x="97" y="56"/>
                    </a:moveTo>
                    <a:lnTo>
                      <a:pt x="0" y="0"/>
                    </a:lnTo>
                    <a:lnTo>
                      <a:pt x="0" y="66"/>
                    </a:lnTo>
                    <a:lnTo>
                      <a:pt x="97" y="122"/>
                    </a:lnTo>
                    <a:lnTo>
                      <a:pt x="97" y="56"/>
                    </a:lnTo>
                    <a:close/>
                  </a:path>
                </a:pathLst>
              </a:custGeom>
              <a:solidFill>
                <a:srgbClr val="5C61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5" name="Freeform 205"/>
              <p:cNvSpPr>
                <a:spLocks/>
              </p:cNvSpPr>
              <p:nvPr/>
            </p:nvSpPr>
            <p:spPr bwMode="ltGray">
              <a:xfrm>
                <a:off x="556" y="2043"/>
                <a:ext cx="4" cy="6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2" y="6"/>
                  </a:cxn>
                  <a:cxn ang="0">
                    <a:pos x="4" y="6"/>
                  </a:cxn>
                  <a:cxn ang="0">
                    <a:pos x="4" y="4"/>
                  </a:cxn>
                </a:cxnLst>
                <a:rect l="0" t="0" r="r" b="b"/>
                <a:pathLst>
                  <a:path w="4" h="6">
                    <a:moveTo>
                      <a:pt x="4" y="4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6"/>
                    </a:lnTo>
                    <a:lnTo>
                      <a:pt x="4" y="6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6" name="Freeform 206"/>
              <p:cNvSpPr>
                <a:spLocks/>
              </p:cNvSpPr>
              <p:nvPr/>
            </p:nvSpPr>
            <p:spPr bwMode="ltGray">
              <a:xfrm>
                <a:off x="556" y="205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7" name="Freeform 207"/>
              <p:cNvSpPr>
                <a:spLocks/>
              </p:cNvSpPr>
              <p:nvPr/>
            </p:nvSpPr>
            <p:spPr bwMode="ltGray">
              <a:xfrm>
                <a:off x="556" y="2061"/>
                <a:ext cx="4" cy="6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4" y="4"/>
                  </a:cxn>
                </a:cxnLst>
                <a:rect l="0" t="0" r="r" b="b"/>
                <a:pathLst>
                  <a:path w="4" h="6">
                    <a:moveTo>
                      <a:pt x="4" y="4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8" name="Freeform 208"/>
              <p:cNvSpPr>
                <a:spLocks/>
              </p:cNvSpPr>
              <p:nvPr/>
            </p:nvSpPr>
            <p:spPr bwMode="ltGray">
              <a:xfrm>
                <a:off x="564" y="2047"/>
                <a:ext cx="75" cy="72"/>
              </a:xfrm>
              <a:custGeom>
                <a:avLst/>
                <a:gdLst/>
                <a:ahLst/>
                <a:cxnLst>
                  <a:cxn ang="0">
                    <a:pos x="75" y="44"/>
                  </a:cxn>
                  <a:cxn ang="0">
                    <a:pos x="0" y="0"/>
                  </a:cxn>
                  <a:cxn ang="0">
                    <a:pos x="0" y="28"/>
                  </a:cxn>
                  <a:cxn ang="0">
                    <a:pos x="75" y="72"/>
                  </a:cxn>
                  <a:cxn ang="0">
                    <a:pos x="75" y="44"/>
                  </a:cxn>
                </a:cxnLst>
                <a:rect l="0" t="0" r="r" b="b"/>
                <a:pathLst>
                  <a:path w="75" h="72">
                    <a:moveTo>
                      <a:pt x="75" y="44"/>
                    </a:moveTo>
                    <a:lnTo>
                      <a:pt x="0" y="0"/>
                    </a:lnTo>
                    <a:lnTo>
                      <a:pt x="0" y="28"/>
                    </a:lnTo>
                    <a:lnTo>
                      <a:pt x="75" y="72"/>
                    </a:lnTo>
                    <a:lnTo>
                      <a:pt x="75" y="4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9" name="Freeform 209"/>
              <p:cNvSpPr>
                <a:spLocks/>
              </p:cNvSpPr>
              <p:nvPr/>
            </p:nvSpPr>
            <p:spPr bwMode="ltGray">
              <a:xfrm>
                <a:off x="536" y="1926"/>
                <a:ext cx="279" cy="265"/>
              </a:xfrm>
              <a:custGeom>
                <a:avLst/>
                <a:gdLst/>
                <a:ahLst/>
                <a:cxnLst>
                  <a:cxn ang="0">
                    <a:pos x="149" y="2"/>
                  </a:cxn>
                  <a:cxn ang="0">
                    <a:pos x="0" y="87"/>
                  </a:cxn>
                  <a:cxn ang="0">
                    <a:pos x="0" y="191"/>
                  </a:cxn>
                  <a:cxn ang="0">
                    <a:pos x="127" y="265"/>
                  </a:cxn>
                  <a:cxn ang="0">
                    <a:pos x="279" y="177"/>
                  </a:cxn>
                  <a:cxn ang="0">
                    <a:pos x="279" y="73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6"/>
                  </a:cxn>
                  <a:cxn ang="0">
                    <a:pos x="275" y="77"/>
                  </a:cxn>
                  <a:cxn ang="0">
                    <a:pos x="275" y="175"/>
                  </a:cxn>
                  <a:cxn ang="0">
                    <a:pos x="127" y="261"/>
                  </a:cxn>
                  <a:cxn ang="0">
                    <a:pos x="4" y="187"/>
                  </a:cxn>
                  <a:cxn ang="0">
                    <a:pos x="4" y="89"/>
                  </a:cxn>
                  <a:cxn ang="0">
                    <a:pos x="149" y="6"/>
                  </a:cxn>
                  <a:cxn ang="0">
                    <a:pos x="149" y="2"/>
                  </a:cxn>
                </a:cxnLst>
                <a:rect l="0" t="0" r="r" b="b"/>
                <a:pathLst>
                  <a:path w="279" h="265">
                    <a:moveTo>
                      <a:pt x="149" y="2"/>
                    </a:moveTo>
                    <a:lnTo>
                      <a:pt x="0" y="87"/>
                    </a:lnTo>
                    <a:lnTo>
                      <a:pt x="0" y="191"/>
                    </a:lnTo>
                    <a:lnTo>
                      <a:pt x="127" y="265"/>
                    </a:lnTo>
                    <a:lnTo>
                      <a:pt x="279" y="177"/>
                    </a:lnTo>
                    <a:lnTo>
                      <a:pt x="279" y="73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6"/>
                    </a:lnTo>
                    <a:lnTo>
                      <a:pt x="275" y="77"/>
                    </a:lnTo>
                    <a:lnTo>
                      <a:pt x="275" y="175"/>
                    </a:lnTo>
                    <a:lnTo>
                      <a:pt x="127" y="261"/>
                    </a:lnTo>
                    <a:lnTo>
                      <a:pt x="4" y="187"/>
                    </a:lnTo>
                    <a:lnTo>
                      <a:pt x="4" y="89"/>
                    </a:lnTo>
                    <a:lnTo>
                      <a:pt x="149" y="6"/>
                    </a:lnTo>
                    <a:lnTo>
                      <a:pt x="149" y="2"/>
                    </a:lnTo>
                    <a:close/>
                  </a:path>
                </a:pathLst>
              </a:custGeom>
              <a:solidFill>
                <a:srgbClr val="52515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70" name="Freeform 210"/>
              <p:cNvSpPr>
                <a:spLocks/>
              </p:cNvSpPr>
              <p:nvPr/>
            </p:nvSpPr>
            <p:spPr bwMode="ltGray">
              <a:xfrm>
                <a:off x="572" y="2051"/>
                <a:ext cx="67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61" y="58"/>
                  </a:cxn>
                  <a:cxn ang="0">
                    <a:pos x="61" y="52"/>
                  </a:cxn>
                  <a:cxn ang="0">
                    <a:pos x="67" y="56"/>
                  </a:cxn>
                  <a:cxn ang="0">
                    <a:pos x="67" y="40"/>
                  </a:cxn>
                  <a:cxn ang="0">
                    <a:pos x="0" y="0"/>
                  </a:cxn>
                </a:cxnLst>
                <a:rect l="0" t="0" r="r" b="b"/>
                <a:pathLst>
                  <a:path w="67" h="58">
                    <a:moveTo>
                      <a:pt x="0" y="0"/>
                    </a:moveTo>
                    <a:lnTo>
                      <a:pt x="0" y="20"/>
                    </a:lnTo>
                    <a:lnTo>
                      <a:pt x="61" y="58"/>
                    </a:lnTo>
                    <a:lnTo>
                      <a:pt x="61" y="52"/>
                    </a:lnTo>
                    <a:lnTo>
                      <a:pt x="67" y="56"/>
                    </a:lnTo>
                    <a:lnTo>
                      <a:pt x="67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71" name="Freeform 211"/>
              <p:cNvSpPr>
                <a:spLocks/>
              </p:cNvSpPr>
              <p:nvPr/>
            </p:nvSpPr>
            <p:spPr bwMode="ltGray">
              <a:xfrm>
                <a:off x="801" y="2079"/>
                <a:ext cx="147" cy="188"/>
              </a:xfrm>
              <a:custGeom>
                <a:avLst/>
                <a:gdLst/>
                <a:ahLst/>
                <a:cxnLst>
                  <a:cxn ang="0">
                    <a:pos x="0" y="188"/>
                  </a:cxn>
                  <a:cxn ang="0">
                    <a:pos x="147" y="102"/>
                  </a:cxn>
                  <a:cxn ang="0">
                    <a:pos x="147" y="0"/>
                  </a:cxn>
                  <a:cxn ang="0">
                    <a:pos x="0" y="86"/>
                  </a:cxn>
                  <a:cxn ang="0">
                    <a:pos x="0" y="188"/>
                  </a:cxn>
                </a:cxnLst>
                <a:rect l="0" t="0" r="r" b="b"/>
                <a:pathLst>
                  <a:path w="147" h="188">
                    <a:moveTo>
                      <a:pt x="0" y="188"/>
                    </a:moveTo>
                    <a:lnTo>
                      <a:pt x="147" y="102"/>
                    </a:lnTo>
                    <a:lnTo>
                      <a:pt x="147" y="0"/>
                    </a:lnTo>
                    <a:lnTo>
                      <a:pt x="0" y="86"/>
                    </a:lnTo>
                    <a:lnTo>
                      <a:pt x="0" y="188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72" name="Freeform 212"/>
              <p:cNvSpPr>
                <a:spLocks/>
              </p:cNvSpPr>
              <p:nvPr/>
            </p:nvSpPr>
            <p:spPr bwMode="ltGray">
              <a:xfrm>
                <a:off x="673" y="2007"/>
                <a:ext cx="275" cy="158"/>
              </a:xfrm>
              <a:custGeom>
                <a:avLst/>
                <a:gdLst/>
                <a:ahLst/>
                <a:cxnLst>
                  <a:cxn ang="0">
                    <a:pos x="275" y="72"/>
                  </a:cxn>
                  <a:cxn ang="0">
                    <a:pos x="148" y="0"/>
                  </a:cxn>
                  <a:cxn ang="0">
                    <a:pos x="0" y="86"/>
                  </a:cxn>
                  <a:cxn ang="0">
                    <a:pos x="128" y="158"/>
                  </a:cxn>
                  <a:cxn ang="0">
                    <a:pos x="275" y="72"/>
                  </a:cxn>
                </a:cxnLst>
                <a:rect l="0" t="0" r="r" b="b"/>
                <a:pathLst>
                  <a:path w="275" h="158">
                    <a:moveTo>
                      <a:pt x="275" y="72"/>
                    </a:moveTo>
                    <a:lnTo>
                      <a:pt x="148" y="0"/>
                    </a:lnTo>
                    <a:lnTo>
                      <a:pt x="0" y="86"/>
                    </a:lnTo>
                    <a:lnTo>
                      <a:pt x="128" y="158"/>
                    </a:lnTo>
                    <a:lnTo>
                      <a:pt x="275" y="72"/>
                    </a:lnTo>
                    <a:close/>
                  </a:path>
                </a:pathLst>
              </a:custGeom>
              <a:solidFill>
                <a:srgbClr val="E3E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73" name="Freeform 213"/>
              <p:cNvSpPr>
                <a:spLocks/>
              </p:cNvSpPr>
              <p:nvPr/>
            </p:nvSpPr>
            <p:spPr bwMode="ltGray">
              <a:xfrm>
                <a:off x="673" y="2093"/>
                <a:ext cx="128" cy="174"/>
              </a:xfrm>
              <a:custGeom>
                <a:avLst/>
                <a:gdLst/>
                <a:ahLst/>
                <a:cxnLst>
                  <a:cxn ang="0">
                    <a:pos x="128" y="72"/>
                  </a:cxn>
                  <a:cxn ang="0">
                    <a:pos x="0" y="0"/>
                  </a:cxn>
                  <a:cxn ang="0">
                    <a:pos x="0" y="100"/>
                  </a:cxn>
                  <a:cxn ang="0">
                    <a:pos x="128" y="174"/>
                  </a:cxn>
                  <a:cxn ang="0">
                    <a:pos x="128" y="72"/>
                  </a:cxn>
                </a:cxnLst>
                <a:rect l="0" t="0" r="r" b="b"/>
                <a:pathLst>
                  <a:path w="128" h="174">
                    <a:moveTo>
                      <a:pt x="128" y="72"/>
                    </a:moveTo>
                    <a:lnTo>
                      <a:pt x="0" y="0"/>
                    </a:lnTo>
                    <a:lnTo>
                      <a:pt x="0" y="100"/>
                    </a:lnTo>
                    <a:lnTo>
                      <a:pt x="128" y="174"/>
                    </a:lnTo>
                    <a:lnTo>
                      <a:pt x="128" y="72"/>
                    </a:ln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  <p:sp>
            <p:nvSpPr>
              <p:cNvPr id="874" name="Freeform 214"/>
              <p:cNvSpPr>
                <a:spLocks/>
              </p:cNvSpPr>
              <p:nvPr/>
            </p:nvSpPr>
            <p:spPr bwMode="ltGray">
              <a:xfrm>
                <a:off x="689" y="2113"/>
                <a:ext cx="96" cy="122"/>
              </a:xfrm>
              <a:custGeom>
                <a:avLst/>
                <a:gdLst/>
                <a:ahLst/>
                <a:cxnLst>
                  <a:cxn ang="0">
                    <a:pos x="96" y="56"/>
                  </a:cxn>
                  <a:cxn ang="0">
                    <a:pos x="0" y="0"/>
                  </a:cxn>
                  <a:cxn ang="0">
                    <a:pos x="0" y="64"/>
                  </a:cxn>
                  <a:cxn ang="0">
                    <a:pos x="96" y="122"/>
                  </a:cxn>
                  <a:cxn ang="0">
                    <a:pos x="96" y="56"/>
                  </a:cxn>
                </a:cxnLst>
                <a:rect l="0" t="0" r="r" b="b"/>
                <a:pathLst>
                  <a:path w="96" h="122">
                    <a:moveTo>
                      <a:pt x="96" y="56"/>
                    </a:moveTo>
                    <a:lnTo>
                      <a:pt x="0" y="0"/>
                    </a:lnTo>
                    <a:lnTo>
                      <a:pt x="0" y="64"/>
                    </a:lnTo>
                    <a:lnTo>
                      <a:pt x="96" y="122"/>
                    </a:lnTo>
                    <a:lnTo>
                      <a:pt x="96" y="56"/>
                    </a:lnTo>
                    <a:close/>
                  </a:path>
                </a:pathLst>
              </a:custGeom>
              <a:solidFill>
                <a:srgbClr val="5C61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653" name="Freeform 215"/>
            <p:cNvSpPr>
              <a:spLocks/>
            </p:cNvSpPr>
            <p:nvPr/>
          </p:nvSpPr>
          <p:spPr bwMode="ltGray">
            <a:xfrm>
              <a:off x="691" y="2123"/>
              <a:ext cx="6" cy="4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6" y="4"/>
                </a:cxn>
              </a:cxnLst>
              <a:rect l="0" t="0" r="r" b="b"/>
              <a:pathLst>
                <a:path w="6" h="4">
                  <a:moveTo>
                    <a:pt x="6" y="4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54" name="Freeform 216"/>
            <p:cNvSpPr>
              <a:spLocks/>
            </p:cNvSpPr>
            <p:nvPr/>
          </p:nvSpPr>
          <p:spPr bwMode="ltGray">
            <a:xfrm>
              <a:off x="691" y="2131"/>
              <a:ext cx="6" cy="6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4" y="4"/>
                </a:cxn>
                <a:cxn ang="0">
                  <a:pos x="4" y="6"/>
                </a:cxn>
                <a:cxn ang="0">
                  <a:pos x="6" y="4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55" name="Freeform 217"/>
            <p:cNvSpPr>
              <a:spLocks/>
            </p:cNvSpPr>
            <p:nvPr/>
          </p:nvSpPr>
          <p:spPr bwMode="ltGray">
            <a:xfrm>
              <a:off x="691" y="2139"/>
              <a:ext cx="6" cy="6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4" y="6"/>
                </a:cxn>
                <a:cxn ang="0">
                  <a:pos x="6" y="4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4" y="6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56" name="Freeform 218"/>
            <p:cNvSpPr>
              <a:spLocks/>
            </p:cNvSpPr>
            <p:nvPr/>
          </p:nvSpPr>
          <p:spPr bwMode="ltGray">
            <a:xfrm>
              <a:off x="701" y="2127"/>
              <a:ext cx="74" cy="70"/>
            </a:xfrm>
            <a:custGeom>
              <a:avLst/>
              <a:gdLst/>
              <a:ahLst/>
              <a:cxnLst>
                <a:cxn ang="0">
                  <a:pos x="74" y="42"/>
                </a:cxn>
                <a:cxn ang="0">
                  <a:pos x="0" y="0"/>
                </a:cxn>
                <a:cxn ang="0">
                  <a:pos x="0" y="28"/>
                </a:cxn>
                <a:cxn ang="0">
                  <a:pos x="74" y="70"/>
                </a:cxn>
                <a:cxn ang="0">
                  <a:pos x="74" y="42"/>
                </a:cxn>
              </a:cxnLst>
              <a:rect l="0" t="0" r="r" b="b"/>
              <a:pathLst>
                <a:path w="74" h="70">
                  <a:moveTo>
                    <a:pt x="74" y="42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74" y="70"/>
                  </a:lnTo>
                  <a:lnTo>
                    <a:pt x="74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57" name="Freeform 219"/>
            <p:cNvSpPr>
              <a:spLocks/>
            </p:cNvSpPr>
            <p:nvPr/>
          </p:nvSpPr>
          <p:spPr bwMode="ltGray">
            <a:xfrm>
              <a:off x="671" y="2005"/>
              <a:ext cx="279" cy="264"/>
            </a:xfrm>
            <a:custGeom>
              <a:avLst/>
              <a:gdLst/>
              <a:ahLst/>
              <a:cxnLst>
                <a:cxn ang="0">
                  <a:pos x="150" y="0"/>
                </a:cxn>
                <a:cxn ang="0">
                  <a:pos x="0" y="86"/>
                </a:cxn>
                <a:cxn ang="0">
                  <a:pos x="0" y="190"/>
                </a:cxn>
                <a:cxn ang="0">
                  <a:pos x="130" y="264"/>
                </a:cxn>
                <a:cxn ang="0">
                  <a:pos x="279" y="178"/>
                </a:cxn>
                <a:cxn ang="0">
                  <a:pos x="279" y="74"/>
                </a:cxn>
                <a:cxn ang="0">
                  <a:pos x="150" y="0"/>
                </a:cxn>
                <a:cxn ang="0">
                  <a:pos x="150" y="4"/>
                </a:cxn>
                <a:cxn ang="0">
                  <a:pos x="275" y="76"/>
                </a:cxn>
                <a:cxn ang="0">
                  <a:pos x="275" y="176"/>
                </a:cxn>
                <a:cxn ang="0">
                  <a:pos x="130" y="260"/>
                </a:cxn>
                <a:cxn ang="0">
                  <a:pos x="4" y="188"/>
                </a:cxn>
                <a:cxn ang="0">
                  <a:pos x="4" y="88"/>
                </a:cxn>
                <a:cxn ang="0">
                  <a:pos x="150" y="4"/>
                </a:cxn>
                <a:cxn ang="0">
                  <a:pos x="150" y="0"/>
                </a:cxn>
              </a:cxnLst>
              <a:rect l="0" t="0" r="r" b="b"/>
              <a:pathLst>
                <a:path w="279" h="264">
                  <a:moveTo>
                    <a:pt x="150" y="0"/>
                  </a:moveTo>
                  <a:lnTo>
                    <a:pt x="0" y="86"/>
                  </a:lnTo>
                  <a:lnTo>
                    <a:pt x="0" y="190"/>
                  </a:lnTo>
                  <a:lnTo>
                    <a:pt x="130" y="264"/>
                  </a:lnTo>
                  <a:lnTo>
                    <a:pt x="279" y="178"/>
                  </a:lnTo>
                  <a:lnTo>
                    <a:pt x="279" y="74"/>
                  </a:lnTo>
                  <a:lnTo>
                    <a:pt x="150" y="0"/>
                  </a:lnTo>
                  <a:lnTo>
                    <a:pt x="150" y="4"/>
                  </a:lnTo>
                  <a:lnTo>
                    <a:pt x="275" y="76"/>
                  </a:lnTo>
                  <a:lnTo>
                    <a:pt x="275" y="176"/>
                  </a:lnTo>
                  <a:lnTo>
                    <a:pt x="130" y="260"/>
                  </a:lnTo>
                  <a:lnTo>
                    <a:pt x="4" y="188"/>
                  </a:lnTo>
                  <a:lnTo>
                    <a:pt x="4" y="88"/>
                  </a:lnTo>
                  <a:lnTo>
                    <a:pt x="150" y="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52515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58" name="Freeform 220"/>
            <p:cNvSpPr>
              <a:spLocks/>
            </p:cNvSpPr>
            <p:nvPr/>
          </p:nvSpPr>
          <p:spPr bwMode="ltGray">
            <a:xfrm>
              <a:off x="707" y="2131"/>
              <a:ext cx="6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0"/>
                </a:cxn>
                <a:cxn ang="0">
                  <a:pos x="62" y="56"/>
                </a:cxn>
                <a:cxn ang="0">
                  <a:pos x="62" y="52"/>
                </a:cxn>
                <a:cxn ang="0">
                  <a:pos x="68" y="54"/>
                </a:cxn>
                <a:cxn ang="0">
                  <a:pos x="68" y="38"/>
                </a:cxn>
                <a:cxn ang="0">
                  <a:pos x="0" y="0"/>
                </a:cxn>
              </a:cxnLst>
              <a:rect l="0" t="0" r="r" b="b"/>
              <a:pathLst>
                <a:path w="68" h="56">
                  <a:moveTo>
                    <a:pt x="0" y="0"/>
                  </a:moveTo>
                  <a:lnTo>
                    <a:pt x="0" y="20"/>
                  </a:lnTo>
                  <a:lnTo>
                    <a:pt x="62" y="56"/>
                  </a:lnTo>
                  <a:lnTo>
                    <a:pt x="62" y="52"/>
                  </a:lnTo>
                  <a:lnTo>
                    <a:pt x="68" y="54"/>
                  </a:lnTo>
                  <a:lnTo>
                    <a:pt x="68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59" name="Line 221"/>
            <p:cNvSpPr>
              <a:spLocks noChangeShapeType="1"/>
            </p:cNvSpPr>
            <p:nvPr/>
          </p:nvSpPr>
          <p:spPr bwMode="ltGray">
            <a:xfrm flipV="1">
              <a:off x="813" y="1900"/>
              <a:ext cx="1" cy="167"/>
            </a:xfrm>
            <a:prstGeom prst="line">
              <a:avLst/>
            </a:prstGeom>
            <a:noFill/>
            <a:ln w="25400">
              <a:solidFill>
                <a:srgbClr val="292B2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60" name="Line 222"/>
            <p:cNvSpPr>
              <a:spLocks noChangeShapeType="1"/>
            </p:cNvSpPr>
            <p:nvPr/>
          </p:nvSpPr>
          <p:spPr bwMode="ltGray">
            <a:xfrm flipV="1">
              <a:off x="675" y="1866"/>
              <a:ext cx="1" cy="121"/>
            </a:xfrm>
            <a:prstGeom prst="line">
              <a:avLst/>
            </a:prstGeom>
            <a:noFill/>
            <a:ln w="25400">
              <a:solidFill>
                <a:srgbClr val="292B2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61" name="Freeform 223"/>
            <p:cNvSpPr>
              <a:spLocks/>
            </p:cNvSpPr>
            <p:nvPr/>
          </p:nvSpPr>
          <p:spPr bwMode="ltGray">
            <a:xfrm>
              <a:off x="482" y="1886"/>
              <a:ext cx="315" cy="66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84"/>
                </a:cxn>
                <a:cxn ang="0">
                  <a:pos x="315" y="666"/>
                </a:cxn>
                <a:cxn ang="0">
                  <a:pos x="315" y="181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6" y="10"/>
                </a:cxn>
                <a:cxn ang="0">
                  <a:pos x="309" y="185"/>
                </a:cxn>
                <a:cxn ang="0">
                  <a:pos x="309" y="656"/>
                </a:cxn>
                <a:cxn ang="0">
                  <a:pos x="6" y="482"/>
                </a:cxn>
                <a:cxn ang="0">
                  <a:pos x="6" y="10"/>
                </a:cxn>
                <a:cxn ang="0">
                  <a:pos x="0" y="4"/>
                </a:cxn>
              </a:cxnLst>
              <a:rect l="0" t="0" r="r" b="b"/>
              <a:pathLst>
                <a:path w="315" h="666">
                  <a:moveTo>
                    <a:pt x="0" y="4"/>
                  </a:moveTo>
                  <a:lnTo>
                    <a:pt x="0" y="484"/>
                  </a:lnTo>
                  <a:lnTo>
                    <a:pt x="315" y="666"/>
                  </a:lnTo>
                  <a:lnTo>
                    <a:pt x="315" y="181"/>
                  </a:lnTo>
                  <a:lnTo>
                    <a:pt x="0" y="0"/>
                  </a:lnTo>
                  <a:lnTo>
                    <a:pt x="0" y="4"/>
                  </a:lnTo>
                  <a:lnTo>
                    <a:pt x="6" y="10"/>
                  </a:lnTo>
                  <a:lnTo>
                    <a:pt x="309" y="185"/>
                  </a:lnTo>
                  <a:lnTo>
                    <a:pt x="309" y="656"/>
                  </a:lnTo>
                  <a:lnTo>
                    <a:pt x="6" y="482"/>
                  </a:lnTo>
                  <a:lnTo>
                    <a:pt x="6" y="1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62" name="Line 224"/>
            <p:cNvSpPr>
              <a:spLocks noChangeShapeType="1"/>
            </p:cNvSpPr>
            <p:nvPr/>
          </p:nvSpPr>
          <p:spPr bwMode="ltGray">
            <a:xfrm>
              <a:off x="733" y="1926"/>
              <a:ext cx="1" cy="1"/>
            </a:xfrm>
            <a:prstGeom prst="line">
              <a:avLst/>
            </a:prstGeom>
            <a:noFill/>
            <a:ln w="47625">
              <a:solidFill>
                <a:srgbClr val="A6A6A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63" name="Line 225"/>
            <p:cNvSpPr>
              <a:spLocks noChangeShapeType="1"/>
            </p:cNvSpPr>
            <p:nvPr/>
          </p:nvSpPr>
          <p:spPr bwMode="ltGray">
            <a:xfrm>
              <a:off x="695" y="1902"/>
              <a:ext cx="1" cy="1"/>
            </a:xfrm>
            <a:prstGeom prst="line">
              <a:avLst/>
            </a:prstGeom>
            <a:noFill/>
            <a:ln w="47625">
              <a:solidFill>
                <a:srgbClr val="A6A6A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64" name="Line 226"/>
            <p:cNvSpPr>
              <a:spLocks noChangeShapeType="1"/>
            </p:cNvSpPr>
            <p:nvPr/>
          </p:nvSpPr>
          <p:spPr bwMode="ltGray">
            <a:xfrm>
              <a:off x="655" y="1880"/>
              <a:ext cx="1" cy="1"/>
            </a:xfrm>
            <a:prstGeom prst="line">
              <a:avLst/>
            </a:prstGeom>
            <a:noFill/>
            <a:ln w="47625">
              <a:solidFill>
                <a:srgbClr val="A6A6A6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65" name="Freeform 227"/>
            <p:cNvSpPr>
              <a:spLocks/>
            </p:cNvSpPr>
            <p:nvPr/>
          </p:nvSpPr>
          <p:spPr bwMode="ltGray">
            <a:xfrm>
              <a:off x="781" y="1926"/>
              <a:ext cx="107" cy="85"/>
            </a:xfrm>
            <a:custGeom>
              <a:avLst/>
              <a:gdLst/>
              <a:ahLst/>
              <a:cxnLst>
                <a:cxn ang="0">
                  <a:pos x="107" y="24"/>
                </a:cxn>
                <a:cxn ang="0">
                  <a:pos x="0" y="85"/>
                </a:cxn>
                <a:cxn ang="0">
                  <a:pos x="0" y="61"/>
                </a:cxn>
                <a:cxn ang="0">
                  <a:pos x="107" y="0"/>
                </a:cxn>
                <a:cxn ang="0">
                  <a:pos x="107" y="24"/>
                </a:cxn>
              </a:cxnLst>
              <a:rect l="0" t="0" r="r" b="b"/>
              <a:pathLst>
                <a:path w="107" h="85">
                  <a:moveTo>
                    <a:pt x="107" y="24"/>
                  </a:moveTo>
                  <a:lnTo>
                    <a:pt x="0" y="85"/>
                  </a:lnTo>
                  <a:lnTo>
                    <a:pt x="0" y="61"/>
                  </a:lnTo>
                  <a:lnTo>
                    <a:pt x="107" y="0"/>
                  </a:lnTo>
                  <a:lnTo>
                    <a:pt x="107" y="24"/>
                  </a:lnTo>
                  <a:close/>
                </a:path>
              </a:pathLst>
            </a:custGeom>
            <a:solidFill>
              <a:srgbClr val="9C9FA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66" name="Freeform 228"/>
            <p:cNvSpPr>
              <a:spLocks/>
            </p:cNvSpPr>
            <p:nvPr/>
          </p:nvSpPr>
          <p:spPr bwMode="ltGray">
            <a:xfrm>
              <a:off x="580" y="1810"/>
              <a:ext cx="308" cy="177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0" y="62"/>
                </a:cxn>
                <a:cxn ang="0">
                  <a:pos x="201" y="177"/>
                </a:cxn>
                <a:cxn ang="0">
                  <a:pos x="308" y="116"/>
                </a:cxn>
                <a:cxn ang="0">
                  <a:pos x="107" y="0"/>
                </a:cxn>
              </a:cxnLst>
              <a:rect l="0" t="0" r="r" b="b"/>
              <a:pathLst>
                <a:path w="308" h="177">
                  <a:moveTo>
                    <a:pt x="107" y="0"/>
                  </a:moveTo>
                  <a:lnTo>
                    <a:pt x="0" y="62"/>
                  </a:lnTo>
                  <a:lnTo>
                    <a:pt x="201" y="177"/>
                  </a:lnTo>
                  <a:lnTo>
                    <a:pt x="308" y="116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DADE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67" name="Freeform 229"/>
            <p:cNvSpPr>
              <a:spLocks/>
            </p:cNvSpPr>
            <p:nvPr/>
          </p:nvSpPr>
          <p:spPr bwMode="ltGray">
            <a:xfrm>
              <a:off x="580" y="1872"/>
              <a:ext cx="201" cy="139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201" y="139"/>
                </a:cxn>
                <a:cxn ang="0">
                  <a:pos x="201" y="115"/>
                </a:cxn>
                <a:cxn ang="0">
                  <a:pos x="0" y="0"/>
                </a:cxn>
                <a:cxn ang="0">
                  <a:pos x="0" y="24"/>
                </a:cxn>
              </a:cxnLst>
              <a:rect l="0" t="0" r="r" b="b"/>
              <a:pathLst>
                <a:path w="201" h="139">
                  <a:moveTo>
                    <a:pt x="0" y="24"/>
                  </a:moveTo>
                  <a:lnTo>
                    <a:pt x="201" y="139"/>
                  </a:lnTo>
                  <a:lnTo>
                    <a:pt x="201" y="115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BBC1C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68" name="Freeform 230"/>
            <p:cNvSpPr>
              <a:spLocks/>
            </p:cNvSpPr>
            <p:nvPr/>
          </p:nvSpPr>
          <p:spPr bwMode="ltGray">
            <a:xfrm>
              <a:off x="578" y="1808"/>
              <a:ext cx="312" cy="205"/>
            </a:xfrm>
            <a:custGeom>
              <a:avLst/>
              <a:gdLst/>
              <a:ahLst/>
              <a:cxnLst>
                <a:cxn ang="0">
                  <a:pos x="109" y="0"/>
                </a:cxn>
                <a:cxn ang="0">
                  <a:pos x="0" y="62"/>
                </a:cxn>
                <a:cxn ang="0">
                  <a:pos x="0" y="88"/>
                </a:cxn>
                <a:cxn ang="0">
                  <a:pos x="203" y="205"/>
                </a:cxn>
                <a:cxn ang="0">
                  <a:pos x="312" y="142"/>
                </a:cxn>
                <a:cxn ang="0">
                  <a:pos x="312" y="116"/>
                </a:cxn>
                <a:cxn ang="0">
                  <a:pos x="109" y="0"/>
                </a:cxn>
                <a:cxn ang="0">
                  <a:pos x="109" y="4"/>
                </a:cxn>
                <a:cxn ang="0">
                  <a:pos x="308" y="120"/>
                </a:cxn>
                <a:cxn ang="0">
                  <a:pos x="308" y="140"/>
                </a:cxn>
                <a:cxn ang="0">
                  <a:pos x="203" y="201"/>
                </a:cxn>
                <a:cxn ang="0">
                  <a:pos x="4" y="86"/>
                </a:cxn>
                <a:cxn ang="0">
                  <a:pos x="4" y="66"/>
                </a:cxn>
                <a:cxn ang="0">
                  <a:pos x="109" y="4"/>
                </a:cxn>
                <a:cxn ang="0">
                  <a:pos x="109" y="0"/>
                </a:cxn>
              </a:cxnLst>
              <a:rect l="0" t="0" r="r" b="b"/>
              <a:pathLst>
                <a:path w="312" h="205">
                  <a:moveTo>
                    <a:pt x="109" y="0"/>
                  </a:moveTo>
                  <a:lnTo>
                    <a:pt x="0" y="62"/>
                  </a:lnTo>
                  <a:lnTo>
                    <a:pt x="0" y="88"/>
                  </a:lnTo>
                  <a:lnTo>
                    <a:pt x="203" y="205"/>
                  </a:lnTo>
                  <a:lnTo>
                    <a:pt x="312" y="142"/>
                  </a:lnTo>
                  <a:lnTo>
                    <a:pt x="312" y="116"/>
                  </a:lnTo>
                  <a:lnTo>
                    <a:pt x="109" y="0"/>
                  </a:lnTo>
                  <a:lnTo>
                    <a:pt x="109" y="4"/>
                  </a:lnTo>
                  <a:lnTo>
                    <a:pt x="308" y="120"/>
                  </a:lnTo>
                  <a:lnTo>
                    <a:pt x="308" y="140"/>
                  </a:lnTo>
                  <a:lnTo>
                    <a:pt x="203" y="201"/>
                  </a:lnTo>
                  <a:lnTo>
                    <a:pt x="4" y="86"/>
                  </a:lnTo>
                  <a:lnTo>
                    <a:pt x="4" y="66"/>
                  </a:lnTo>
                  <a:lnTo>
                    <a:pt x="109" y="4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52515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69" name="Freeform 231"/>
            <p:cNvSpPr>
              <a:spLocks/>
            </p:cNvSpPr>
            <p:nvPr/>
          </p:nvSpPr>
          <p:spPr bwMode="ltGray">
            <a:xfrm>
              <a:off x="588" y="1888"/>
              <a:ext cx="6" cy="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6"/>
                </a:cxn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lnTo>
                    <a:pt x="4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70" name="Freeform 232"/>
            <p:cNvSpPr>
              <a:spLocks/>
            </p:cNvSpPr>
            <p:nvPr/>
          </p:nvSpPr>
          <p:spPr bwMode="ltGray">
            <a:xfrm>
              <a:off x="478" y="1766"/>
              <a:ext cx="530" cy="307"/>
            </a:xfrm>
            <a:custGeom>
              <a:avLst/>
              <a:gdLst/>
              <a:ahLst/>
              <a:cxnLst>
                <a:cxn ang="0">
                  <a:pos x="213" y="2"/>
                </a:cxn>
                <a:cxn ang="0">
                  <a:pos x="0" y="124"/>
                </a:cxn>
                <a:cxn ang="0">
                  <a:pos x="315" y="307"/>
                </a:cxn>
                <a:cxn ang="0">
                  <a:pos x="530" y="184"/>
                </a:cxn>
                <a:cxn ang="0">
                  <a:pos x="215" y="0"/>
                </a:cxn>
                <a:cxn ang="0">
                  <a:pos x="213" y="2"/>
                </a:cxn>
                <a:cxn ang="0">
                  <a:pos x="215" y="8"/>
                </a:cxn>
                <a:cxn ang="0">
                  <a:pos x="518" y="184"/>
                </a:cxn>
                <a:cxn ang="0">
                  <a:pos x="315" y="299"/>
                </a:cxn>
                <a:cxn ang="0">
                  <a:pos x="12" y="124"/>
                </a:cxn>
                <a:cxn ang="0">
                  <a:pos x="215" y="8"/>
                </a:cxn>
                <a:cxn ang="0">
                  <a:pos x="213" y="2"/>
                </a:cxn>
              </a:cxnLst>
              <a:rect l="0" t="0" r="r" b="b"/>
              <a:pathLst>
                <a:path w="530" h="307">
                  <a:moveTo>
                    <a:pt x="213" y="2"/>
                  </a:moveTo>
                  <a:lnTo>
                    <a:pt x="0" y="124"/>
                  </a:lnTo>
                  <a:lnTo>
                    <a:pt x="315" y="307"/>
                  </a:lnTo>
                  <a:lnTo>
                    <a:pt x="530" y="184"/>
                  </a:lnTo>
                  <a:lnTo>
                    <a:pt x="215" y="0"/>
                  </a:lnTo>
                  <a:lnTo>
                    <a:pt x="213" y="2"/>
                  </a:lnTo>
                  <a:lnTo>
                    <a:pt x="215" y="8"/>
                  </a:lnTo>
                  <a:lnTo>
                    <a:pt x="518" y="184"/>
                  </a:lnTo>
                  <a:lnTo>
                    <a:pt x="315" y="299"/>
                  </a:lnTo>
                  <a:lnTo>
                    <a:pt x="12" y="124"/>
                  </a:lnTo>
                  <a:lnTo>
                    <a:pt x="215" y="8"/>
                  </a:lnTo>
                  <a:lnTo>
                    <a:pt x="213" y="2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71" name="Freeform 233"/>
            <p:cNvSpPr>
              <a:spLocks/>
            </p:cNvSpPr>
            <p:nvPr/>
          </p:nvSpPr>
          <p:spPr bwMode="ltGray">
            <a:xfrm>
              <a:off x="588" y="1888"/>
              <a:ext cx="6" cy="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6"/>
                </a:cxn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lnTo>
                    <a:pt x="4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72" name="Freeform 234"/>
            <p:cNvSpPr>
              <a:spLocks/>
            </p:cNvSpPr>
            <p:nvPr/>
          </p:nvSpPr>
          <p:spPr bwMode="ltGray">
            <a:xfrm>
              <a:off x="588" y="1888"/>
              <a:ext cx="6" cy="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6"/>
                </a:cxn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lnTo>
                    <a:pt x="4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73" name="Freeform 235"/>
            <p:cNvSpPr>
              <a:spLocks/>
            </p:cNvSpPr>
            <p:nvPr/>
          </p:nvSpPr>
          <p:spPr bwMode="ltGray">
            <a:xfrm>
              <a:off x="588" y="1888"/>
              <a:ext cx="6" cy="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6"/>
                </a:cxn>
                <a:cxn ang="0">
                  <a:pos x="6" y="4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lnTo>
                    <a:pt x="4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674" name="Freeform 236"/>
            <p:cNvSpPr>
              <a:spLocks/>
            </p:cNvSpPr>
            <p:nvPr/>
          </p:nvSpPr>
          <p:spPr bwMode="ltGray">
            <a:xfrm>
              <a:off x="590" y="1888"/>
              <a:ext cx="2" cy="4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4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ADE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</p:grpSp>
      <p:sp>
        <p:nvSpPr>
          <p:cNvPr id="876" name="Rectangle 59"/>
          <p:cNvSpPr/>
          <p:nvPr/>
        </p:nvSpPr>
        <p:spPr>
          <a:xfrm>
            <a:off x="2213898" y="3569015"/>
            <a:ext cx="564258" cy="3231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카탈로그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메타데이터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o-KR" altLang="en-US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자동복제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관리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78" name="직선 화살표 연결선 877"/>
          <p:cNvCxnSpPr>
            <a:stCxn id="876" idx="3"/>
          </p:cNvCxnSpPr>
          <p:nvPr/>
        </p:nvCxnSpPr>
        <p:spPr bwMode="auto">
          <a:xfrm flipV="1">
            <a:off x="2778156" y="3729907"/>
            <a:ext cx="149829" cy="69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322" name="Rectangle 59"/>
          <p:cNvSpPr/>
          <p:nvPr/>
        </p:nvSpPr>
        <p:spPr>
          <a:xfrm>
            <a:off x="6247939" y="3453369"/>
            <a:ext cx="66570" cy="123111"/>
          </a:xfrm>
          <a:prstGeom prst="rect">
            <a:avLst/>
          </a:prstGeom>
          <a:pattFill prst="lgCheck">
            <a:fgClr>
              <a:schemeClr val="accent2"/>
            </a:fgClr>
            <a:bgClr>
              <a:schemeClr val="bg1"/>
            </a:bgClr>
          </a:pattFill>
          <a:ln>
            <a:solidFill>
              <a:schemeClr val="tx2"/>
            </a:solidFill>
          </a:ln>
        </p:spPr>
        <p:txBody>
          <a:bodyPr wrap="none" lIns="0" tIns="0" rIns="0" bIns="0">
            <a:noAutofit/>
          </a:bodyPr>
          <a:lstStyle/>
          <a:p>
            <a:pPr algn="ctr"/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3" name="Rectangle 59"/>
          <p:cNvSpPr/>
          <p:nvPr/>
        </p:nvSpPr>
        <p:spPr>
          <a:xfrm>
            <a:off x="6328599" y="3453369"/>
            <a:ext cx="66570" cy="123111"/>
          </a:xfrm>
          <a:prstGeom prst="rect">
            <a:avLst/>
          </a:prstGeom>
          <a:pattFill prst="lgCheck">
            <a:fgClr>
              <a:schemeClr val="accent5"/>
            </a:fgClr>
            <a:bgClr>
              <a:schemeClr val="bg1"/>
            </a:bgClr>
          </a:pattFill>
          <a:ln>
            <a:solidFill>
              <a:schemeClr val="tx2"/>
            </a:solidFill>
          </a:ln>
        </p:spPr>
        <p:txBody>
          <a:bodyPr wrap="none" lIns="0" tIns="0" rIns="0" bIns="0">
            <a:noAutofit/>
          </a:bodyPr>
          <a:lstStyle/>
          <a:p>
            <a:pPr algn="ctr"/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5" name="Rectangle 59"/>
          <p:cNvSpPr/>
          <p:nvPr/>
        </p:nvSpPr>
        <p:spPr>
          <a:xfrm>
            <a:off x="6167278" y="3453369"/>
            <a:ext cx="66570" cy="123111"/>
          </a:xfrm>
          <a:prstGeom prst="rect">
            <a:avLst/>
          </a:prstGeom>
          <a:pattFill prst="lgCheck">
            <a:fgClr>
              <a:schemeClr val="accent3"/>
            </a:fgClr>
            <a:bgClr>
              <a:schemeClr val="bg1"/>
            </a:bgClr>
          </a:pattFill>
          <a:ln>
            <a:solidFill>
              <a:schemeClr val="tx2"/>
            </a:solidFill>
          </a:ln>
        </p:spPr>
        <p:txBody>
          <a:bodyPr wrap="none" lIns="0" tIns="0" rIns="0" bIns="0">
            <a:noAutofit/>
          </a:bodyPr>
          <a:lstStyle/>
          <a:p>
            <a:pPr algn="ctr"/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1" name="직사각형 880"/>
          <p:cNvSpPr/>
          <p:nvPr/>
        </p:nvSpPr>
        <p:spPr bwMode="auto">
          <a:xfrm>
            <a:off x="6146471" y="3433891"/>
            <a:ext cx="268606" cy="165293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884" name="직선 화살표 연결선 883"/>
          <p:cNvCxnSpPr>
            <a:stCxn id="395" idx="1"/>
            <a:endCxn id="881" idx="3"/>
          </p:cNvCxnSpPr>
          <p:nvPr/>
        </p:nvCxnSpPr>
        <p:spPr bwMode="auto">
          <a:xfrm flipH="1" flipV="1">
            <a:off x="6420791" y="3513459"/>
            <a:ext cx="159768" cy="17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896" name="Rectangle 59"/>
          <p:cNvSpPr/>
          <p:nvPr/>
        </p:nvSpPr>
        <p:spPr>
          <a:xfrm>
            <a:off x="6240644" y="4156949"/>
            <a:ext cx="163507" cy="1077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VTL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06" name="직선 화살표 연결선 905"/>
          <p:cNvCxnSpPr/>
          <p:nvPr/>
        </p:nvCxnSpPr>
        <p:spPr bwMode="auto">
          <a:xfrm flipH="1" flipV="1">
            <a:off x="6092496" y="4099398"/>
            <a:ext cx="121920" cy="787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908" name="Rectangle 59"/>
          <p:cNvSpPr/>
          <p:nvPr/>
        </p:nvSpPr>
        <p:spPr>
          <a:xfrm>
            <a:off x="8102289" y="4156949"/>
            <a:ext cx="163507" cy="1077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VTL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09" name="직선 화살표 연결선 908"/>
          <p:cNvCxnSpPr/>
          <p:nvPr/>
        </p:nvCxnSpPr>
        <p:spPr bwMode="auto">
          <a:xfrm flipV="1">
            <a:off x="8273094" y="4099398"/>
            <a:ext cx="121920" cy="787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910" name="Rectangle 59"/>
          <p:cNvSpPr/>
          <p:nvPr/>
        </p:nvSpPr>
        <p:spPr>
          <a:xfrm>
            <a:off x="3520070" y="4037767"/>
            <a:ext cx="437620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NetBackup</a:t>
            </a:r>
            <a:br>
              <a:rPr 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MSDP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12" name="직선 화살표 연결선 911"/>
          <p:cNvCxnSpPr/>
          <p:nvPr/>
        </p:nvCxnSpPr>
        <p:spPr bwMode="auto">
          <a:xfrm flipV="1">
            <a:off x="3737610" y="3933107"/>
            <a:ext cx="1271" cy="1089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913" name="직사각형 912"/>
          <p:cNvSpPr/>
          <p:nvPr/>
        </p:nvSpPr>
        <p:spPr bwMode="auto">
          <a:xfrm>
            <a:off x="488950" y="2419672"/>
            <a:ext cx="4393946" cy="2776953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14" name="직사각형 913"/>
          <p:cNvSpPr/>
          <p:nvPr/>
        </p:nvSpPr>
        <p:spPr bwMode="auto">
          <a:xfrm>
            <a:off x="5016743" y="2419672"/>
            <a:ext cx="4393946" cy="2776953"/>
          </a:xfrm>
          <a:prstGeom prst="rect">
            <a:avLst/>
          </a:prstGeom>
          <a:noFill/>
          <a:ln w="1905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917" name="꺾인 연결선 916"/>
          <p:cNvCxnSpPr>
            <a:endCxn id="244" idx="2"/>
          </p:cNvCxnSpPr>
          <p:nvPr/>
        </p:nvCxnSpPr>
        <p:spPr bwMode="auto">
          <a:xfrm>
            <a:off x="3394628" y="3967340"/>
            <a:ext cx="794684" cy="4433"/>
          </a:xfrm>
          <a:prstGeom prst="bentConnector4">
            <a:avLst>
              <a:gd name="adj1" fmla="val 3073"/>
              <a:gd name="adj2" fmla="val 7878141"/>
            </a:avLst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sm"/>
          </a:ln>
          <a:effectLst/>
        </p:spPr>
      </p:cxnSp>
      <p:sp>
        <p:nvSpPr>
          <p:cNvPr id="927" name="Rectangle 59"/>
          <p:cNvSpPr/>
          <p:nvPr/>
        </p:nvSpPr>
        <p:spPr>
          <a:xfrm>
            <a:off x="3599609" y="4368110"/>
            <a:ext cx="384721" cy="1077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ko-KR" altLang="en-US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자동 소산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8" name="왼쪽 대괄호 927"/>
          <p:cNvSpPr/>
          <p:nvPr/>
        </p:nvSpPr>
        <p:spPr bwMode="auto">
          <a:xfrm rot="16200000">
            <a:off x="2405219" y="2561052"/>
            <a:ext cx="376246" cy="3591557"/>
          </a:xfrm>
          <a:prstGeom prst="leftBracket">
            <a:avLst>
              <a:gd name="adj" fmla="val 0"/>
            </a:avLst>
          </a:prstGeom>
          <a:noFill/>
          <a:ln w="12700" cap="flat" cmpd="sng" algn="ctr">
            <a:solidFill>
              <a:schemeClr val="tx2"/>
            </a:solidFill>
            <a:prstDash val="sysDot"/>
            <a:miter lim="800000"/>
            <a:headEnd type="none" w="med" len="med"/>
            <a:tailEnd type="none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9" name="Rectangle 59"/>
          <p:cNvSpPr/>
          <p:nvPr/>
        </p:nvSpPr>
        <p:spPr>
          <a:xfrm>
            <a:off x="1981796" y="4585028"/>
            <a:ext cx="1223091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End-to-End </a:t>
            </a:r>
            <a:r>
              <a:rPr lang="ko-KR" altLang="en-US" sz="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자동화된 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프로세스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단일 정책으로 처리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ko-KR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7650414" y="3053357"/>
            <a:ext cx="368427" cy="224650"/>
            <a:chOff x="7202799" y="2799431"/>
            <a:chExt cx="368427" cy="224650"/>
          </a:xfrm>
        </p:grpSpPr>
        <p:pic>
          <p:nvPicPr>
            <p:cNvPr id="877" name="Picture 987"/>
            <p:cNvPicPr>
              <a:picLocks noChangeAspect="1"/>
            </p:cNvPicPr>
            <p:nvPr/>
          </p:nvPicPr>
          <p:blipFill rotWithShape="1">
            <a:blip r:embed="rId7"/>
            <a:srcRect t="22461" b="16564"/>
            <a:stretch/>
          </p:blipFill>
          <p:spPr>
            <a:xfrm>
              <a:off x="7202799" y="2799431"/>
              <a:ext cx="368427" cy="224650"/>
            </a:xfrm>
            <a:prstGeom prst="rect">
              <a:avLst/>
            </a:prstGeom>
          </p:spPr>
        </p:pic>
        <p:grpSp>
          <p:nvGrpSpPr>
            <p:cNvPr id="879" name="그룹 878"/>
            <p:cNvGrpSpPr/>
            <p:nvPr/>
          </p:nvGrpSpPr>
          <p:grpSpPr>
            <a:xfrm>
              <a:off x="7256909" y="2805458"/>
              <a:ext cx="131593" cy="153342"/>
              <a:chOff x="4368179" y="4521923"/>
              <a:chExt cx="514852" cy="599943"/>
            </a:xfrm>
          </p:grpSpPr>
          <p:pic>
            <p:nvPicPr>
              <p:cNvPr id="880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368179" y="4726711"/>
                <a:ext cx="514852" cy="395155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  <p:pic>
            <p:nvPicPr>
              <p:cNvPr id="882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368179" y="4626698"/>
                <a:ext cx="514852" cy="395155"/>
              </a:xfrm>
              <a:prstGeom prst="rect">
                <a:avLst/>
              </a:prstGeom>
              <a:effectLst/>
            </p:spPr>
          </p:pic>
          <p:pic>
            <p:nvPicPr>
              <p:cNvPr id="883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368179" y="4521923"/>
                <a:ext cx="514852" cy="395155"/>
              </a:xfrm>
              <a:prstGeom prst="rect">
                <a:avLst/>
              </a:prstGeom>
              <a:effectLst/>
            </p:spPr>
          </p:pic>
        </p:grpSp>
      </p:grpSp>
      <p:cxnSp>
        <p:nvCxnSpPr>
          <p:cNvPr id="10" name="직선 화살표 연결선 9"/>
          <p:cNvCxnSpPr/>
          <p:nvPr/>
        </p:nvCxnSpPr>
        <p:spPr bwMode="auto">
          <a:xfrm>
            <a:off x="6470371" y="3287042"/>
            <a:ext cx="172016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ysDot"/>
            <a:miter lim="800000"/>
            <a:headEnd type="none" w="med" len="med"/>
            <a:tailEnd type="triangle"/>
          </a:ln>
          <a:effectLst/>
        </p:spPr>
      </p:cxnSp>
      <p:grpSp>
        <p:nvGrpSpPr>
          <p:cNvPr id="624" name="Group 100"/>
          <p:cNvGrpSpPr>
            <a:grpSpLocks noChangeAspect="1"/>
          </p:cNvGrpSpPr>
          <p:nvPr/>
        </p:nvGrpSpPr>
        <p:grpSpPr bwMode="auto">
          <a:xfrm flipH="1">
            <a:off x="8225844" y="3036121"/>
            <a:ext cx="428878" cy="491757"/>
            <a:chOff x="4409" y="1669"/>
            <a:chExt cx="723" cy="829"/>
          </a:xfrm>
        </p:grpSpPr>
        <p:sp>
          <p:nvSpPr>
            <p:cNvPr id="627" name="AutoShape 101"/>
            <p:cNvSpPr>
              <a:spLocks noChangeAspect="1" noChangeArrowheads="1" noTextEdit="1"/>
            </p:cNvSpPr>
            <p:nvPr/>
          </p:nvSpPr>
          <p:spPr bwMode="ltGray">
            <a:xfrm>
              <a:off x="4409" y="1669"/>
              <a:ext cx="723" cy="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628" name="Freeform 102"/>
            <p:cNvSpPr>
              <a:spLocks/>
            </p:cNvSpPr>
            <p:nvPr/>
          </p:nvSpPr>
          <p:spPr bwMode="ltGray">
            <a:xfrm>
              <a:off x="4414" y="1672"/>
              <a:ext cx="708" cy="819"/>
            </a:xfrm>
            <a:custGeom>
              <a:avLst/>
              <a:gdLst>
                <a:gd name="connsiteX0" fmla="*/ 9933 w 10000"/>
                <a:gd name="connsiteY0" fmla="*/ 2464 h 9986"/>
                <a:gd name="connsiteX1" fmla="*/ 9933 w 10000"/>
                <a:gd name="connsiteY1" fmla="*/ 2464 h 9986"/>
                <a:gd name="connsiteX2" fmla="*/ 9933 w 10000"/>
                <a:gd name="connsiteY2" fmla="*/ 2464 h 9986"/>
                <a:gd name="connsiteX3" fmla="*/ 9800 w 10000"/>
                <a:gd name="connsiteY3" fmla="*/ 2349 h 9986"/>
                <a:gd name="connsiteX4" fmla="*/ 9800 w 10000"/>
                <a:gd name="connsiteY4" fmla="*/ 2349 h 9986"/>
                <a:gd name="connsiteX5" fmla="*/ 9233 w 10000"/>
                <a:gd name="connsiteY5" fmla="*/ 2061 h 9986"/>
                <a:gd name="connsiteX6" fmla="*/ 5200 w 10000"/>
                <a:gd name="connsiteY6" fmla="*/ 44 h 9986"/>
                <a:gd name="connsiteX7" fmla="*/ 4800 w 10000"/>
                <a:gd name="connsiteY7" fmla="*/ 44 h 9986"/>
                <a:gd name="connsiteX8" fmla="*/ 200 w 10000"/>
                <a:gd name="connsiteY8" fmla="*/ 2349 h 9986"/>
                <a:gd name="connsiteX9" fmla="*/ 200 w 10000"/>
                <a:gd name="connsiteY9" fmla="*/ 2349 h 9986"/>
                <a:gd name="connsiteX10" fmla="*/ 67 w 10000"/>
                <a:gd name="connsiteY10" fmla="*/ 2464 h 9986"/>
                <a:gd name="connsiteX11" fmla="*/ 67 w 10000"/>
                <a:gd name="connsiteY11" fmla="*/ 2464 h 9986"/>
                <a:gd name="connsiteX12" fmla="*/ 0 w 10000"/>
                <a:gd name="connsiteY12" fmla="*/ 2637 h 9986"/>
                <a:gd name="connsiteX13" fmla="*/ 0 w 10000"/>
                <a:gd name="connsiteY13" fmla="*/ 7364 h 9986"/>
                <a:gd name="connsiteX14" fmla="*/ 200 w 10000"/>
                <a:gd name="connsiteY14" fmla="*/ 7681 h 9986"/>
                <a:gd name="connsiteX15" fmla="*/ 1433 w 10000"/>
                <a:gd name="connsiteY15" fmla="*/ 8286 h 9986"/>
                <a:gd name="connsiteX16" fmla="*/ 3267 w 10000"/>
                <a:gd name="connsiteY16" fmla="*/ 9035 h 9986"/>
                <a:gd name="connsiteX17" fmla="*/ 3267 w 10000"/>
                <a:gd name="connsiteY17" fmla="*/ 9208 h 9986"/>
                <a:gd name="connsiteX18" fmla="*/ 4767 w 10000"/>
                <a:gd name="connsiteY18" fmla="*/ 9957 h 9986"/>
                <a:gd name="connsiteX19" fmla="*/ 5000 w 10000"/>
                <a:gd name="connsiteY19" fmla="*/ 9986 h 9986"/>
                <a:gd name="connsiteX20" fmla="*/ 5233 w 10000"/>
                <a:gd name="connsiteY20" fmla="*/ 9957 h 9986"/>
                <a:gd name="connsiteX21" fmla="*/ 9800 w 10000"/>
                <a:gd name="connsiteY21" fmla="*/ 7681 h 9986"/>
                <a:gd name="connsiteX22" fmla="*/ 10000 w 10000"/>
                <a:gd name="connsiteY22" fmla="*/ 7364 h 9986"/>
                <a:gd name="connsiteX23" fmla="*/ 10000 w 10000"/>
                <a:gd name="connsiteY23" fmla="*/ 2637 h 9986"/>
                <a:gd name="connsiteX24" fmla="*/ 9933 w 10000"/>
                <a:gd name="connsiteY24" fmla="*/ 2464 h 9986"/>
                <a:gd name="connsiteX0" fmla="*/ 9933 w 10000"/>
                <a:gd name="connsiteY0" fmla="*/ 2467 h 10000"/>
                <a:gd name="connsiteX1" fmla="*/ 9933 w 10000"/>
                <a:gd name="connsiteY1" fmla="*/ 2467 h 10000"/>
                <a:gd name="connsiteX2" fmla="*/ 9933 w 10000"/>
                <a:gd name="connsiteY2" fmla="*/ 2467 h 10000"/>
                <a:gd name="connsiteX3" fmla="*/ 9800 w 10000"/>
                <a:gd name="connsiteY3" fmla="*/ 2352 h 10000"/>
                <a:gd name="connsiteX4" fmla="*/ 9800 w 10000"/>
                <a:gd name="connsiteY4" fmla="*/ 2352 h 10000"/>
                <a:gd name="connsiteX5" fmla="*/ 9233 w 10000"/>
                <a:gd name="connsiteY5" fmla="*/ 2064 h 10000"/>
                <a:gd name="connsiteX6" fmla="*/ 5200 w 10000"/>
                <a:gd name="connsiteY6" fmla="*/ 44 h 10000"/>
                <a:gd name="connsiteX7" fmla="*/ 4800 w 10000"/>
                <a:gd name="connsiteY7" fmla="*/ 44 h 10000"/>
                <a:gd name="connsiteX8" fmla="*/ 200 w 10000"/>
                <a:gd name="connsiteY8" fmla="*/ 2352 h 10000"/>
                <a:gd name="connsiteX9" fmla="*/ 200 w 10000"/>
                <a:gd name="connsiteY9" fmla="*/ 2352 h 10000"/>
                <a:gd name="connsiteX10" fmla="*/ 67 w 10000"/>
                <a:gd name="connsiteY10" fmla="*/ 2467 h 10000"/>
                <a:gd name="connsiteX11" fmla="*/ 67 w 10000"/>
                <a:gd name="connsiteY11" fmla="*/ 2467 h 10000"/>
                <a:gd name="connsiteX12" fmla="*/ 0 w 10000"/>
                <a:gd name="connsiteY12" fmla="*/ 2641 h 10000"/>
                <a:gd name="connsiteX13" fmla="*/ 0 w 10000"/>
                <a:gd name="connsiteY13" fmla="*/ 7374 h 10000"/>
                <a:gd name="connsiteX14" fmla="*/ 200 w 10000"/>
                <a:gd name="connsiteY14" fmla="*/ 7692 h 10000"/>
                <a:gd name="connsiteX15" fmla="*/ 1433 w 10000"/>
                <a:gd name="connsiteY15" fmla="*/ 8298 h 10000"/>
                <a:gd name="connsiteX16" fmla="*/ 3267 w 10000"/>
                <a:gd name="connsiteY16" fmla="*/ 9221 h 10000"/>
                <a:gd name="connsiteX17" fmla="*/ 4767 w 10000"/>
                <a:gd name="connsiteY17" fmla="*/ 9971 h 10000"/>
                <a:gd name="connsiteX18" fmla="*/ 5000 w 10000"/>
                <a:gd name="connsiteY18" fmla="*/ 10000 h 10000"/>
                <a:gd name="connsiteX19" fmla="*/ 5233 w 10000"/>
                <a:gd name="connsiteY19" fmla="*/ 9971 h 10000"/>
                <a:gd name="connsiteX20" fmla="*/ 9800 w 10000"/>
                <a:gd name="connsiteY20" fmla="*/ 7692 h 10000"/>
                <a:gd name="connsiteX21" fmla="*/ 10000 w 10000"/>
                <a:gd name="connsiteY21" fmla="*/ 7374 h 10000"/>
                <a:gd name="connsiteX22" fmla="*/ 10000 w 10000"/>
                <a:gd name="connsiteY22" fmla="*/ 2641 h 10000"/>
                <a:gd name="connsiteX23" fmla="*/ 9933 w 10000"/>
                <a:gd name="connsiteY23" fmla="*/ 2467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00" h="10000">
                  <a:moveTo>
                    <a:pt x="9933" y="2467"/>
                  </a:moveTo>
                  <a:lnTo>
                    <a:pt x="9933" y="2467"/>
                  </a:lnTo>
                  <a:lnTo>
                    <a:pt x="9933" y="2467"/>
                  </a:lnTo>
                  <a:cubicBezTo>
                    <a:pt x="9900" y="2410"/>
                    <a:pt x="9867" y="2381"/>
                    <a:pt x="9800" y="2352"/>
                  </a:cubicBezTo>
                  <a:lnTo>
                    <a:pt x="9800" y="2352"/>
                  </a:lnTo>
                  <a:lnTo>
                    <a:pt x="9233" y="2064"/>
                  </a:lnTo>
                  <a:lnTo>
                    <a:pt x="5200" y="44"/>
                  </a:lnTo>
                  <a:cubicBezTo>
                    <a:pt x="5100" y="-14"/>
                    <a:pt x="4900" y="-14"/>
                    <a:pt x="4800" y="44"/>
                  </a:cubicBezTo>
                  <a:lnTo>
                    <a:pt x="200" y="2352"/>
                  </a:lnTo>
                  <a:lnTo>
                    <a:pt x="200" y="2352"/>
                  </a:lnTo>
                  <a:cubicBezTo>
                    <a:pt x="133" y="2381"/>
                    <a:pt x="100" y="2410"/>
                    <a:pt x="67" y="2467"/>
                  </a:cubicBezTo>
                  <a:lnTo>
                    <a:pt x="67" y="2467"/>
                  </a:lnTo>
                  <a:cubicBezTo>
                    <a:pt x="0" y="2526"/>
                    <a:pt x="0" y="2584"/>
                    <a:pt x="0" y="2641"/>
                  </a:cubicBezTo>
                  <a:lnTo>
                    <a:pt x="0" y="7374"/>
                  </a:lnTo>
                  <a:cubicBezTo>
                    <a:pt x="0" y="7489"/>
                    <a:pt x="100" y="7634"/>
                    <a:pt x="200" y="7692"/>
                  </a:cubicBezTo>
                  <a:lnTo>
                    <a:pt x="1433" y="8298"/>
                  </a:lnTo>
                  <a:lnTo>
                    <a:pt x="3267" y="9221"/>
                  </a:lnTo>
                  <a:lnTo>
                    <a:pt x="4767" y="9971"/>
                  </a:lnTo>
                  <a:cubicBezTo>
                    <a:pt x="4833" y="10000"/>
                    <a:pt x="4900" y="10000"/>
                    <a:pt x="5000" y="10000"/>
                  </a:cubicBezTo>
                  <a:cubicBezTo>
                    <a:pt x="5100" y="10000"/>
                    <a:pt x="5167" y="10000"/>
                    <a:pt x="5233" y="9971"/>
                  </a:cubicBezTo>
                  <a:lnTo>
                    <a:pt x="9800" y="7692"/>
                  </a:lnTo>
                  <a:cubicBezTo>
                    <a:pt x="9900" y="7634"/>
                    <a:pt x="10000" y="7489"/>
                    <a:pt x="10000" y="7374"/>
                  </a:cubicBezTo>
                  <a:lnTo>
                    <a:pt x="10000" y="2641"/>
                  </a:lnTo>
                  <a:cubicBezTo>
                    <a:pt x="10000" y="2584"/>
                    <a:pt x="10000" y="2526"/>
                    <a:pt x="9933" y="2467"/>
                  </a:cubicBezTo>
                  <a:close/>
                </a:path>
              </a:pathLst>
            </a:custGeom>
            <a:noFill/>
            <a:ln w="22225" cap="flat">
              <a:solidFill>
                <a:srgbClr val="52515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630" name="Freeform 103"/>
            <p:cNvSpPr>
              <a:spLocks/>
            </p:cNvSpPr>
            <p:nvPr/>
          </p:nvSpPr>
          <p:spPr bwMode="ltGray">
            <a:xfrm>
              <a:off x="4768" y="1875"/>
              <a:ext cx="354" cy="616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48" y="0"/>
                </a:cxn>
                <a:cxn ang="0">
                  <a:pos x="0" y="86"/>
                </a:cxn>
                <a:cxn ang="0">
                  <a:pos x="0" y="261"/>
                </a:cxn>
                <a:cxn ang="0">
                  <a:pos x="7" y="260"/>
                </a:cxn>
                <a:cxn ang="0">
                  <a:pos x="144" y="181"/>
                </a:cxn>
                <a:cxn ang="0">
                  <a:pos x="150" y="170"/>
                </a:cxn>
                <a:cxn ang="0">
                  <a:pos x="150" y="8"/>
                </a:cxn>
                <a:cxn ang="0">
                  <a:pos x="150" y="6"/>
                </a:cxn>
                <a:cxn ang="0">
                  <a:pos x="148" y="0"/>
                </a:cxn>
              </a:cxnLst>
              <a:rect l="0" t="0" r="r" b="b"/>
              <a:pathLst>
                <a:path w="150" h="261">
                  <a:moveTo>
                    <a:pt x="148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3" y="261"/>
                    <a:pt x="5" y="261"/>
                    <a:pt x="7" y="260"/>
                  </a:cubicBezTo>
                  <a:cubicBezTo>
                    <a:pt x="144" y="181"/>
                    <a:pt x="144" y="181"/>
                    <a:pt x="144" y="181"/>
                  </a:cubicBezTo>
                  <a:cubicBezTo>
                    <a:pt x="147" y="179"/>
                    <a:pt x="150" y="174"/>
                    <a:pt x="150" y="170"/>
                  </a:cubicBezTo>
                  <a:cubicBezTo>
                    <a:pt x="150" y="8"/>
                    <a:pt x="150" y="8"/>
                    <a:pt x="150" y="8"/>
                  </a:cubicBezTo>
                  <a:cubicBezTo>
                    <a:pt x="150" y="6"/>
                    <a:pt x="150" y="6"/>
                    <a:pt x="150" y="6"/>
                  </a:cubicBezTo>
                  <a:cubicBezTo>
                    <a:pt x="150" y="4"/>
                    <a:pt x="150" y="2"/>
                    <a:pt x="148" y="0"/>
                  </a:cubicBezTo>
                  <a:close/>
                </a:path>
              </a:pathLst>
            </a:custGeom>
            <a:solidFill>
              <a:srgbClr val="7D7C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648" name="Freeform 104"/>
            <p:cNvSpPr>
              <a:spLocks/>
            </p:cNvSpPr>
            <p:nvPr/>
          </p:nvSpPr>
          <p:spPr bwMode="ltGray">
            <a:xfrm>
              <a:off x="4414" y="1875"/>
              <a:ext cx="354" cy="616"/>
            </a:xfrm>
            <a:custGeom>
              <a:avLst/>
              <a:gdLst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2867 w 10000"/>
                <a:gd name="connsiteY8" fmla="*/ 6015 h 10000"/>
                <a:gd name="connsiteX9" fmla="*/ 3400 w 10000"/>
                <a:gd name="connsiteY9" fmla="*/ 5556 h 10000"/>
                <a:gd name="connsiteX10" fmla="*/ 3400 w 10000"/>
                <a:gd name="connsiteY10" fmla="*/ 5517 h 10000"/>
                <a:gd name="connsiteX11" fmla="*/ 3467 w 10000"/>
                <a:gd name="connsiteY11" fmla="*/ 5517 h 10000"/>
                <a:gd name="connsiteX12" fmla="*/ 3467 w 10000"/>
                <a:gd name="connsiteY12" fmla="*/ 5517 h 10000"/>
                <a:gd name="connsiteX13" fmla="*/ 3533 w 10000"/>
                <a:gd name="connsiteY13" fmla="*/ 5517 h 10000"/>
                <a:gd name="connsiteX14" fmla="*/ 3533 w 10000"/>
                <a:gd name="connsiteY14" fmla="*/ 5479 h 10000"/>
                <a:gd name="connsiteX15" fmla="*/ 3200 w 10000"/>
                <a:gd name="connsiteY15" fmla="*/ 5900 h 10000"/>
                <a:gd name="connsiteX16" fmla="*/ 3200 w 10000"/>
                <a:gd name="connsiteY16" fmla="*/ 7625 h 10000"/>
                <a:gd name="connsiteX17" fmla="*/ 6533 w 10000"/>
                <a:gd name="connsiteY17" fmla="*/ 8736 h 10000"/>
                <a:gd name="connsiteX18" fmla="*/ 6533 w 10000"/>
                <a:gd name="connsiteY18" fmla="*/ 8966 h 10000"/>
                <a:gd name="connsiteX19" fmla="*/ 9533 w 10000"/>
                <a:gd name="connsiteY19" fmla="*/ 9962 h 10000"/>
                <a:gd name="connsiteX20" fmla="*/ 10000 w 10000"/>
                <a:gd name="connsiteY20" fmla="*/ 10000 h 10000"/>
                <a:gd name="connsiteX21" fmla="*/ 10000 w 10000"/>
                <a:gd name="connsiteY21" fmla="*/ 3295 h 10000"/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2867 w 10000"/>
                <a:gd name="connsiteY8" fmla="*/ 6015 h 10000"/>
                <a:gd name="connsiteX9" fmla="*/ 3400 w 10000"/>
                <a:gd name="connsiteY9" fmla="*/ 5556 h 10000"/>
                <a:gd name="connsiteX10" fmla="*/ 3400 w 10000"/>
                <a:gd name="connsiteY10" fmla="*/ 5517 h 10000"/>
                <a:gd name="connsiteX11" fmla="*/ 3467 w 10000"/>
                <a:gd name="connsiteY11" fmla="*/ 5517 h 10000"/>
                <a:gd name="connsiteX12" fmla="*/ 3467 w 10000"/>
                <a:gd name="connsiteY12" fmla="*/ 5517 h 10000"/>
                <a:gd name="connsiteX13" fmla="*/ 3533 w 10000"/>
                <a:gd name="connsiteY13" fmla="*/ 5517 h 10000"/>
                <a:gd name="connsiteX14" fmla="*/ 3200 w 10000"/>
                <a:gd name="connsiteY14" fmla="*/ 5900 h 10000"/>
                <a:gd name="connsiteX15" fmla="*/ 3200 w 10000"/>
                <a:gd name="connsiteY15" fmla="*/ 7625 h 10000"/>
                <a:gd name="connsiteX16" fmla="*/ 6533 w 10000"/>
                <a:gd name="connsiteY16" fmla="*/ 8736 h 10000"/>
                <a:gd name="connsiteX17" fmla="*/ 6533 w 10000"/>
                <a:gd name="connsiteY17" fmla="*/ 8966 h 10000"/>
                <a:gd name="connsiteX18" fmla="*/ 9533 w 10000"/>
                <a:gd name="connsiteY18" fmla="*/ 9962 h 10000"/>
                <a:gd name="connsiteX19" fmla="*/ 10000 w 10000"/>
                <a:gd name="connsiteY19" fmla="*/ 10000 h 10000"/>
                <a:gd name="connsiteX20" fmla="*/ 10000 w 10000"/>
                <a:gd name="connsiteY20" fmla="*/ 3295 h 10000"/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2867 w 10000"/>
                <a:gd name="connsiteY8" fmla="*/ 6015 h 10000"/>
                <a:gd name="connsiteX9" fmla="*/ 3400 w 10000"/>
                <a:gd name="connsiteY9" fmla="*/ 5556 h 10000"/>
                <a:gd name="connsiteX10" fmla="*/ 3400 w 10000"/>
                <a:gd name="connsiteY10" fmla="*/ 5517 h 10000"/>
                <a:gd name="connsiteX11" fmla="*/ 3467 w 10000"/>
                <a:gd name="connsiteY11" fmla="*/ 5517 h 10000"/>
                <a:gd name="connsiteX12" fmla="*/ 3467 w 10000"/>
                <a:gd name="connsiteY12" fmla="*/ 5517 h 10000"/>
                <a:gd name="connsiteX13" fmla="*/ 3200 w 10000"/>
                <a:gd name="connsiteY13" fmla="*/ 5900 h 10000"/>
                <a:gd name="connsiteX14" fmla="*/ 3200 w 10000"/>
                <a:gd name="connsiteY14" fmla="*/ 7625 h 10000"/>
                <a:gd name="connsiteX15" fmla="*/ 6533 w 10000"/>
                <a:gd name="connsiteY15" fmla="*/ 8736 h 10000"/>
                <a:gd name="connsiteX16" fmla="*/ 6533 w 10000"/>
                <a:gd name="connsiteY16" fmla="*/ 8966 h 10000"/>
                <a:gd name="connsiteX17" fmla="*/ 9533 w 10000"/>
                <a:gd name="connsiteY17" fmla="*/ 9962 h 10000"/>
                <a:gd name="connsiteX18" fmla="*/ 10000 w 10000"/>
                <a:gd name="connsiteY18" fmla="*/ 10000 h 10000"/>
                <a:gd name="connsiteX19" fmla="*/ 10000 w 10000"/>
                <a:gd name="connsiteY19" fmla="*/ 3295 h 10000"/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2867 w 10000"/>
                <a:gd name="connsiteY8" fmla="*/ 6015 h 10000"/>
                <a:gd name="connsiteX9" fmla="*/ 3400 w 10000"/>
                <a:gd name="connsiteY9" fmla="*/ 5556 h 10000"/>
                <a:gd name="connsiteX10" fmla="*/ 3400 w 10000"/>
                <a:gd name="connsiteY10" fmla="*/ 5517 h 10000"/>
                <a:gd name="connsiteX11" fmla="*/ 3467 w 10000"/>
                <a:gd name="connsiteY11" fmla="*/ 5517 h 10000"/>
                <a:gd name="connsiteX12" fmla="*/ 3200 w 10000"/>
                <a:gd name="connsiteY12" fmla="*/ 5900 h 10000"/>
                <a:gd name="connsiteX13" fmla="*/ 3200 w 10000"/>
                <a:gd name="connsiteY13" fmla="*/ 7625 h 10000"/>
                <a:gd name="connsiteX14" fmla="*/ 6533 w 10000"/>
                <a:gd name="connsiteY14" fmla="*/ 8736 h 10000"/>
                <a:gd name="connsiteX15" fmla="*/ 6533 w 10000"/>
                <a:gd name="connsiteY15" fmla="*/ 8966 h 10000"/>
                <a:gd name="connsiteX16" fmla="*/ 9533 w 10000"/>
                <a:gd name="connsiteY16" fmla="*/ 9962 h 10000"/>
                <a:gd name="connsiteX17" fmla="*/ 10000 w 10000"/>
                <a:gd name="connsiteY17" fmla="*/ 10000 h 10000"/>
                <a:gd name="connsiteX18" fmla="*/ 10000 w 10000"/>
                <a:gd name="connsiteY18" fmla="*/ 3295 h 10000"/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2867 w 10000"/>
                <a:gd name="connsiteY8" fmla="*/ 6015 h 10000"/>
                <a:gd name="connsiteX9" fmla="*/ 3400 w 10000"/>
                <a:gd name="connsiteY9" fmla="*/ 5556 h 10000"/>
                <a:gd name="connsiteX10" fmla="*/ 3400 w 10000"/>
                <a:gd name="connsiteY10" fmla="*/ 5517 h 10000"/>
                <a:gd name="connsiteX11" fmla="*/ 3200 w 10000"/>
                <a:gd name="connsiteY11" fmla="*/ 5900 h 10000"/>
                <a:gd name="connsiteX12" fmla="*/ 3200 w 10000"/>
                <a:gd name="connsiteY12" fmla="*/ 7625 h 10000"/>
                <a:gd name="connsiteX13" fmla="*/ 6533 w 10000"/>
                <a:gd name="connsiteY13" fmla="*/ 8736 h 10000"/>
                <a:gd name="connsiteX14" fmla="*/ 6533 w 10000"/>
                <a:gd name="connsiteY14" fmla="*/ 8966 h 10000"/>
                <a:gd name="connsiteX15" fmla="*/ 9533 w 10000"/>
                <a:gd name="connsiteY15" fmla="*/ 9962 h 10000"/>
                <a:gd name="connsiteX16" fmla="*/ 10000 w 10000"/>
                <a:gd name="connsiteY16" fmla="*/ 10000 h 10000"/>
                <a:gd name="connsiteX17" fmla="*/ 10000 w 10000"/>
                <a:gd name="connsiteY17" fmla="*/ 3295 h 10000"/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2867 w 10000"/>
                <a:gd name="connsiteY8" fmla="*/ 6015 h 10000"/>
                <a:gd name="connsiteX9" fmla="*/ 3400 w 10000"/>
                <a:gd name="connsiteY9" fmla="*/ 5556 h 10000"/>
                <a:gd name="connsiteX10" fmla="*/ 3200 w 10000"/>
                <a:gd name="connsiteY10" fmla="*/ 5900 h 10000"/>
                <a:gd name="connsiteX11" fmla="*/ 3200 w 10000"/>
                <a:gd name="connsiteY11" fmla="*/ 7625 h 10000"/>
                <a:gd name="connsiteX12" fmla="*/ 6533 w 10000"/>
                <a:gd name="connsiteY12" fmla="*/ 8736 h 10000"/>
                <a:gd name="connsiteX13" fmla="*/ 6533 w 10000"/>
                <a:gd name="connsiteY13" fmla="*/ 8966 h 10000"/>
                <a:gd name="connsiteX14" fmla="*/ 9533 w 10000"/>
                <a:gd name="connsiteY14" fmla="*/ 9962 h 10000"/>
                <a:gd name="connsiteX15" fmla="*/ 10000 w 10000"/>
                <a:gd name="connsiteY15" fmla="*/ 10000 h 10000"/>
                <a:gd name="connsiteX16" fmla="*/ 10000 w 10000"/>
                <a:gd name="connsiteY16" fmla="*/ 3295 h 10000"/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2867 w 10000"/>
                <a:gd name="connsiteY8" fmla="*/ 6015 h 10000"/>
                <a:gd name="connsiteX9" fmla="*/ 3400 w 10000"/>
                <a:gd name="connsiteY9" fmla="*/ 5556 h 10000"/>
                <a:gd name="connsiteX10" fmla="*/ 3200 w 10000"/>
                <a:gd name="connsiteY10" fmla="*/ 7625 h 10000"/>
                <a:gd name="connsiteX11" fmla="*/ 6533 w 10000"/>
                <a:gd name="connsiteY11" fmla="*/ 8736 h 10000"/>
                <a:gd name="connsiteX12" fmla="*/ 6533 w 10000"/>
                <a:gd name="connsiteY12" fmla="*/ 8966 h 10000"/>
                <a:gd name="connsiteX13" fmla="*/ 9533 w 10000"/>
                <a:gd name="connsiteY13" fmla="*/ 9962 h 10000"/>
                <a:gd name="connsiteX14" fmla="*/ 10000 w 10000"/>
                <a:gd name="connsiteY14" fmla="*/ 10000 h 10000"/>
                <a:gd name="connsiteX15" fmla="*/ 10000 w 10000"/>
                <a:gd name="connsiteY15" fmla="*/ 3295 h 10000"/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3400 w 10000"/>
                <a:gd name="connsiteY8" fmla="*/ 5556 h 10000"/>
                <a:gd name="connsiteX9" fmla="*/ 3200 w 10000"/>
                <a:gd name="connsiteY9" fmla="*/ 7625 h 10000"/>
                <a:gd name="connsiteX10" fmla="*/ 6533 w 10000"/>
                <a:gd name="connsiteY10" fmla="*/ 8736 h 10000"/>
                <a:gd name="connsiteX11" fmla="*/ 6533 w 10000"/>
                <a:gd name="connsiteY11" fmla="*/ 8966 h 10000"/>
                <a:gd name="connsiteX12" fmla="*/ 9533 w 10000"/>
                <a:gd name="connsiteY12" fmla="*/ 9962 h 10000"/>
                <a:gd name="connsiteX13" fmla="*/ 10000 w 10000"/>
                <a:gd name="connsiteY13" fmla="*/ 10000 h 10000"/>
                <a:gd name="connsiteX14" fmla="*/ 10000 w 10000"/>
                <a:gd name="connsiteY14" fmla="*/ 3295 h 10000"/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3200 w 10000"/>
                <a:gd name="connsiteY8" fmla="*/ 7625 h 10000"/>
                <a:gd name="connsiteX9" fmla="*/ 6533 w 10000"/>
                <a:gd name="connsiteY9" fmla="*/ 8736 h 10000"/>
                <a:gd name="connsiteX10" fmla="*/ 6533 w 10000"/>
                <a:gd name="connsiteY10" fmla="*/ 8966 h 10000"/>
                <a:gd name="connsiteX11" fmla="*/ 9533 w 10000"/>
                <a:gd name="connsiteY11" fmla="*/ 9962 h 10000"/>
                <a:gd name="connsiteX12" fmla="*/ 10000 w 10000"/>
                <a:gd name="connsiteY12" fmla="*/ 10000 h 10000"/>
                <a:gd name="connsiteX13" fmla="*/ 10000 w 10000"/>
                <a:gd name="connsiteY13" fmla="*/ 3295 h 10000"/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6533 w 10000"/>
                <a:gd name="connsiteY8" fmla="*/ 8736 h 10000"/>
                <a:gd name="connsiteX9" fmla="*/ 6533 w 10000"/>
                <a:gd name="connsiteY9" fmla="*/ 8966 h 10000"/>
                <a:gd name="connsiteX10" fmla="*/ 9533 w 10000"/>
                <a:gd name="connsiteY10" fmla="*/ 9962 h 10000"/>
                <a:gd name="connsiteX11" fmla="*/ 10000 w 10000"/>
                <a:gd name="connsiteY11" fmla="*/ 10000 h 10000"/>
                <a:gd name="connsiteX12" fmla="*/ 10000 w 10000"/>
                <a:gd name="connsiteY12" fmla="*/ 3295 h 10000"/>
                <a:gd name="connsiteX0" fmla="*/ 10000 w 10000"/>
                <a:gd name="connsiteY0" fmla="*/ 3295 h 10000"/>
                <a:gd name="connsiteX1" fmla="*/ 133 w 10000"/>
                <a:gd name="connsiteY1" fmla="*/ 0 h 10000"/>
                <a:gd name="connsiteX2" fmla="*/ 133 w 10000"/>
                <a:gd name="connsiteY2" fmla="*/ 0 h 10000"/>
                <a:gd name="connsiteX3" fmla="*/ 0 w 10000"/>
                <a:gd name="connsiteY3" fmla="*/ 230 h 10000"/>
                <a:gd name="connsiteX4" fmla="*/ 0 w 10000"/>
                <a:gd name="connsiteY4" fmla="*/ 307 h 10000"/>
                <a:gd name="connsiteX5" fmla="*/ 0 w 10000"/>
                <a:gd name="connsiteY5" fmla="*/ 6513 h 10000"/>
                <a:gd name="connsiteX6" fmla="*/ 400 w 10000"/>
                <a:gd name="connsiteY6" fmla="*/ 6935 h 10000"/>
                <a:gd name="connsiteX7" fmla="*/ 2867 w 10000"/>
                <a:gd name="connsiteY7" fmla="*/ 7739 h 10000"/>
                <a:gd name="connsiteX8" fmla="*/ 6533 w 10000"/>
                <a:gd name="connsiteY8" fmla="*/ 8966 h 10000"/>
                <a:gd name="connsiteX9" fmla="*/ 9533 w 10000"/>
                <a:gd name="connsiteY9" fmla="*/ 9962 h 10000"/>
                <a:gd name="connsiteX10" fmla="*/ 10000 w 10000"/>
                <a:gd name="connsiteY10" fmla="*/ 10000 h 10000"/>
                <a:gd name="connsiteX11" fmla="*/ 10000 w 10000"/>
                <a:gd name="connsiteY11" fmla="*/ 3295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00" h="10000">
                  <a:moveTo>
                    <a:pt x="10000" y="3295"/>
                  </a:moveTo>
                  <a:lnTo>
                    <a:pt x="133" y="0"/>
                  </a:lnTo>
                  <a:lnTo>
                    <a:pt x="133" y="0"/>
                  </a:lnTo>
                  <a:cubicBezTo>
                    <a:pt x="0" y="77"/>
                    <a:pt x="0" y="153"/>
                    <a:pt x="0" y="230"/>
                  </a:cubicBezTo>
                  <a:lnTo>
                    <a:pt x="0" y="307"/>
                  </a:lnTo>
                  <a:lnTo>
                    <a:pt x="0" y="6513"/>
                  </a:lnTo>
                  <a:cubicBezTo>
                    <a:pt x="0" y="6667"/>
                    <a:pt x="200" y="6858"/>
                    <a:pt x="400" y="6935"/>
                  </a:cubicBezTo>
                  <a:lnTo>
                    <a:pt x="2867" y="7739"/>
                  </a:lnTo>
                  <a:lnTo>
                    <a:pt x="6533" y="8966"/>
                  </a:lnTo>
                  <a:lnTo>
                    <a:pt x="9533" y="9962"/>
                  </a:lnTo>
                  <a:cubicBezTo>
                    <a:pt x="9667" y="10000"/>
                    <a:pt x="9800" y="10000"/>
                    <a:pt x="10000" y="10000"/>
                  </a:cubicBezTo>
                  <a:lnTo>
                    <a:pt x="10000" y="3295"/>
                  </a:lnTo>
                  <a:close/>
                </a:path>
              </a:pathLst>
            </a:custGeom>
            <a:solidFill>
              <a:srgbClr val="C9C9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649" name="Freeform 105"/>
            <p:cNvSpPr>
              <a:spLocks/>
            </p:cNvSpPr>
            <p:nvPr/>
          </p:nvSpPr>
          <p:spPr bwMode="ltGray">
            <a:xfrm>
              <a:off x="4794" y="1919"/>
              <a:ext cx="302" cy="534"/>
            </a:xfrm>
            <a:custGeom>
              <a:avLst/>
              <a:gdLst/>
              <a:ahLst/>
              <a:cxnLst>
                <a:cxn ang="0">
                  <a:pos x="0" y="73"/>
                </a:cxn>
                <a:cxn ang="0">
                  <a:pos x="0" y="226"/>
                </a:cxn>
                <a:cxn ang="0">
                  <a:pos x="128" y="152"/>
                </a:cxn>
                <a:cxn ang="0">
                  <a:pos x="128" y="0"/>
                </a:cxn>
                <a:cxn ang="0">
                  <a:pos x="0" y="73"/>
                </a:cxn>
              </a:cxnLst>
              <a:rect l="0" t="0" r="r" b="b"/>
              <a:pathLst>
                <a:path w="128" h="226">
                  <a:moveTo>
                    <a:pt x="0" y="73"/>
                  </a:moveTo>
                  <a:cubicBezTo>
                    <a:pt x="0" y="90"/>
                    <a:pt x="0" y="183"/>
                    <a:pt x="0" y="226"/>
                  </a:cubicBezTo>
                  <a:cubicBezTo>
                    <a:pt x="37" y="205"/>
                    <a:pt x="114" y="160"/>
                    <a:pt x="128" y="152"/>
                  </a:cubicBezTo>
                  <a:cubicBezTo>
                    <a:pt x="128" y="136"/>
                    <a:pt x="128" y="43"/>
                    <a:pt x="128" y="0"/>
                  </a:cubicBezTo>
                  <a:cubicBezTo>
                    <a:pt x="91" y="21"/>
                    <a:pt x="14" y="65"/>
                    <a:pt x="0" y="73"/>
                  </a:cubicBezTo>
                  <a:close/>
                </a:path>
              </a:pathLst>
            </a:custGeom>
            <a:noFill/>
            <a:ln w="7938" cap="flat">
              <a:solidFill>
                <a:srgbClr val="52515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75" name="Rectangle 106"/>
            <p:cNvSpPr>
              <a:spLocks noChangeArrowheads="1"/>
            </p:cNvSpPr>
            <p:nvPr/>
          </p:nvSpPr>
          <p:spPr bwMode="ltGray">
            <a:xfrm>
              <a:off x="4515" y="2352"/>
              <a:ext cx="1" cy="1"/>
            </a:xfrm>
            <a:prstGeom prst="rect">
              <a:avLst/>
            </a:prstGeom>
            <a:solidFill>
              <a:srgbClr val="27252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85" name="Freeform 109"/>
            <p:cNvSpPr>
              <a:spLocks/>
            </p:cNvSpPr>
            <p:nvPr/>
          </p:nvSpPr>
          <p:spPr bwMode="ltGray">
            <a:xfrm>
              <a:off x="4834" y="2023"/>
              <a:ext cx="222" cy="33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47" y="126"/>
                </a:cxn>
                <a:cxn ang="0">
                  <a:pos x="94" y="43"/>
                </a:cxn>
                <a:cxn ang="0">
                  <a:pos x="47" y="15"/>
                </a:cxn>
                <a:cxn ang="0">
                  <a:pos x="0" y="98"/>
                </a:cxn>
              </a:cxnLst>
              <a:rect l="0" t="0" r="r" b="b"/>
              <a:pathLst>
                <a:path w="94" h="141">
                  <a:moveTo>
                    <a:pt x="0" y="98"/>
                  </a:moveTo>
                  <a:cubicBezTo>
                    <a:pt x="0" y="128"/>
                    <a:pt x="21" y="141"/>
                    <a:pt x="47" y="126"/>
                  </a:cubicBezTo>
                  <a:cubicBezTo>
                    <a:pt x="73" y="111"/>
                    <a:pt x="94" y="74"/>
                    <a:pt x="94" y="43"/>
                  </a:cubicBezTo>
                  <a:cubicBezTo>
                    <a:pt x="94" y="13"/>
                    <a:pt x="73" y="0"/>
                    <a:pt x="47" y="15"/>
                  </a:cubicBezTo>
                  <a:cubicBezTo>
                    <a:pt x="21" y="30"/>
                    <a:pt x="0" y="67"/>
                    <a:pt x="0" y="98"/>
                  </a:cubicBezTo>
                  <a:close/>
                </a:path>
              </a:pathLst>
            </a:custGeom>
            <a:solidFill>
              <a:srgbClr val="27252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86" name="Freeform 110"/>
            <p:cNvSpPr>
              <a:spLocks/>
            </p:cNvSpPr>
            <p:nvPr/>
          </p:nvSpPr>
          <p:spPr bwMode="ltGray">
            <a:xfrm>
              <a:off x="4418" y="1671"/>
              <a:ext cx="700" cy="407"/>
            </a:xfrm>
            <a:custGeom>
              <a:avLst/>
              <a:gdLst/>
              <a:ahLst/>
              <a:cxnLst>
                <a:cxn ang="0">
                  <a:pos x="292" y="82"/>
                </a:cxn>
                <a:cxn ang="0">
                  <a:pos x="292" y="82"/>
                </a:cxn>
                <a:cxn ang="0">
                  <a:pos x="275" y="72"/>
                </a:cxn>
                <a:cxn ang="0">
                  <a:pos x="154" y="2"/>
                </a:cxn>
                <a:cxn ang="0">
                  <a:pos x="154" y="2"/>
                </a:cxn>
                <a:cxn ang="0">
                  <a:pos x="142" y="2"/>
                </a:cxn>
                <a:cxn ang="0">
                  <a:pos x="4" y="82"/>
                </a:cxn>
                <a:cxn ang="0">
                  <a:pos x="4" y="82"/>
                </a:cxn>
                <a:cxn ang="0">
                  <a:pos x="0" y="86"/>
                </a:cxn>
                <a:cxn ang="0">
                  <a:pos x="148" y="172"/>
                </a:cxn>
                <a:cxn ang="0">
                  <a:pos x="282" y="95"/>
                </a:cxn>
                <a:cxn ang="0">
                  <a:pos x="296" y="86"/>
                </a:cxn>
                <a:cxn ang="0">
                  <a:pos x="292" y="82"/>
                </a:cxn>
              </a:cxnLst>
              <a:rect l="0" t="0" r="r" b="b"/>
              <a:pathLst>
                <a:path w="296" h="172">
                  <a:moveTo>
                    <a:pt x="292" y="82"/>
                  </a:moveTo>
                  <a:cubicBezTo>
                    <a:pt x="292" y="82"/>
                    <a:pt x="292" y="82"/>
                    <a:pt x="292" y="82"/>
                  </a:cubicBezTo>
                  <a:cubicBezTo>
                    <a:pt x="275" y="72"/>
                    <a:pt x="275" y="72"/>
                    <a:pt x="275" y="72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151" y="0"/>
                    <a:pt x="145" y="0"/>
                    <a:pt x="142" y="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2" y="83"/>
                    <a:pt x="1" y="84"/>
                    <a:pt x="0" y="86"/>
                  </a:cubicBezTo>
                  <a:cubicBezTo>
                    <a:pt x="148" y="172"/>
                    <a:pt x="148" y="172"/>
                    <a:pt x="148" y="172"/>
                  </a:cubicBezTo>
                  <a:cubicBezTo>
                    <a:pt x="282" y="95"/>
                    <a:pt x="282" y="95"/>
                    <a:pt x="282" y="95"/>
                  </a:cubicBezTo>
                  <a:cubicBezTo>
                    <a:pt x="296" y="86"/>
                    <a:pt x="296" y="86"/>
                    <a:pt x="296" y="86"/>
                  </a:cubicBezTo>
                  <a:cubicBezTo>
                    <a:pt x="295" y="84"/>
                    <a:pt x="294" y="83"/>
                    <a:pt x="292" y="82"/>
                  </a:cubicBezTo>
                  <a:close/>
                </a:path>
              </a:pathLst>
            </a:custGeom>
            <a:solidFill>
              <a:srgbClr val="F7F6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87" name="Freeform 111"/>
            <p:cNvSpPr>
              <a:spLocks/>
            </p:cNvSpPr>
            <p:nvPr/>
          </p:nvSpPr>
          <p:spPr bwMode="ltGray">
            <a:xfrm>
              <a:off x="4941" y="2075"/>
              <a:ext cx="9" cy="4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2"/>
                </a:cxn>
                <a:cxn ang="0">
                  <a:pos x="4" y="14"/>
                </a:cxn>
                <a:cxn ang="0">
                  <a:pos x="2" y="17"/>
                </a:cxn>
                <a:cxn ang="0">
                  <a:pos x="0" y="16"/>
                </a:cxn>
                <a:cxn ang="0">
                  <a:pos x="0" y="4"/>
                </a:cxn>
                <a:cxn ang="0">
                  <a:pos x="2" y="0"/>
                </a:cxn>
              </a:cxnLst>
              <a:rect l="0" t="0" r="r" b="b"/>
              <a:pathLst>
                <a:path w="4" h="18">
                  <a:moveTo>
                    <a:pt x="2" y="0"/>
                  </a:moveTo>
                  <a:cubicBezTo>
                    <a:pt x="3" y="0"/>
                    <a:pt x="4" y="0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7"/>
                    <a:pt x="2" y="17"/>
                  </a:cubicBezTo>
                  <a:cubicBezTo>
                    <a:pt x="1" y="18"/>
                    <a:pt x="0" y="17"/>
                    <a:pt x="0" y="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88" name="Freeform 112"/>
            <p:cNvSpPr>
              <a:spLocks/>
            </p:cNvSpPr>
            <p:nvPr/>
          </p:nvSpPr>
          <p:spPr bwMode="ltGray">
            <a:xfrm>
              <a:off x="5011" y="2130"/>
              <a:ext cx="36" cy="28"/>
            </a:xfrm>
            <a:custGeom>
              <a:avLst/>
              <a:gdLst/>
              <a:ahLst/>
              <a:cxnLst>
                <a:cxn ang="0">
                  <a:pos x="13" y="1"/>
                </a:cxn>
                <a:cxn ang="0">
                  <a:pos x="15" y="2"/>
                </a:cxn>
                <a:cxn ang="0">
                  <a:pos x="13" y="5"/>
                </a:cxn>
                <a:cxn ang="0">
                  <a:pos x="2" y="12"/>
                </a:cxn>
                <a:cxn ang="0">
                  <a:pos x="0" y="10"/>
                </a:cxn>
                <a:cxn ang="0">
                  <a:pos x="2" y="7"/>
                </a:cxn>
                <a:cxn ang="0">
                  <a:pos x="13" y="1"/>
                </a:cxn>
              </a:cxnLst>
              <a:rect l="0" t="0" r="r" b="b"/>
              <a:pathLst>
                <a:path w="15" h="12">
                  <a:moveTo>
                    <a:pt x="13" y="1"/>
                  </a:moveTo>
                  <a:cubicBezTo>
                    <a:pt x="14" y="0"/>
                    <a:pt x="15" y="1"/>
                    <a:pt x="15" y="2"/>
                  </a:cubicBezTo>
                  <a:cubicBezTo>
                    <a:pt x="15" y="3"/>
                    <a:pt x="14" y="5"/>
                    <a:pt x="13" y="5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0" y="12"/>
                    <a:pt x="0" y="10"/>
                  </a:cubicBezTo>
                  <a:cubicBezTo>
                    <a:pt x="0" y="9"/>
                    <a:pt x="1" y="8"/>
                    <a:pt x="2" y="7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89" name="Freeform 113"/>
            <p:cNvSpPr>
              <a:spLocks/>
            </p:cNvSpPr>
            <p:nvPr/>
          </p:nvSpPr>
          <p:spPr bwMode="ltGray">
            <a:xfrm>
              <a:off x="5004" y="2092"/>
              <a:ext cx="36" cy="38"/>
            </a:xfrm>
            <a:custGeom>
              <a:avLst/>
              <a:gdLst/>
              <a:ahLst/>
              <a:cxnLst>
                <a:cxn ang="0">
                  <a:pos x="13" y="1"/>
                </a:cxn>
                <a:cxn ang="0">
                  <a:pos x="14" y="1"/>
                </a:cxn>
                <a:cxn ang="0">
                  <a:pos x="13" y="5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1" y="15"/>
                </a:cxn>
                <a:cxn ang="0">
                  <a:pos x="2" y="12"/>
                </a:cxn>
                <a:cxn ang="0">
                  <a:pos x="12" y="1"/>
                </a:cxn>
                <a:cxn ang="0">
                  <a:pos x="13" y="1"/>
                </a:cxn>
              </a:cxnLst>
              <a:rect l="0" t="0" r="r" b="b"/>
              <a:pathLst>
                <a:path w="15" h="16">
                  <a:moveTo>
                    <a:pt x="13" y="1"/>
                  </a:moveTo>
                  <a:cubicBezTo>
                    <a:pt x="13" y="0"/>
                    <a:pt x="14" y="0"/>
                    <a:pt x="14" y="1"/>
                  </a:cubicBezTo>
                  <a:cubicBezTo>
                    <a:pt x="15" y="2"/>
                    <a:pt x="14" y="3"/>
                    <a:pt x="13" y="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6"/>
                    <a:pt x="3" y="16"/>
                  </a:cubicBezTo>
                  <a:cubicBezTo>
                    <a:pt x="2" y="16"/>
                    <a:pt x="1" y="16"/>
                    <a:pt x="1" y="15"/>
                  </a:cubicBezTo>
                  <a:cubicBezTo>
                    <a:pt x="0" y="14"/>
                    <a:pt x="1" y="13"/>
                    <a:pt x="2" y="1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3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91" name="Freeform 114"/>
            <p:cNvSpPr>
              <a:spLocks/>
            </p:cNvSpPr>
            <p:nvPr/>
          </p:nvSpPr>
          <p:spPr bwMode="ltGray">
            <a:xfrm>
              <a:off x="4990" y="2068"/>
              <a:ext cx="28" cy="45"/>
            </a:xfrm>
            <a:custGeom>
              <a:avLst/>
              <a:gdLst/>
              <a:ahLst/>
              <a:cxnLst>
                <a:cxn ang="0">
                  <a:pos x="10" y="1"/>
                </a:cxn>
                <a:cxn ang="0">
                  <a:pos x="11" y="0"/>
                </a:cxn>
                <a:cxn ang="0">
                  <a:pos x="11" y="4"/>
                </a:cxn>
                <a:cxn ang="0">
                  <a:pos x="3" y="17"/>
                </a:cxn>
                <a:cxn ang="0">
                  <a:pos x="2" y="18"/>
                </a:cxn>
                <a:cxn ang="0">
                  <a:pos x="1" y="18"/>
                </a:cxn>
                <a:cxn ang="0">
                  <a:pos x="1" y="15"/>
                </a:cxn>
                <a:cxn ang="0">
                  <a:pos x="8" y="2"/>
                </a:cxn>
                <a:cxn ang="0">
                  <a:pos x="10" y="1"/>
                </a:cxn>
              </a:cxnLst>
              <a:rect l="0" t="0" r="r" b="b"/>
              <a:pathLst>
                <a:path w="12" h="19">
                  <a:moveTo>
                    <a:pt x="10" y="1"/>
                  </a:moveTo>
                  <a:cubicBezTo>
                    <a:pt x="10" y="0"/>
                    <a:pt x="11" y="0"/>
                    <a:pt x="11" y="0"/>
                  </a:cubicBezTo>
                  <a:cubicBezTo>
                    <a:pt x="12" y="1"/>
                    <a:pt x="12" y="2"/>
                    <a:pt x="11" y="4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8"/>
                    <a:pt x="2" y="18"/>
                  </a:cubicBezTo>
                  <a:cubicBezTo>
                    <a:pt x="2" y="18"/>
                    <a:pt x="1" y="19"/>
                    <a:pt x="1" y="18"/>
                  </a:cubicBezTo>
                  <a:cubicBezTo>
                    <a:pt x="0" y="18"/>
                    <a:pt x="0" y="16"/>
                    <a:pt x="1" y="15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1"/>
                    <a:pt x="9" y="1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92" name="Freeform 115"/>
            <p:cNvSpPr>
              <a:spLocks/>
            </p:cNvSpPr>
            <p:nvPr/>
          </p:nvSpPr>
          <p:spPr bwMode="ltGray">
            <a:xfrm>
              <a:off x="5007" y="2177"/>
              <a:ext cx="33" cy="14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2" y="1"/>
                </a:cxn>
                <a:cxn ang="0">
                  <a:pos x="13" y="0"/>
                </a:cxn>
                <a:cxn ang="0">
                  <a:pos x="14" y="3"/>
                </a:cxn>
                <a:cxn ang="0">
                  <a:pos x="12" y="5"/>
                </a:cxn>
                <a:cxn ang="0">
                  <a:pos x="11" y="5"/>
                </a:cxn>
                <a:cxn ang="0">
                  <a:pos x="1" y="6"/>
                </a:cxn>
                <a:cxn ang="0">
                  <a:pos x="0" y="4"/>
                </a:cxn>
                <a:cxn ang="0">
                  <a:pos x="2" y="2"/>
                </a:cxn>
              </a:cxnLst>
              <a:rect l="0" t="0" r="r" b="b"/>
              <a:pathLst>
                <a:path w="14" h="6">
                  <a:moveTo>
                    <a:pt x="2" y="2"/>
                  </a:moveTo>
                  <a:cubicBezTo>
                    <a:pt x="2" y="2"/>
                    <a:pt x="2" y="1"/>
                    <a:pt x="2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4" y="1"/>
                    <a:pt x="14" y="3"/>
                  </a:cubicBezTo>
                  <a:cubicBezTo>
                    <a:pt x="13" y="4"/>
                    <a:pt x="13" y="5"/>
                    <a:pt x="12" y="5"/>
                  </a:cubicBezTo>
                  <a:cubicBezTo>
                    <a:pt x="12" y="5"/>
                    <a:pt x="11" y="5"/>
                    <a:pt x="1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0" y="3"/>
                    <a:pt x="1" y="2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94" name="Freeform 116"/>
            <p:cNvSpPr>
              <a:spLocks/>
            </p:cNvSpPr>
            <p:nvPr/>
          </p:nvSpPr>
          <p:spPr bwMode="ltGray">
            <a:xfrm>
              <a:off x="4990" y="2215"/>
              <a:ext cx="28" cy="23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4" y="0"/>
                </a:cxn>
                <a:cxn ang="0">
                  <a:pos x="11" y="5"/>
                </a:cxn>
                <a:cxn ang="0">
                  <a:pos x="11" y="8"/>
                </a:cxn>
                <a:cxn ang="0">
                  <a:pos x="10" y="9"/>
                </a:cxn>
                <a:cxn ang="0">
                  <a:pos x="9" y="10"/>
                </a:cxn>
                <a:cxn ang="0">
                  <a:pos x="1" y="5"/>
                </a:cxn>
                <a:cxn ang="0">
                  <a:pos x="1" y="2"/>
                </a:cxn>
                <a:cxn ang="0">
                  <a:pos x="2" y="1"/>
                </a:cxn>
              </a:cxnLst>
              <a:rect l="0" t="0" r="r" b="b"/>
              <a:pathLst>
                <a:path w="12" h="10">
                  <a:moveTo>
                    <a:pt x="2" y="1"/>
                  </a:moveTo>
                  <a:cubicBezTo>
                    <a:pt x="3" y="0"/>
                    <a:pt x="3" y="0"/>
                    <a:pt x="4" y="0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7"/>
                    <a:pt x="11" y="8"/>
                  </a:cubicBezTo>
                  <a:cubicBezTo>
                    <a:pt x="11" y="9"/>
                    <a:pt x="10" y="9"/>
                    <a:pt x="10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1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97" name="Freeform 117"/>
            <p:cNvSpPr>
              <a:spLocks/>
            </p:cNvSpPr>
            <p:nvPr/>
          </p:nvSpPr>
          <p:spPr bwMode="ltGray">
            <a:xfrm>
              <a:off x="4941" y="2267"/>
              <a:ext cx="9" cy="42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4" y="2"/>
                </a:cxn>
                <a:cxn ang="0">
                  <a:pos x="4" y="15"/>
                </a:cxn>
                <a:cxn ang="0">
                  <a:pos x="2" y="18"/>
                </a:cxn>
                <a:cxn ang="0">
                  <a:pos x="0" y="17"/>
                </a:cxn>
                <a:cxn ang="0">
                  <a:pos x="0" y="4"/>
                </a:cxn>
                <a:cxn ang="0">
                  <a:pos x="2" y="1"/>
                </a:cxn>
              </a:cxnLst>
              <a:rect l="0" t="0" r="r" b="b"/>
              <a:pathLst>
                <a:path w="4" h="18">
                  <a:moveTo>
                    <a:pt x="2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6"/>
                    <a:pt x="3" y="17"/>
                    <a:pt x="2" y="18"/>
                  </a:cubicBezTo>
                  <a:cubicBezTo>
                    <a:pt x="1" y="18"/>
                    <a:pt x="0" y="18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2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98" name="Freeform 118"/>
            <p:cNvSpPr>
              <a:spLocks/>
            </p:cNvSpPr>
            <p:nvPr/>
          </p:nvSpPr>
          <p:spPr bwMode="ltGray">
            <a:xfrm>
              <a:off x="4851" y="2255"/>
              <a:ext cx="33" cy="38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14" y="1"/>
                </a:cxn>
                <a:cxn ang="0">
                  <a:pos x="13" y="4"/>
                </a:cxn>
                <a:cxn ang="0">
                  <a:pos x="3" y="15"/>
                </a:cxn>
                <a:cxn ang="0">
                  <a:pos x="2" y="16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11" y="1"/>
                </a:cxn>
                <a:cxn ang="0">
                  <a:pos x="12" y="1"/>
                </a:cxn>
              </a:cxnLst>
              <a:rect l="0" t="0" r="r" b="b"/>
              <a:pathLst>
                <a:path w="14" h="16">
                  <a:moveTo>
                    <a:pt x="12" y="1"/>
                  </a:moveTo>
                  <a:cubicBezTo>
                    <a:pt x="13" y="0"/>
                    <a:pt x="14" y="0"/>
                    <a:pt x="14" y="1"/>
                  </a:cubicBezTo>
                  <a:cubicBezTo>
                    <a:pt x="14" y="2"/>
                    <a:pt x="14" y="3"/>
                    <a:pt x="13" y="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2" y="15"/>
                    <a:pt x="2" y="16"/>
                  </a:cubicBezTo>
                  <a:cubicBezTo>
                    <a:pt x="1" y="16"/>
                    <a:pt x="1" y="16"/>
                    <a:pt x="0" y="15"/>
                  </a:cubicBezTo>
                  <a:cubicBezTo>
                    <a:pt x="0" y="14"/>
                    <a:pt x="0" y="13"/>
                    <a:pt x="1" y="1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899" name="Freeform 119"/>
            <p:cNvSpPr>
              <a:spLocks/>
            </p:cNvSpPr>
            <p:nvPr/>
          </p:nvSpPr>
          <p:spPr bwMode="ltGray">
            <a:xfrm>
              <a:off x="4872" y="2274"/>
              <a:ext cx="28" cy="42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1" y="0"/>
                </a:cxn>
                <a:cxn ang="0">
                  <a:pos x="11" y="3"/>
                </a:cxn>
                <a:cxn ang="0">
                  <a:pos x="3" y="16"/>
                </a:cxn>
                <a:cxn ang="0">
                  <a:pos x="2" y="18"/>
                </a:cxn>
                <a:cxn ang="0">
                  <a:pos x="1" y="18"/>
                </a:cxn>
                <a:cxn ang="0">
                  <a:pos x="1" y="15"/>
                </a:cxn>
                <a:cxn ang="0">
                  <a:pos x="8" y="2"/>
                </a:cxn>
                <a:cxn ang="0">
                  <a:pos x="10" y="0"/>
                </a:cxn>
              </a:cxnLst>
              <a:rect l="0" t="0" r="r" b="b"/>
              <a:pathLst>
                <a:path w="12" h="18">
                  <a:moveTo>
                    <a:pt x="10" y="0"/>
                  </a:moveTo>
                  <a:cubicBezTo>
                    <a:pt x="10" y="0"/>
                    <a:pt x="11" y="0"/>
                    <a:pt x="11" y="0"/>
                  </a:cubicBezTo>
                  <a:cubicBezTo>
                    <a:pt x="12" y="0"/>
                    <a:pt x="12" y="2"/>
                    <a:pt x="11" y="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8"/>
                    <a:pt x="2" y="18"/>
                  </a:cubicBezTo>
                  <a:cubicBezTo>
                    <a:pt x="2" y="18"/>
                    <a:pt x="1" y="18"/>
                    <a:pt x="1" y="18"/>
                  </a:cubicBezTo>
                  <a:cubicBezTo>
                    <a:pt x="0" y="18"/>
                    <a:pt x="0" y="16"/>
                    <a:pt x="1" y="15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1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900" name="Freeform 120"/>
            <p:cNvSpPr>
              <a:spLocks/>
            </p:cNvSpPr>
            <p:nvPr/>
          </p:nvSpPr>
          <p:spPr bwMode="ltGray">
            <a:xfrm>
              <a:off x="4844" y="2227"/>
              <a:ext cx="35" cy="28"/>
            </a:xfrm>
            <a:custGeom>
              <a:avLst/>
              <a:gdLst/>
              <a:ahLst/>
              <a:cxnLst>
                <a:cxn ang="0">
                  <a:pos x="13" y="1"/>
                </a:cxn>
                <a:cxn ang="0">
                  <a:pos x="15" y="2"/>
                </a:cxn>
                <a:cxn ang="0">
                  <a:pos x="13" y="5"/>
                </a:cxn>
                <a:cxn ang="0">
                  <a:pos x="2" y="11"/>
                </a:cxn>
                <a:cxn ang="0">
                  <a:pos x="0" y="10"/>
                </a:cxn>
                <a:cxn ang="0">
                  <a:pos x="2" y="7"/>
                </a:cxn>
                <a:cxn ang="0">
                  <a:pos x="13" y="1"/>
                </a:cxn>
              </a:cxnLst>
              <a:rect l="0" t="0" r="r" b="b"/>
              <a:pathLst>
                <a:path w="15" h="12">
                  <a:moveTo>
                    <a:pt x="13" y="1"/>
                  </a:moveTo>
                  <a:cubicBezTo>
                    <a:pt x="14" y="0"/>
                    <a:pt x="15" y="1"/>
                    <a:pt x="15" y="2"/>
                  </a:cubicBezTo>
                  <a:cubicBezTo>
                    <a:pt x="15" y="3"/>
                    <a:pt x="14" y="5"/>
                    <a:pt x="13" y="5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2"/>
                    <a:pt x="0" y="12"/>
                    <a:pt x="0" y="10"/>
                  </a:cubicBezTo>
                  <a:cubicBezTo>
                    <a:pt x="0" y="9"/>
                    <a:pt x="1" y="8"/>
                    <a:pt x="2" y="7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901" name="Freeform 121"/>
            <p:cNvSpPr>
              <a:spLocks/>
            </p:cNvSpPr>
            <p:nvPr/>
          </p:nvSpPr>
          <p:spPr bwMode="ltGray">
            <a:xfrm>
              <a:off x="4851" y="2193"/>
              <a:ext cx="33" cy="15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3" y="1"/>
                </a:cxn>
                <a:cxn ang="0">
                  <a:pos x="13" y="0"/>
                </a:cxn>
                <a:cxn ang="0">
                  <a:pos x="14" y="2"/>
                </a:cxn>
                <a:cxn ang="0">
                  <a:pos x="12" y="5"/>
                </a:cxn>
                <a:cxn ang="0">
                  <a:pos x="11" y="5"/>
                </a:cxn>
                <a:cxn ang="0">
                  <a:pos x="1" y="6"/>
                </a:cxn>
                <a:cxn ang="0">
                  <a:pos x="0" y="4"/>
                </a:cxn>
                <a:cxn ang="0">
                  <a:pos x="2" y="1"/>
                </a:cxn>
              </a:cxnLst>
              <a:rect l="0" t="0" r="r" b="b"/>
              <a:pathLst>
                <a:path w="14" h="6">
                  <a:moveTo>
                    <a:pt x="2" y="1"/>
                  </a:moveTo>
                  <a:cubicBezTo>
                    <a:pt x="2" y="1"/>
                    <a:pt x="3" y="1"/>
                    <a:pt x="3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1"/>
                    <a:pt x="14" y="2"/>
                  </a:cubicBezTo>
                  <a:cubicBezTo>
                    <a:pt x="14" y="3"/>
                    <a:pt x="13" y="4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2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902" name="Freeform 122"/>
            <p:cNvSpPr>
              <a:spLocks/>
            </p:cNvSpPr>
            <p:nvPr/>
          </p:nvSpPr>
          <p:spPr bwMode="ltGray">
            <a:xfrm>
              <a:off x="4872" y="2149"/>
              <a:ext cx="28" cy="2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0"/>
                </a:cxn>
                <a:cxn ang="0">
                  <a:pos x="11" y="4"/>
                </a:cxn>
                <a:cxn ang="0">
                  <a:pos x="11" y="7"/>
                </a:cxn>
                <a:cxn ang="0">
                  <a:pos x="10" y="9"/>
                </a:cxn>
                <a:cxn ang="0">
                  <a:pos x="8" y="9"/>
                </a:cxn>
                <a:cxn ang="0">
                  <a:pos x="1" y="4"/>
                </a:cxn>
                <a:cxn ang="0">
                  <a:pos x="1" y="1"/>
                </a:cxn>
                <a:cxn ang="0">
                  <a:pos x="2" y="0"/>
                </a:cxn>
              </a:cxnLst>
              <a:rect l="0" t="0" r="r" b="b"/>
              <a:pathLst>
                <a:path w="12" h="9">
                  <a:moveTo>
                    <a:pt x="2" y="0"/>
                  </a:moveTo>
                  <a:cubicBezTo>
                    <a:pt x="2" y="0"/>
                    <a:pt x="3" y="0"/>
                    <a:pt x="3" y="0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5"/>
                    <a:pt x="12" y="6"/>
                    <a:pt x="11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9"/>
                    <a:pt x="9" y="9"/>
                    <a:pt x="8" y="9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1" y="1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903" name="Freeform 123"/>
            <p:cNvSpPr>
              <a:spLocks/>
            </p:cNvSpPr>
            <p:nvPr/>
          </p:nvSpPr>
          <p:spPr bwMode="ltGray">
            <a:xfrm>
              <a:off x="4966" y="2064"/>
              <a:ext cx="22" cy="4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7" y="0"/>
                </a:cxn>
                <a:cxn ang="0">
                  <a:pos x="8" y="2"/>
                </a:cxn>
                <a:cxn ang="0">
                  <a:pos x="4" y="16"/>
                </a:cxn>
                <a:cxn ang="0">
                  <a:pos x="2" y="18"/>
                </a:cxn>
                <a:cxn ang="0">
                  <a:pos x="2" y="19"/>
                </a:cxn>
                <a:cxn ang="0">
                  <a:pos x="1" y="16"/>
                </a:cxn>
                <a:cxn ang="0">
                  <a:pos x="5" y="2"/>
                </a:cxn>
                <a:cxn ang="0">
                  <a:pos x="7" y="0"/>
                </a:cxn>
              </a:cxnLst>
              <a:rect l="0" t="0" r="r" b="b"/>
              <a:pathLst>
                <a:path w="9" h="19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9" y="1"/>
                    <a:pt x="8" y="2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7"/>
                    <a:pt x="3" y="18"/>
                    <a:pt x="2" y="18"/>
                  </a:cubicBezTo>
                  <a:cubicBezTo>
                    <a:pt x="2" y="18"/>
                    <a:pt x="2" y="19"/>
                    <a:pt x="2" y="19"/>
                  </a:cubicBezTo>
                  <a:cubicBezTo>
                    <a:pt x="1" y="19"/>
                    <a:pt x="0" y="18"/>
                    <a:pt x="1" y="16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6" y="0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904" name="Freeform 124"/>
            <p:cNvSpPr>
              <a:spLocks/>
            </p:cNvSpPr>
            <p:nvPr/>
          </p:nvSpPr>
          <p:spPr bwMode="ltGray">
            <a:xfrm>
              <a:off x="4966" y="2245"/>
              <a:ext cx="22" cy="36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4" y="1"/>
                </a:cxn>
                <a:cxn ang="0">
                  <a:pos x="8" y="10"/>
                </a:cxn>
                <a:cxn ang="0">
                  <a:pos x="7" y="14"/>
                </a:cxn>
                <a:cxn ang="0">
                  <a:pos x="7" y="14"/>
                </a:cxn>
                <a:cxn ang="0">
                  <a:pos x="5" y="14"/>
                </a:cxn>
                <a:cxn ang="0">
                  <a:pos x="1" y="5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9" h="15">
                  <a:moveTo>
                    <a:pt x="2" y="1"/>
                  </a:moveTo>
                  <a:cubicBezTo>
                    <a:pt x="3" y="0"/>
                    <a:pt x="4" y="0"/>
                    <a:pt x="4" y="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1"/>
                    <a:pt x="8" y="13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5"/>
                    <a:pt x="5" y="15"/>
                    <a:pt x="5" y="1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905" name="Freeform 125"/>
            <p:cNvSpPr>
              <a:spLocks/>
            </p:cNvSpPr>
            <p:nvPr/>
          </p:nvSpPr>
          <p:spPr bwMode="ltGray">
            <a:xfrm>
              <a:off x="4903" y="2278"/>
              <a:ext cx="21" cy="4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7" y="0"/>
                </a:cxn>
                <a:cxn ang="0">
                  <a:pos x="8" y="2"/>
                </a:cxn>
                <a:cxn ang="0">
                  <a:pos x="4" y="16"/>
                </a:cxn>
                <a:cxn ang="0">
                  <a:pos x="2" y="18"/>
                </a:cxn>
                <a:cxn ang="0">
                  <a:pos x="2" y="19"/>
                </a:cxn>
                <a:cxn ang="0">
                  <a:pos x="1" y="16"/>
                </a:cxn>
                <a:cxn ang="0">
                  <a:pos x="5" y="2"/>
                </a:cxn>
                <a:cxn ang="0">
                  <a:pos x="6" y="0"/>
                </a:cxn>
              </a:cxnLst>
              <a:rect l="0" t="0" r="r" b="b"/>
              <a:pathLst>
                <a:path w="9" h="19">
                  <a:moveTo>
                    <a:pt x="6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9" y="1"/>
                    <a:pt x="8" y="2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7"/>
                    <a:pt x="3" y="18"/>
                    <a:pt x="2" y="18"/>
                  </a:cubicBezTo>
                  <a:cubicBezTo>
                    <a:pt x="2" y="18"/>
                    <a:pt x="2" y="19"/>
                    <a:pt x="2" y="19"/>
                  </a:cubicBezTo>
                  <a:cubicBezTo>
                    <a:pt x="1" y="19"/>
                    <a:pt x="0" y="18"/>
                    <a:pt x="1" y="16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907" name="Freeform 126"/>
            <p:cNvSpPr>
              <a:spLocks/>
            </p:cNvSpPr>
            <p:nvPr/>
          </p:nvSpPr>
          <p:spPr bwMode="ltGray">
            <a:xfrm>
              <a:off x="4903" y="2106"/>
              <a:ext cx="21" cy="3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0"/>
                </a:cxn>
                <a:cxn ang="0">
                  <a:pos x="8" y="9"/>
                </a:cxn>
                <a:cxn ang="0">
                  <a:pos x="7" y="13"/>
                </a:cxn>
                <a:cxn ang="0">
                  <a:pos x="6" y="14"/>
                </a:cxn>
                <a:cxn ang="0">
                  <a:pos x="5" y="13"/>
                </a:cxn>
                <a:cxn ang="0">
                  <a:pos x="0" y="4"/>
                </a:cxn>
                <a:cxn ang="0">
                  <a:pos x="2" y="1"/>
                </a:cxn>
                <a:cxn ang="0">
                  <a:pos x="2" y="0"/>
                </a:cxn>
              </a:cxnLst>
              <a:rect l="0" t="0" r="r" b="b"/>
              <a:pathLst>
                <a:path w="9" h="14">
                  <a:moveTo>
                    <a:pt x="2" y="0"/>
                  </a:moveTo>
                  <a:cubicBezTo>
                    <a:pt x="3" y="0"/>
                    <a:pt x="4" y="0"/>
                    <a:pt x="4" y="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10"/>
                    <a:pt x="8" y="12"/>
                    <a:pt x="7" y="13"/>
                  </a:cubicBezTo>
                  <a:cubicBezTo>
                    <a:pt x="7" y="13"/>
                    <a:pt x="7" y="13"/>
                    <a:pt x="6" y="14"/>
                  </a:cubicBezTo>
                  <a:cubicBezTo>
                    <a:pt x="6" y="14"/>
                    <a:pt x="5" y="14"/>
                    <a:pt x="5" y="1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2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911" name="Freeform 127"/>
            <p:cNvSpPr>
              <a:spLocks/>
            </p:cNvSpPr>
            <p:nvPr/>
          </p:nvSpPr>
          <p:spPr bwMode="ltGray">
            <a:xfrm>
              <a:off x="4900" y="2120"/>
              <a:ext cx="104" cy="140"/>
            </a:xfrm>
            <a:custGeom>
              <a:avLst/>
              <a:gdLst/>
              <a:ahLst/>
              <a:cxnLst>
                <a:cxn ang="0">
                  <a:pos x="37" y="3"/>
                </a:cxn>
                <a:cxn ang="0">
                  <a:pos x="21" y="4"/>
                </a:cxn>
                <a:cxn ang="0">
                  <a:pos x="0" y="41"/>
                </a:cxn>
                <a:cxn ang="0">
                  <a:pos x="6" y="55"/>
                </a:cxn>
                <a:cxn ang="0">
                  <a:pos x="14" y="59"/>
                </a:cxn>
                <a:cxn ang="0">
                  <a:pos x="8" y="45"/>
                </a:cxn>
                <a:cxn ang="0">
                  <a:pos x="29" y="8"/>
                </a:cxn>
                <a:cxn ang="0">
                  <a:pos x="44" y="7"/>
                </a:cxn>
                <a:cxn ang="0">
                  <a:pos x="37" y="3"/>
                </a:cxn>
              </a:cxnLst>
              <a:rect l="0" t="0" r="r" b="b"/>
              <a:pathLst>
                <a:path w="44" h="59">
                  <a:moveTo>
                    <a:pt x="37" y="3"/>
                  </a:moveTo>
                  <a:cubicBezTo>
                    <a:pt x="33" y="0"/>
                    <a:pt x="27" y="1"/>
                    <a:pt x="21" y="4"/>
                  </a:cubicBezTo>
                  <a:cubicBezTo>
                    <a:pt x="10" y="11"/>
                    <a:pt x="0" y="27"/>
                    <a:pt x="0" y="41"/>
                  </a:cubicBezTo>
                  <a:cubicBezTo>
                    <a:pt x="0" y="48"/>
                    <a:pt x="3" y="52"/>
                    <a:pt x="6" y="55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0" y="57"/>
                    <a:pt x="8" y="52"/>
                    <a:pt x="8" y="45"/>
                  </a:cubicBezTo>
                  <a:cubicBezTo>
                    <a:pt x="8" y="32"/>
                    <a:pt x="17" y="15"/>
                    <a:pt x="29" y="8"/>
                  </a:cubicBezTo>
                  <a:cubicBezTo>
                    <a:pt x="35" y="5"/>
                    <a:pt x="40" y="5"/>
                    <a:pt x="44" y="7"/>
                  </a:cubicBezTo>
                  <a:lnTo>
                    <a:pt x="37" y="3"/>
                  </a:lnTo>
                  <a:close/>
                </a:path>
              </a:pathLst>
            </a:custGeom>
            <a:solidFill>
              <a:srgbClr val="C9C9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915" name="Freeform 128"/>
            <p:cNvSpPr>
              <a:spLocks/>
            </p:cNvSpPr>
            <p:nvPr/>
          </p:nvSpPr>
          <p:spPr bwMode="ltGray">
            <a:xfrm>
              <a:off x="4919" y="2125"/>
              <a:ext cx="99" cy="146"/>
            </a:xfrm>
            <a:custGeom>
              <a:avLst/>
              <a:gdLst/>
              <a:ahLst/>
              <a:cxnLst>
                <a:cxn ang="0">
                  <a:pos x="21" y="6"/>
                </a:cxn>
                <a:cxn ang="0">
                  <a:pos x="42" y="19"/>
                </a:cxn>
                <a:cxn ang="0">
                  <a:pos x="21" y="55"/>
                </a:cxn>
                <a:cxn ang="0">
                  <a:pos x="0" y="43"/>
                </a:cxn>
                <a:cxn ang="0">
                  <a:pos x="21" y="6"/>
                </a:cxn>
              </a:cxnLst>
              <a:rect l="0" t="0" r="r" b="b"/>
              <a:pathLst>
                <a:path w="42" h="62">
                  <a:moveTo>
                    <a:pt x="21" y="6"/>
                  </a:moveTo>
                  <a:cubicBezTo>
                    <a:pt x="33" y="0"/>
                    <a:pt x="42" y="5"/>
                    <a:pt x="42" y="19"/>
                  </a:cubicBezTo>
                  <a:cubicBezTo>
                    <a:pt x="42" y="32"/>
                    <a:pt x="33" y="49"/>
                    <a:pt x="21" y="55"/>
                  </a:cubicBezTo>
                  <a:cubicBezTo>
                    <a:pt x="9" y="62"/>
                    <a:pt x="0" y="57"/>
                    <a:pt x="0" y="43"/>
                  </a:cubicBezTo>
                  <a:cubicBezTo>
                    <a:pt x="0" y="30"/>
                    <a:pt x="9" y="13"/>
                    <a:pt x="21" y="6"/>
                  </a:cubicBezTo>
                  <a:close/>
                </a:path>
              </a:pathLst>
            </a:custGeom>
            <a:solidFill>
              <a:srgbClr val="7D7C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  <p:sp>
          <p:nvSpPr>
            <p:cNvPr id="918" name="Freeform 129"/>
            <p:cNvSpPr>
              <a:spLocks/>
            </p:cNvSpPr>
            <p:nvPr/>
          </p:nvSpPr>
          <p:spPr bwMode="ltGray">
            <a:xfrm>
              <a:off x="4976" y="2208"/>
              <a:ext cx="28" cy="23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1" y="6"/>
                </a:cxn>
                <a:cxn ang="0">
                  <a:pos x="9" y="10"/>
                </a:cxn>
                <a:cxn ang="0">
                  <a:pos x="12" y="4"/>
                </a:cxn>
                <a:cxn ang="0">
                  <a:pos x="4" y="0"/>
                </a:cxn>
              </a:cxnLst>
              <a:rect l="0" t="0" r="r" b="b"/>
              <a:pathLst>
                <a:path w="12" h="10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0" y="5"/>
                    <a:pt x="1" y="6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8"/>
                    <a:pt x="11" y="6"/>
                    <a:pt x="12" y="4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7252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  <a:latin typeface="Arial" charset="0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19" name="Group 461"/>
          <p:cNvGrpSpPr>
            <a:grpSpLocks/>
          </p:cNvGrpSpPr>
          <p:nvPr/>
        </p:nvGrpSpPr>
        <p:grpSpPr bwMode="auto">
          <a:xfrm>
            <a:off x="8477636" y="3287885"/>
            <a:ext cx="278057" cy="293175"/>
            <a:chOff x="3398641" y="5088892"/>
            <a:chExt cx="674552" cy="661664"/>
          </a:xfrm>
        </p:grpSpPr>
        <p:pic>
          <p:nvPicPr>
            <p:cNvPr id="920" name="Picture 191" descr="IMG_libtape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398641" y="5232826"/>
              <a:ext cx="674552" cy="517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1" name="Picture 192" descr="IMG_libtape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398641" y="5088892"/>
              <a:ext cx="674552" cy="517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3" name="Rectangle 59"/>
          <p:cNvSpPr/>
          <p:nvPr/>
        </p:nvSpPr>
        <p:spPr>
          <a:xfrm>
            <a:off x="6550422" y="3051296"/>
            <a:ext cx="1061188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물리적 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Tape 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이동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도난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분실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파손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훼손 위험</a:t>
            </a:r>
            <a:r>
              <a:rPr lang="en-US" altLang="ko-KR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24" name="Group 329"/>
          <p:cNvGrpSpPr>
            <a:grpSpLocks noChangeAspect="1"/>
          </p:cNvGrpSpPr>
          <p:nvPr/>
        </p:nvGrpSpPr>
        <p:grpSpPr bwMode="auto">
          <a:xfrm>
            <a:off x="8531413" y="3443503"/>
            <a:ext cx="692654" cy="602262"/>
            <a:chOff x="1550" y="1805"/>
            <a:chExt cx="564" cy="558"/>
          </a:xfrm>
        </p:grpSpPr>
        <p:sp>
          <p:nvSpPr>
            <p:cNvPr id="925" name="AutoShape 330"/>
            <p:cNvSpPr>
              <a:spLocks noChangeAspect="1" noChangeArrowheads="1" noTextEdit="1"/>
            </p:cNvSpPr>
            <p:nvPr/>
          </p:nvSpPr>
          <p:spPr bwMode="ltGray">
            <a:xfrm>
              <a:off x="1550" y="1805"/>
              <a:ext cx="564" cy="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926" name="Freeform 331"/>
            <p:cNvSpPr>
              <a:spLocks noEditPoints="1"/>
            </p:cNvSpPr>
            <p:nvPr/>
          </p:nvSpPr>
          <p:spPr bwMode="ltGray">
            <a:xfrm>
              <a:off x="1553" y="1808"/>
              <a:ext cx="561" cy="550"/>
            </a:xfrm>
            <a:custGeom>
              <a:avLst/>
              <a:gdLst/>
              <a:ahLst/>
              <a:cxnLst>
                <a:cxn ang="0">
                  <a:pos x="141" y="279"/>
                </a:cxn>
                <a:cxn ang="0">
                  <a:pos x="360" y="106"/>
                </a:cxn>
                <a:cxn ang="0">
                  <a:pos x="285" y="102"/>
                </a:cxn>
                <a:cxn ang="0">
                  <a:pos x="281" y="86"/>
                </a:cxn>
                <a:cxn ang="0">
                  <a:pos x="299" y="64"/>
                </a:cxn>
                <a:cxn ang="0">
                  <a:pos x="260" y="77"/>
                </a:cxn>
                <a:cxn ang="0">
                  <a:pos x="252" y="32"/>
                </a:cxn>
                <a:cxn ang="0">
                  <a:pos x="229" y="44"/>
                </a:cxn>
                <a:cxn ang="0">
                  <a:pos x="235" y="0"/>
                </a:cxn>
                <a:cxn ang="0">
                  <a:pos x="189" y="43"/>
                </a:cxn>
                <a:cxn ang="0">
                  <a:pos x="160" y="43"/>
                </a:cxn>
                <a:cxn ang="0">
                  <a:pos x="124" y="38"/>
                </a:cxn>
                <a:cxn ang="0">
                  <a:pos x="119" y="37"/>
                </a:cxn>
                <a:cxn ang="0">
                  <a:pos x="81" y="52"/>
                </a:cxn>
                <a:cxn ang="0">
                  <a:pos x="35" y="22"/>
                </a:cxn>
                <a:cxn ang="0">
                  <a:pos x="81" y="96"/>
                </a:cxn>
                <a:cxn ang="0">
                  <a:pos x="31" y="125"/>
                </a:cxn>
                <a:cxn ang="0">
                  <a:pos x="59" y="155"/>
                </a:cxn>
                <a:cxn ang="0">
                  <a:pos x="13" y="201"/>
                </a:cxn>
                <a:cxn ang="0">
                  <a:pos x="0" y="207"/>
                </a:cxn>
                <a:cxn ang="0">
                  <a:pos x="61" y="207"/>
                </a:cxn>
                <a:cxn ang="0">
                  <a:pos x="58" y="234"/>
                </a:cxn>
                <a:cxn ang="0">
                  <a:pos x="77" y="229"/>
                </a:cxn>
                <a:cxn ang="0">
                  <a:pos x="57" y="299"/>
                </a:cxn>
                <a:cxn ang="0">
                  <a:pos x="114" y="303"/>
                </a:cxn>
                <a:cxn ang="0">
                  <a:pos x="132" y="279"/>
                </a:cxn>
                <a:cxn ang="0">
                  <a:pos x="171" y="284"/>
                </a:cxn>
                <a:cxn ang="0">
                  <a:pos x="211" y="355"/>
                </a:cxn>
                <a:cxn ang="0">
                  <a:pos x="223" y="278"/>
                </a:cxn>
                <a:cxn ang="0">
                  <a:pos x="260" y="272"/>
                </a:cxn>
                <a:cxn ang="0">
                  <a:pos x="266" y="252"/>
                </a:cxn>
                <a:cxn ang="0">
                  <a:pos x="310" y="268"/>
                </a:cxn>
                <a:cxn ang="0">
                  <a:pos x="288" y="216"/>
                </a:cxn>
                <a:cxn ang="0">
                  <a:pos x="320" y="211"/>
                </a:cxn>
                <a:cxn ang="0">
                  <a:pos x="348" y="209"/>
                </a:cxn>
                <a:cxn ang="0">
                  <a:pos x="308" y="169"/>
                </a:cxn>
                <a:cxn ang="0">
                  <a:pos x="333" y="165"/>
                </a:cxn>
                <a:cxn ang="0">
                  <a:pos x="327" y="128"/>
                </a:cxn>
                <a:cxn ang="0">
                  <a:pos x="232" y="17"/>
                </a:cxn>
                <a:cxn ang="0">
                  <a:pos x="229" y="36"/>
                </a:cxn>
                <a:cxn ang="0">
                  <a:pos x="117" y="27"/>
                </a:cxn>
                <a:cxn ang="0">
                  <a:pos x="72" y="266"/>
                </a:cxn>
                <a:cxn ang="0">
                  <a:pos x="128" y="44"/>
                </a:cxn>
                <a:cxn ang="0">
                  <a:pos x="229" y="51"/>
                </a:cxn>
                <a:cxn ang="0">
                  <a:pos x="284" y="235"/>
                </a:cxn>
                <a:cxn ang="0">
                  <a:pos x="283" y="229"/>
                </a:cxn>
                <a:cxn ang="0">
                  <a:pos x="323" y="211"/>
                </a:cxn>
                <a:cxn ang="0">
                  <a:pos x="328" y="199"/>
                </a:cxn>
                <a:cxn ang="0">
                  <a:pos x="334" y="202"/>
                </a:cxn>
                <a:cxn ang="0">
                  <a:pos x="329" y="200"/>
                </a:cxn>
                <a:cxn ang="0">
                  <a:pos x="320" y="194"/>
                </a:cxn>
                <a:cxn ang="0">
                  <a:pos x="336" y="122"/>
                </a:cxn>
                <a:cxn ang="0">
                  <a:pos x="315" y="108"/>
                </a:cxn>
              </a:cxnLst>
              <a:rect l="0" t="0" r="r" b="b"/>
              <a:pathLst>
                <a:path w="364" h="358">
                  <a:moveTo>
                    <a:pt x="230" y="28"/>
                  </a:moveTo>
                  <a:cubicBezTo>
                    <a:pt x="230" y="28"/>
                    <a:pt x="230" y="29"/>
                    <a:pt x="230" y="28"/>
                  </a:cubicBezTo>
                  <a:moveTo>
                    <a:pt x="142" y="279"/>
                  </a:moveTo>
                  <a:cubicBezTo>
                    <a:pt x="142" y="279"/>
                    <a:pt x="142" y="279"/>
                    <a:pt x="142" y="279"/>
                  </a:cubicBezTo>
                  <a:moveTo>
                    <a:pt x="141" y="279"/>
                  </a:moveTo>
                  <a:cubicBezTo>
                    <a:pt x="141" y="279"/>
                    <a:pt x="141" y="279"/>
                    <a:pt x="141" y="279"/>
                  </a:cubicBezTo>
                  <a:moveTo>
                    <a:pt x="302" y="152"/>
                  </a:moveTo>
                  <a:cubicBezTo>
                    <a:pt x="302" y="152"/>
                    <a:pt x="302" y="152"/>
                    <a:pt x="302" y="152"/>
                  </a:cubicBezTo>
                  <a:moveTo>
                    <a:pt x="364" y="107"/>
                  </a:moveTo>
                  <a:cubicBezTo>
                    <a:pt x="363" y="104"/>
                    <a:pt x="363" y="105"/>
                    <a:pt x="360" y="106"/>
                  </a:cubicBezTo>
                  <a:cubicBezTo>
                    <a:pt x="346" y="109"/>
                    <a:pt x="331" y="109"/>
                    <a:pt x="316" y="108"/>
                  </a:cubicBezTo>
                  <a:cubicBezTo>
                    <a:pt x="317" y="108"/>
                    <a:pt x="318" y="108"/>
                    <a:pt x="319" y="108"/>
                  </a:cubicBezTo>
                  <a:cubicBezTo>
                    <a:pt x="314" y="108"/>
                    <a:pt x="309" y="107"/>
                    <a:pt x="304" y="107"/>
                  </a:cubicBezTo>
                  <a:cubicBezTo>
                    <a:pt x="300" y="106"/>
                    <a:pt x="296" y="105"/>
                    <a:pt x="292" y="105"/>
                  </a:cubicBezTo>
                  <a:cubicBezTo>
                    <a:pt x="289" y="104"/>
                    <a:pt x="287" y="103"/>
                    <a:pt x="285" y="102"/>
                  </a:cubicBezTo>
                  <a:cubicBezTo>
                    <a:pt x="283" y="101"/>
                    <a:pt x="282" y="100"/>
                    <a:pt x="280" y="99"/>
                  </a:cubicBezTo>
                  <a:cubicBezTo>
                    <a:pt x="280" y="99"/>
                    <a:pt x="279" y="99"/>
                    <a:pt x="279" y="98"/>
                  </a:cubicBezTo>
                  <a:cubicBezTo>
                    <a:pt x="277" y="97"/>
                    <a:pt x="277" y="96"/>
                    <a:pt x="276" y="95"/>
                  </a:cubicBezTo>
                  <a:cubicBezTo>
                    <a:pt x="277" y="92"/>
                    <a:pt x="278" y="90"/>
                    <a:pt x="280" y="87"/>
                  </a:cubicBezTo>
                  <a:cubicBezTo>
                    <a:pt x="278" y="90"/>
                    <a:pt x="281" y="86"/>
                    <a:pt x="281" y="86"/>
                  </a:cubicBezTo>
                  <a:cubicBezTo>
                    <a:pt x="281" y="85"/>
                    <a:pt x="284" y="81"/>
                    <a:pt x="282" y="84"/>
                  </a:cubicBezTo>
                  <a:cubicBezTo>
                    <a:pt x="286" y="79"/>
                    <a:pt x="290" y="74"/>
                    <a:pt x="295" y="70"/>
                  </a:cubicBezTo>
                  <a:cubicBezTo>
                    <a:pt x="296" y="69"/>
                    <a:pt x="300" y="66"/>
                    <a:pt x="300" y="65"/>
                  </a:cubicBezTo>
                  <a:cubicBezTo>
                    <a:pt x="300" y="65"/>
                    <a:pt x="300" y="65"/>
                    <a:pt x="300" y="65"/>
                  </a:cubicBezTo>
                  <a:cubicBezTo>
                    <a:pt x="300" y="65"/>
                    <a:pt x="300" y="64"/>
                    <a:pt x="299" y="64"/>
                  </a:cubicBezTo>
                  <a:cubicBezTo>
                    <a:pt x="299" y="64"/>
                    <a:pt x="296" y="66"/>
                    <a:pt x="295" y="66"/>
                  </a:cubicBezTo>
                  <a:cubicBezTo>
                    <a:pt x="290" y="69"/>
                    <a:pt x="284" y="73"/>
                    <a:pt x="277" y="75"/>
                  </a:cubicBezTo>
                  <a:cubicBezTo>
                    <a:pt x="278" y="75"/>
                    <a:pt x="279" y="74"/>
                    <a:pt x="280" y="74"/>
                  </a:cubicBezTo>
                  <a:cubicBezTo>
                    <a:pt x="279" y="74"/>
                    <a:pt x="275" y="76"/>
                    <a:pt x="277" y="75"/>
                  </a:cubicBezTo>
                  <a:cubicBezTo>
                    <a:pt x="274" y="76"/>
                    <a:pt x="264" y="81"/>
                    <a:pt x="260" y="77"/>
                  </a:cubicBezTo>
                  <a:cubicBezTo>
                    <a:pt x="257" y="74"/>
                    <a:pt x="252" y="71"/>
                    <a:pt x="249" y="69"/>
                  </a:cubicBezTo>
                  <a:cubicBezTo>
                    <a:pt x="247" y="67"/>
                    <a:pt x="247" y="66"/>
                    <a:pt x="247" y="63"/>
                  </a:cubicBezTo>
                  <a:cubicBezTo>
                    <a:pt x="247" y="61"/>
                    <a:pt x="248" y="58"/>
                    <a:pt x="248" y="56"/>
                  </a:cubicBezTo>
                  <a:cubicBezTo>
                    <a:pt x="249" y="51"/>
                    <a:pt x="249" y="46"/>
                    <a:pt x="251" y="41"/>
                  </a:cubicBezTo>
                  <a:cubicBezTo>
                    <a:pt x="251" y="39"/>
                    <a:pt x="255" y="32"/>
                    <a:pt x="252" y="32"/>
                  </a:cubicBezTo>
                  <a:cubicBezTo>
                    <a:pt x="251" y="32"/>
                    <a:pt x="251" y="33"/>
                    <a:pt x="251" y="33"/>
                  </a:cubicBezTo>
                  <a:cubicBezTo>
                    <a:pt x="249" y="37"/>
                    <a:pt x="246" y="41"/>
                    <a:pt x="243" y="45"/>
                  </a:cubicBezTo>
                  <a:cubicBezTo>
                    <a:pt x="240" y="49"/>
                    <a:pt x="237" y="53"/>
                    <a:pt x="233" y="57"/>
                  </a:cubicBezTo>
                  <a:cubicBezTo>
                    <a:pt x="231" y="59"/>
                    <a:pt x="230" y="55"/>
                    <a:pt x="230" y="53"/>
                  </a:cubicBezTo>
                  <a:cubicBezTo>
                    <a:pt x="229" y="50"/>
                    <a:pt x="229" y="47"/>
                    <a:pt x="229" y="44"/>
                  </a:cubicBezTo>
                  <a:cubicBezTo>
                    <a:pt x="229" y="44"/>
                    <a:pt x="229" y="44"/>
                    <a:pt x="229" y="44"/>
                  </a:cubicBezTo>
                  <a:cubicBezTo>
                    <a:pt x="229" y="44"/>
                    <a:pt x="229" y="41"/>
                    <a:pt x="229" y="43"/>
                  </a:cubicBezTo>
                  <a:cubicBezTo>
                    <a:pt x="229" y="37"/>
                    <a:pt x="230" y="30"/>
                    <a:pt x="231" y="24"/>
                  </a:cubicBezTo>
                  <a:cubicBezTo>
                    <a:pt x="231" y="20"/>
                    <a:pt x="232" y="16"/>
                    <a:pt x="233" y="12"/>
                  </a:cubicBezTo>
                  <a:cubicBezTo>
                    <a:pt x="234" y="8"/>
                    <a:pt x="235" y="4"/>
                    <a:pt x="235" y="0"/>
                  </a:cubicBezTo>
                  <a:cubicBezTo>
                    <a:pt x="230" y="10"/>
                    <a:pt x="226" y="20"/>
                    <a:pt x="219" y="30"/>
                  </a:cubicBezTo>
                  <a:cubicBezTo>
                    <a:pt x="217" y="34"/>
                    <a:pt x="214" y="38"/>
                    <a:pt x="211" y="42"/>
                  </a:cubicBezTo>
                  <a:cubicBezTo>
                    <a:pt x="209" y="44"/>
                    <a:pt x="207" y="46"/>
                    <a:pt x="205" y="47"/>
                  </a:cubicBezTo>
                  <a:cubicBezTo>
                    <a:pt x="204" y="49"/>
                    <a:pt x="198" y="47"/>
                    <a:pt x="196" y="47"/>
                  </a:cubicBezTo>
                  <a:cubicBezTo>
                    <a:pt x="192" y="46"/>
                    <a:pt x="191" y="45"/>
                    <a:pt x="189" y="43"/>
                  </a:cubicBezTo>
                  <a:cubicBezTo>
                    <a:pt x="187" y="41"/>
                    <a:pt x="186" y="38"/>
                    <a:pt x="184" y="36"/>
                  </a:cubicBezTo>
                  <a:cubicBezTo>
                    <a:pt x="180" y="30"/>
                    <a:pt x="178" y="23"/>
                    <a:pt x="176" y="15"/>
                  </a:cubicBezTo>
                  <a:cubicBezTo>
                    <a:pt x="176" y="14"/>
                    <a:pt x="177" y="8"/>
                    <a:pt x="174" y="10"/>
                  </a:cubicBezTo>
                  <a:cubicBezTo>
                    <a:pt x="173" y="10"/>
                    <a:pt x="172" y="20"/>
                    <a:pt x="171" y="22"/>
                  </a:cubicBezTo>
                  <a:cubicBezTo>
                    <a:pt x="169" y="29"/>
                    <a:pt x="165" y="37"/>
                    <a:pt x="160" y="43"/>
                  </a:cubicBezTo>
                  <a:cubicBezTo>
                    <a:pt x="158" y="45"/>
                    <a:pt x="155" y="46"/>
                    <a:pt x="153" y="48"/>
                  </a:cubicBezTo>
                  <a:cubicBezTo>
                    <a:pt x="151" y="49"/>
                    <a:pt x="148" y="50"/>
                    <a:pt x="146" y="50"/>
                  </a:cubicBezTo>
                  <a:cubicBezTo>
                    <a:pt x="143" y="51"/>
                    <a:pt x="141" y="52"/>
                    <a:pt x="138" y="53"/>
                  </a:cubicBezTo>
                  <a:cubicBezTo>
                    <a:pt x="136" y="54"/>
                    <a:pt x="136" y="53"/>
                    <a:pt x="134" y="51"/>
                  </a:cubicBezTo>
                  <a:cubicBezTo>
                    <a:pt x="130" y="47"/>
                    <a:pt x="127" y="43"/>
                    <a:pt x="124" y="38"/>
                  </a:cubicBezTo>
                  <a:cubicBezTo>
                    <a:pt x="122" y="36"/>
                    <a:pt x="121" y="34"/>
                    <a:pt x="120" y="32"/>
                  </a:cubicBezTo>
                  <a:cubicBezTo>
                    <a:pt x="119" y="31"/>
                    <a:pt x="118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6" y="27"/>
                    <a:pt x="116" y="27"/>
                  </a:cubicBezTo>
                  <a:cubicBezTo>
                    <a:pt x="116" y="30"/>
                    <a:pt x="118" y="34"/>
                    <a:pt x="119" y="37"/>
                  </a:cubicBezTo>
                  <a:cubicBezTo>
                    <a:pt x="120" y="42"/>
                    <a:pt x="121" y="46"/>
                    <a:pt x="121" y="51"/>
                  </a:cubicBezTo>
                  <a:cubicBezTo>
                    <a:pt x="122" y="54"/>
                    <a:pt x="123" y="60"/>
                    <a:pt x="120" y="61"/>
                  </a:cubicBezTo>
                  <a:cubicBezTo>
                    <a:pt x="118" y="62"/>
                    <a:pt x="117" y="63"/>
                    <a:pt x="115" y="64"/>
                  </a:cubicBezTo>
                  <a:cubicBezTo>
                    <a:pt x="113" y="65"/>
                    <a:pt x="112" y="65"/>
                    <a:pt x="110" y="65"/>
                  </a:cubicBezTo>
                  <a:cubicBezTo>
                    <a:pt x="99" y="63"/>
                    <a:pt x="90" y="57"/>
                    <a:pt x="81" y="52"/>
                  </a:cubicBezTo>
                  <a:cubicBezTo>
                    <a:pt x="70" y="46"/>
                    <a:pt x="60" y="39"/>
                    <a:pt x="51" y="32"/>
                  </a:cubicBezTo>
                  <a:cubicBezTo>
                    <a:pt x="47" y="30"/>
                    <a:pt x="43" y="27"/>
                    <a:pt x="40" y="24"/>
                  </a:cubicBezTo>
                  <a:cubicBezTo>
                    <a:pt x="39" y="23"/>
                    <a:pt x="37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2"/>
                    <a:pt x="35" y="22"/>
                    <a:pt x="35" y="22"/>
                  </a:cubicBezTo>
                  <a:cubicBezTo>
                    <a:pt x="35" y="22"/>
                    <a:pt x="35" y="22"/>
                    <a:pt x="36" y="23"/>
                  </a:cubicBezTo>
                  <a:cubicBezTo>
                    <a:pt x="39" y="26"/>
                    <a:pt x="41" y="29"/>
                    <a:pt x="44" y="33"/>
                  </a:cubicBezTo>
                  <a:cubicBezTo>
                    <a:pt x="57" y="49"/>
                    <a:pt x="69" y="66"/>
                    <a:pt x="78" y="85"/>
                  </a:cubicBezTo>
                  <a:cubicBezTo>
                    <a:pt x="79" y="88"/>
                    <a:pt x="80" y="90"/>
                    <a:pt x="80" y="93"/>
                  </a:cubicBezTo>
                  <a:cubicBezTo>
                    <a:pt x="81" y="94"/>
                    <a:pt x="81" y="95"/>
                    <a:pt x="81" y="96"/>
                  </a:cubicBezTo>
                  <a:cubicBezTo>
                    <a:pt x="80" y="98"/>
                    <a:pt x="80" y="99"/>
                    <a:pt x="79" y="100"/>
                  </a:cubicBezTo>
                  <a:cubicBezTo>
                    <a:pt x="78" y="102"/>
                    <a:pt x="76" y="106"/>
                    <a:pt x="74" y="107"/>
                  </a:cubicBezTo>
                  <a:cubicBezTo>
                    <a:pt x="72" y="108"/>
                    <a:pt x="70" y="111"/>
                    <a:pt x="68" y="112"/>
                  </a:cubicBezTo>
                  <a:cubicBezTo>
                    <a:pt x="61" y="117"/>
                    <a:pt x="52" y="120"/>
                    <a:pt x="44" y="122"/>
                  </a:cubicBezTo>
                  <a:cubicBezTo>
                    <a:pt x="40" y="123"/>
                    <a:pt x="35" y="124"/>
                    <a:pt x="31" y="125"/>
                  </a:cubicBezTo>
                  <a:cubicBezTo>
                    <a:pt x="29" y="125"/>
                    <a:pt x="20" y="124"/>
                    <a:pt x="20" y="125"/>
                  </a:cubicBezTo>
                  <a:cubicBezTo>
                    <a:pt x="20" y="125"/>
                    <a:pt x="19" y="127"/>
                    <a:pt x="20" y="127"/>
                  </a:cubicBezTo>
                  <a:cubicBezTo>
                    <a:pt x="22" y="128"/>
                    <a:pt x="25" y="129"/>
                    <a:pt x="28" y="130"/>
                  </a:cubicBezTo>
                  <a:cubicBezTo>
                    <a:pt x="32" y="132"/>
                    <a:pt x="36" y="135"/>
                    <a:pt x="40" y="138"/>
                  </a:cubicBezTo>
                  <a:cubicBezTo>
                    <a:pt x="47" y="143"/>
                    <a:pt x="53" y="148"/>
                    <a:pt x="59" y="155"/>
                  </a:cubicBezTo>
                  <a:cubicBezTo>
                    <a:pt x="61" y="157"/>
                    <a:pt x="59" y="164"/>
                    <a:pt x="59" y="167"/>
                  </a:cubicBezTo>
                  <a:cubicBezTo>
                    <a:pt x="59" y="167"/>
                    <a:pt x="59" y="169"/>
                    <a:pt x="59" y="170"/>
                  </a:cubicBezTo>
                  <a:cubicBezTo>
                    <a:pt x="58" y="172"/>
                    <a:pt x="57" y="174"/>
                    <a:pt x="56" y="176"/>
                  </a:cubicBezTo>
                  <a:cubicBezTo>
                    <a:pt x="48" y="185"/>
                    <a:pt x="37" y="190"/>
                    <a:pt x="27" y="195"/>
                  </a:cubicBezTo>
                  <a:cubicBezTo>
                    <a:pt x="22" y="197"/>
                    <a:pt x="18" y="199"/>
                    <a:pt x="13" y="201"/>
                  </a:cubicBezTo>
                  <a:cubicBezTo>
                    <a:pt x="10" y="202"/>
                    <a:pt x="8" y="202"/>
                    <a:pt x="5" y="203"/>
                  </a:cubicBezTo>
                  <a:cubicBezTo>
                    <a:pt x="4" y="203"/>
                    <a:pt x="0" y="204"/>
                    <a:pt x="0" y="205"/>
                  </a:cubicBezTo>
                  <a:cubicBezTo>
                    <a:pt x="0" y="205"/>
                    <a:pt x="0" y="206"/>
                    <a:pt x="0" y="206"/>
                  </a:cubicBezTo>
                  <a:cubicBezTo>
                    <a:pt x="0" y="206"/>
                    <a:pt x="0" y="207"/>
                    <a:pt x="0" y="207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0" y="207"/>
                    <a:pt x="4" y="207"/>
                    <a:pt x="5" y="206"/>
                  </a:cubicBezTo>
                  <a:cubicBezTo>
                    <a:pt x="8" y="206"/>
                    <a:pt x="10" y="206"/>
                    <a:pt x="13" y="205"/>
                  </a:cubicBezTo>
                  <a:cubicBezTo>
                    <a:pt x="19" y="205"/>
                    <a:pt x="24" y="204"/>
                    <a:pt x="29" y="204"/>
                  </a:cubicBezTo>
                  <a:cubicBezTo>
                    <a:pt x="34" y="203"/>
                    <a:pt x="40" y="203"/>
                    <a:pt x="45" y="204"/>
                  </a:cubicBezTo>
                  <a:cubicBezTo>
                    <a:pt x="50" y="204"/>
                    <a:pt x="56" y="204"/>
                    <a:pt x="61" y="207"/>
                  </a:cubicBezTo>
                  <a:cubicBezTo>
                    <a:pt x="62" y="207"/>
                    <a:pt x="68" y="211"/>
                    <a:pt x="68" y="211"/>
                  </a:cubicBezTo>
                  <a:cubicBezTo>
                    <a:pt x="69" y="213"/>
                    <a:pt x="70" y="216"/>
                    <a:pt x="72" y="218"/>
                  </a:cubicBezTo>
                  <a:cubicBezTo>
                    <a:pt x="73" y="220"/>
                    <a:pt x="73" y="220"/>
                    <a:pt x="72" y="222"/>
                  </a:cubicBezTo>
                  <a:cubicBezTo>
                    <a:pt x="71" y="223"/>
                    <a:pt x="69" y="224"/>
                    <a:pt x="68" y="226"/>
                  </a:cubicBezTo>
                  <a:cubicBezTo>
                    <a:pt x="65" y="229"/>
                    <a:pt x="62" y="232"/>
                    <a:pt x="58" y="234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58" y="235"/>
                    <a:pt x="58" y="236"/>
                    <a:pt x="59" y="236"/>
                  </a:cubicBezTo>
                  <a:cubicBezTo>
                    <a:pt x="59" y="236"/>
                    <a:pt x="59" y="236"/>
                    <a:pt x="59" y="236"/>
                  </a:cubicBezTo>
                  <a:cubicBezTo>
                    <a:pt x="60" y="235"/>
                    <a:pt x="63" y="234"/>
                    <a:pt x="64" y="233"/>
                  </a:cubicBezTo>
                  <a:cubicBezTo>
                    <a:pt x="68" y="232"/>
                    <a:pt x="73" y="231"/>
                    <a:pt x="77" y="229"/>
                  </a:cubicBezTo>
                  <a:cubicBezTo>
                    <a:pt x="79" y="229"/>
                    <a:pt x="80" y="233"/>
                    <a:pt x="82" y="234"/>
                  </a:cubicBezTo>
                  <a:cubicBezTo>
                    <a:pt x="83" y="237"/>
                    <a:pt x="84" y="237"/>
                    <a:pt x="83" y="240"/>
                  </a:cubicBezTo>
                  <a:cubicBezTo>
                    <a:pt x="79" y="251"/>
                    <a:pt x="75" y="261"/>
                    <a:pt x="70" y="272"/>
                  </a:cubicBezTo>
                  <a:cubicBezTo>
                    <a:pt x="65" y="281"/>
                    <a:pt x="60" y="291"/>
                    <a:pt x="54" y="299"/>
                  </a:cubicBezTo>
                  <a:cubicBezTo>
                    <a:pt x="54" y="299"/>
                    <a:pt x="56" y="300"/>
                    <a:pt x="57" y="299"/>
                  </a:cubicBezTo>
                  <a:cubicBezTo>
                    <a:pt x="70" y="284"/>
                    <a:pt x="88" y="270"/>
                    <a:pt x="106" y="260"/>
                  </a:cubicBezTo>
                  <a:cubicBezTo>
                    <a:pt x="111" y="263"/>
                    <a:pt x="116" y="267"/>
                    <a:pt x="121" y="270"/>
                  </a:cubicBezTo>
                  <a:cubicBezTo>
                    <a:pt x="124" y="271"/>
                    <a:pt x="121" y="280"/>
                    <a:pt x="121" y="283"/>
                  </a:cubicBezTo>
                  <a:cubicBezTo>
                    <a:pt x="120" y="287"/>
                    <a:pt x="118" y="292"/>
                    <a:pt x="116" y="297"/>
                  </a:cubicBezTo>
                  <a:cubicBezTo>
                    <a:pt x="115" y="298"/>
                    <a:pt x="113" y="302"/>
                    <a:pt x="114" y="303"/>
                  </a:cubicBezTo>
                  <a:cubicBezTo>
                    <a:pt x="114" y="303"/>
                    <a:pt x="115" y="303"/>
                    <a:pt x="115" y="303"/>
                  </a:cubicBezTo>
                  <a:cubicBezTo>
                    <a:pt x="115" y="303"/>
                    <a:pt x="116" y="303"/>
                    <a:pt x="115" y="303"/>
                  </a:cubicBezTo>
                  <a:cubicBezTo>
                    <a:pt x="117" y="302"/>
                    <a:pt x="118" y="298"/>
                    <a:pt x="119" y="297"/>
                  </a:cubicBezTo>
                  <a:cubicBezTo>
                    <a:pt x="121" y="293"/>
                    <a:pt x="123" y="290"/>
                    <a:pt x="125" y="287"/>
                  </a:cubicBezTo>
                  <a:cubicBezTo>
                    <a:pt x="127" y="284"/>
                    <a:pt x="130" y="282"/>
                    <a:pt x="132" y="279"/>
                  </a:cubicBezTo>
                  <a:cubicBezTo>
                    <a:pt x="134" y="278"/>
                    <a:pt x="135" y="276"/>
                    <a:pt x="137" y="277"/>
                  </a:cubicBezTo>
                  <a:cubicBezTo>
                    <a:pt x="138" y="278"/>
                    <a:pt x="140" y="278"/>
                    <a:pt x="141" y="279"/>
                  </a:cubicBezTo>
                  <a:cubicBezTo>
                    <a:pt x="141" y="279"/>
                    <a:pt x="141" y="278"/>
                    <a:pt x="141" y="278"/>
                  </a:cubicBezTo>
                  <a:cubicBezTo>
                    <a:pt x="148" y="282"/>
                    <a:pt x="157" y="283"/>
                    <a:pt x="165" y="284"/>
                  </a:cubicBezTo>
                  <a:cubicBezTo>
                    <a:pt x="167" y="284"/>
                    <a:pt x="169" y="284"/>
                    <a:pt x="171" y="284"/>
                  </a:cubicBezTo>
                  <a:cubicBezTo>
                    <a:pt x="172" y="285"/>
                    <a:pt x="173" y="285"/>
                    <a:pt x="174" y="285"/>
                  </a:cubicBezTo>
                  <a:cubicBezTo>
                    <a:pt x="176" y="285"/>
                    <a:pt x="177" y="287"/>
                    <a:pt x="179" y="288"/>
                  </a:cubicBezTo>
                  <a:cubicBezTo>
                    <a:pt x="186" y="296"/>
                    <a:pt x="191" y="305"/>
                    <a:pt x="196" y="315"/>
                  </a:cubicBezTo>
                  <a:cubicBezTo>
                    <a:pt x="200" y="324"/>
                    <a:pt x="204" y="333"/>
                    <a:pt x="207" y="343"/>
                  </a:cubicBezTo>
                  <a:cubicBezTo>
                    <a:pt x="209" y="347"/>
                    <a:pt x="210" y="351"/>
                    <a:pt x="211" y="355"/>
                  </a:cubicBezTo>
                  <a:cubicBezTo>
                    <a:pt x="211" y="356"/>
                    <a:pt x="212" y="358"/>
                    <a:pt x="212" y="358"/>
                  </a:cubicBezTo>
                  <a:cubicBezTo>
                    <a:pt x="213" y="358"/>
                    <a:pt x="213" y="358"/>
                    <a:pt x="214" y="358"/>
                  </a:cubicBezTo>
                  <a:cubicBezTo>
                    <a:pt x="214" y="358"/>
                    <a:pt x="213" y="342"/>
                    <a:pt x="213" y="340"/>
                  </a:cubicBezTo>
                  <a:cubicBezTo>
                    <a:pt x="213" y="330"/>
                    <a:pt x="214" y="320"/>
                    <a:pt x="215" y="310"/>
                  </a:cubicBezTo>
                  <a:cubicBezTo>
                    <a:pt x="216" y="299"/>
                    <a:pt x="218" y="287"/>
                    <a:pt x="223" y="278"/>
                  </a:cubicBezTo>
                  <a:cubicBezTo>
                    <a:pt x="225" y="275"/>
                    <a:pt x="229" y="274"/>
                    <a:pt x="232" y="272"/>
                  </a:cubicBezTo>
                  <a:cubicBezTo>
                    <a:pt x="237" y="270"/>
                    <a:pt x="241" y="267"/>
                    <a:pt x="246" y="265"/>
                  </a:cubicBezTo>
                  <a:cubicBezTo>
                    <a:pt x="248" y="263"/>
                    <a:pt x="258" y="272"/>
                    <a:pt x="259" y="273"/>
                  </a:cubicBezTo>
                  <a:cubicBezTo>
                    <a:pt x="259" y="274"/>
                    <a:pt x="259" y="273"/>
                    <a:pt x="260" y="273"/>
                  </a:cubicBezTo>
                  <a:cubicBezTo>
                    <a:pt x="260" y="273"/>
                    <a:pt x="260" y="272"/>
                    <a:pt x="260" y="272"/>
                  </a:cubicBezTo>
                  <a:cubicBezTo>
                    <a:pt x="259" y="271"/>
                    <a:pt x="257" y="267"/>
                    <a:pt x="256" y="265"/>
                  </a:cubicBezTo>
                  <a:cubicBezTo>
                    <a:pt x="255" y="263"/>
                    <a:pt x="254" y="261"/>
                    <a:pt x="253" y="259"/>
                  </a:cubicBezTo>
                  <a:cubicBezTo>
                    <a:pt x="254" y="258"/>
                    <a:pt x="256" y="257"/>
                    <a:pt x="258" y="255"/>
                  </a:cubicBezTo>
                  <a:cubicBezTo>
                    <a:pt x="259" y="254"/>
                    <a:pt x="260" y="253"/>
                    <a:pt x="261" y="252"/>
                  </a:cubicBezTo>
                  <a:cubicBezTo>
                    <a:pt x="263" y="252"/>
                    <a:pt x="264" y="252"/>
                    <a:pt x="266" y="252"/>
                  </a:cubicBezTo>
                  <a:cubicBezTo>
                    <a:pt x="268" y="252"/>
                    <a:pt x="270" y="252"/>
                    <a:pt x="273" y="252"/>
                  </a:cubicBezTo>
                  <a:cubicBezTo>
                    <a:pt x="280" y="254"/>
                    <a:pt x="287" y="257"/>
                    <a:pt x="294" y="260"/>
                  </a:cubicBezTo>
                  <a:cubicBezTo>
                    <a:pt x="299" y="262"/>
                    <a:pt x="304" y="265"/>
                    <a:pt x="308" y="268"/>
                  </a:cubicBezTo>
                  <a:cubicBezTo>
                    <a:pt x="310" y="270"/>
                    <a:pt x="309" y="269"/>
                    <a:pt x="310" y="269"/>
                  </a:cubicBezTo>
                  <a:cubicBezTo>
                    <a:pt x="310" y="269"/>
                    <a:pt x="310" y="269"/>
                    <a:pt x="310" y="268"/>
                  </a:cubicBezTo>
                  <a:cubicBezTo>
                    <a:pt x="312" y="267"/>
                    <a:pt x="307" y="265"/>
                    <a:pt x="307" y="264"/>
                  </a:cubicBezTo>
                  <a:cubicBezTo>
                    <a:pt x="299" y="257"/>
                    <a:pt x="292" y="249"/>
                    <a:pt x="287" y="240"/>
                  </a:cubicBezTo>
                  <a:cubicBezTo>
                    <a:pt x="286" y="238"/>
                    <a:pt x="285" y="235"/>
                    <a:pt x="284" y="232"/>
                  </a:cubicBezTo>
                  <a:cubicBezTo>
                    <a:pt x="283" y="231"/>
                    <a:pt x="282" y="227"/>
                    <a:pt x="283" y="225"/>
                  </a:cubicBezTo>
                  <a:cubicBezTo>
                    <a:pt x="284" y="222"/>
                    <a:pt x="286" y="219"/>
                    <a:pt x="288" y="216"/>
                  </a:cubicBezTo>
                  <a:cubicBezTo>
                    <a:pt x="288" y="215"/>
                    <a:pt x="292" y="214"/>
                    <a:pt x="293" y="214"/>
                  </a:cubicBezTo>
                  <a:cubicBezTo>
                    <a:pt x="295" y="213"/>
                    <a:pt x="297" y="213"/>
                    <a:pt x="300" y="212"/>
                  </a:cubicBezTo>
                  <a:cubicBezTo>
                    <a:pt x="306" y="211"/>
                    <a:pt x="312" y="211"/>
                    <a:pt x="319" y="211"/>
                  </a:cubicBezTo>
                  <a:cubicBezTo>
                    <a:pt x="318" y="211"/>
                    <a:pt x="318" y="211"/>
                    <a:pt x="318" y="211"/>
                  </a:cubicBezTo>
                  <a:cubicBezTo>
                    <a:pt x="319" y="211"/>
                    <a:pt x="320" y="211"/>
                    <a:pt x="320" y="211"/>
                  </a:cubicBezTo>
                  <a:cubicBezTo>
                    <a:pt x="320" y="211"/>
                    <a:pt x="319" y="211"/>
                    <a:pt x="319" y="211"/>
                  </a:cubicBezTo>
                  <a:cubicBezTo>
                    <a:pt x="326" y="211"/>
                    <a:pt x="333" y="211"/>
                    <a:pt x="340" y="212"/>
                  </a:cubicBezTo>
                  <a:cubicBezTo>
                    <a:pt x="343" y="212"/>
                    <a:pt x="346" y="212"/>
                    <a:pt x="350" y="213"/>
                  </a:cubicBezTo>
                  <a:cubicBezTo>
                    <a:pt x="353" y="213"/>
                    <a:pt x="361" y="214"/>
                    <a:pt x="361" y="214"/>
                  </a:cubicBezTo>
                  <a:cubicBezTo>
                    <a:pt x="357" y="212"/>
                    <a:pt x="352" y="211"/>
                    <a:pt x="348" y="209"/>
                  </a:cubicBezTo>
                  <a:cubicBezTo>
                    <a:pt x="339" y="205"/>
                    <a:pt x="329" y="200"/>
                    <a:pt x="321" y="195"/>
                  </a:cubicBezTo>
                  <a:cubicBezTo>
                    <a:pt x="313" y="190"/>
                    <a:pt x="303" y="184"/>
                    <a:pt x="298" y="177"/>
                  </a:cubicBezTo>
                  <a:cubicBezTo>
                    <a:pt x="298" y="176"/>
                    <a:pt x="298" y="171"/>
                    <a:pt x="299" y="171"/>
                  </a:cubicBezTo>
                  <a:cubicBezTo>
                    <a:pt x="299" y="170"/>
                    <a:pt x="303" y="170"/>
                    <a:pt x="304" y="169"/>
                  </a:cubicBezTo>
                  <a:cubicBezTo>
                    <a:pt x="305" y="169"/>
                    <a:pt x="306" y="169"/>
                    <a:pt x="308" y="169"/>
                  </a:cubicBezTo>
                  <a:cubicBezTo>
                    <a:pt x="308" y="169"/>
                    <a:pt x="310" y="168"/>
                    <a:pt x="310" y="168"/>
                  </a:cubicBezTo>
                  <a:cubicBezTo>
                    <a:pt x="310" y="168"/>
                    <a:pt x="311" y="168"/>
                    <a:pt x="310" y="168"/>
                  </a:cubicBezTo>
                  <a:cubicBezTo>
                    <a:pt x="312" y="168"/>
                    <a:pt x="333" y="167"/>
                    <a:pt x="333" y="167"/>
                  </a:cubicBezTo>
                  <a:cubicBezTo>
                    <a:pt x="333" y="167"/>
                    <a:pt x="333" y="166"/>
                    <a:pt x="333" y="166"/>
                  </a:cubicBezTo>
                  <a:cubicBezTo>
                    <a:pt x="333" y="166"/>
                    <a:pt x="333" y="165"/>
                    <a:pt x="333" y="165"/>
                  </a:cubicBezTo>
                  <a:cubicBezTo>
                    <a:pt x="325" y="164"/>
                    <a:pt x="318" y="162"/>
                    <a:pt x="311" y="160"/>
                  </a:cubicBezTo>
                  <a:cubicBezTo>
                    <a:pt x="308" y="159"/>
                    <a:pt x="304" y="158"/>
                    <a:pt x="301" y="156"/>
                  </a:cubicBezTo>
                  <a:cubicBezTo>
                    <a:pt x="299" y="155"/>
                    <a:pt x="301" y="153"/>
                    <a:pt x="302" y="152"/>
                  </a:cubicBezTo>
                  <a:cubicBezTo>
                    <a:pt x="302" y="152"/>
                    <a:pt x="303" y="151"/>
                    <a:pt x="302" y="152"/>
                  </a:cubicBezTo>
                  <a:cubicBezTo>
                    <a:pt x="308" y="143"/>
                    <a:pt x="318" y="135"/>
                    <a:pt x="327" y="128"/>
                  </a:cubicBezTo>
                  <a:cubicBezTo>
                    <a:pt x="333" y="124"/>
                    <a:pt x="339" y="120"/>
                    <a:pt x="345" y="116"/>
                  </a:cubicBezTo>
                  <a:cubicBezTo>
                    <a:pt x="347" y="115"/>
                    <a:pt x="364" y="106"/>
                    <a:pt x="364" y="107"/>
                  </a:cubicBezTo>
                  <a:close/>
                  <a:moveTo>
                    <a:pt x="232" y="17"/>
                  </a:moveTo>
                  <a:cubicBezTo>
                    <a:pt x="232" y="17"/>
                    <a:pt x="232" y="17"/>
                    <a:pt x="232" y="17"/>
                  </a:cubicBezTo>
                  <a:cubicBezTo>
                    <a:pt x="232" y="17"/>
                    <a:pt x="232" y="17"/>
                    <a:pt x="232" y="17"/>
                  </a:cubicBezTo>
                  <a:moveTo>
                    <a:pt x="230" y="33"/>
                  </a:moveTo>
                  <a:cubicBezTo>
                    <a:pt x="230" y="32"/>
                    <a:pt x="230" y="32"/>
                    <a:pt x="230" y="31"/>
                  </a:cubicBezTo>
                  <a:cubicBezTo>
                    <a:pt x="230" y="31"/>
                    <a:pt x="230" y="34"/>
                    <a:pt x="230" y="33"/>
                  </a:cubicBezTo>
                  <a:moveTo>
                    <a:pt x="229" y="36"/>
                  </a:moveTo>
                  <a:cubicBezTo>
                    <a:pt x="229" y="35"/>
                    <a:pt x="229" y="36"/>
                    <a:pt x="229" y="36"/>
                  </a:cubicBezTo>
                  <a:moveTo>
                    <a:pt x="229" y="37"/>
                  </a:moveTo>
                  <a:cubicBezTo>
                    <a:pt x="229" y="37"/>
                    <a:pt x="229" y="36"/>
                    <a:pt x="229" y="36"/>
                  </a:cubicBezTo>
                  <a:cubicBezTo>
                    <a:pt x="229" y="37"/>
                    <a:pt x="229" y="37"/>
                    <a:pt x="229" y="38"/>
                  </a:cubicBezTo>
                  <a:cubicBezTo>
                    <a:pt x="229" y="38"/>
                    <a:pt x="229" y="38"/>
                    <a:pt x="229" y="37"/>
                  </a:cubicBezTo>
                  <a:moveTo>
                    <a:pt x="117" y="27"/>
                  </a:moveTo>
                  <a:cubicBezTo>
                    <a:pt x="117" y="27"/>
                    <a:pt x="117" y="27"/>
                    <a:pt x="117" y="27"/>
                  </a:cubicBezTo>
                  <a:moveTo>
                    <a:pt x="120" y="41"/>
                  </a:moveTo>
                  <a:cubicBezTo>
                    <a:pt x="120" y="41"/>
                    <a:pt x="120" y="41"/>
                    <a:pt x="120" y="41"/>
                  </a:cubicBezTo>
                  <a:moveTo>
                    <a:pt x="74" y="262"/>
                  </a:moveTo>
                  <a:cubicBezTo>
                    <a:pt x="74" y="263"/>
                    <a:pt x="73" y="265"/>
                    <a:pt x="72" y="266"/>
                  </a:cubicBezTo>
                  <a:cubicBezTo>
                    <a:pt x="73" y="265"/>
                    <a:pt x="74" y="263"/>
                    <a:pt x="74" y="262"/>
                  </a:cubicBezTo>
                  <a:moveTo>
                    <a:pt x="82" y="242"/>
                  </a:moveTo>
                  <a:cubicBezTo>
                    <a:pt x="82" y="243"/>
                    <a:pt x="82" y="244"/>
                    <a:pt x="81" y="244"/>
                  </a:cubicBezTo>
                  <a:cubicBezTo>
                    <a:pt x="81" y="244"/>
                    <a:pt x="83" y="241"/>
                    <a:pt x="82" y="242"/>
                  </a:cubicBezTo>
                  <a:moveTo>
                    <a:pt x="128" y="44"/>
                  </a:moveTo>
                  <a:cubicBezTo>
                    <a:pt x="127" y="44"/>
                    <a:pt x="128" y="45"/>
                    <a:pt x="128" y="44"/>
                  </a:cubicBezTo>
                  <a:moveTo>
                    <a:pt x="229" y="51"/>
                  </a:moveTo>
                  <a:cubicBezTo>
                    <a:pt x="229" y="51"/>
                    <a:pt x="229" y="51"/>
                    <a:pt x="229" y="50"/>
                  </a:cubicBezTo>
                  <a:cubicBezTo>
                    <a:pt x="229" y="51"/>
                    <a:pt x="230" y="52"/>
                    <a:pt x="230" y="53"/>
                  </a:cubicBezTo>
                  <a:cubicBezTo>
                    <a:pt x="230" y="52"/>
                    <a:pt x="230" y="52"/>
                    <a:pt x="229" y="51"/>
                  </a:cubicBezTo>
                  <a:moveTo>
                    <a:pt x="280" y="99"/>
                  </a:moveTo>
                  <a:cubicBezTo>
                    <a:pt x="280" y="99"/>
                    <a:pt x="280" y="99"/>
                    <a:pt x="280" y="99"/>
                  </a:cubicBezTo>
                  <a:moveTo>
                    <a:pt x="286" y="256"/>
                  </a:moveTo>
                  <a:cubicBezTo>
                    <a:pt x="287" y="257"/>
                    <a:pt x="285" y="256"/>
                    <a:pt x="286" y="256"/>
                  </a:cubicBezTo>
                  <a:moveTo>
                    <a:pt x="284" y="235"/>
                  </a:moveTo>
                  <a:cubicBezTo>
                    <a:pt x="284" y="233"/>
                    <a:pt x="284" y="233"/>
                    <a:pt x="284" y="233"/>
                  </a:cubicBezTo>
                  <a:cubicBezTo>
                    <a:pt x="284" y="233"/>
                    <a:pt x="284" y="233"/>
                    <a:pt x="284" y="232"/>
                  </a:cubicBezTo>
                  <a:cubicBezTo>
                    <a:pt x="284" y="233"/>
                    <a:pt x="284" y="234"/>
                    <a:pt x="284" y="235"/>
                  </a:cubicBezTo>
                  <a:moveTo>
                    <a:pt x="283" y="231"/>
                  </a:moveTo>
                  <a:cubicBezTo>
                    <a:pt x="283" y="231"/>
                    <a:pt x="283" y="230"/>
                    <a:pt x="283" y="229"/>
                  </a:cubicBezTo>
                  <a:cubicBezTo>
                    <a:pt x="283" y="230"/>
                    <a:pt x="283" y="231"/>
                    <a:pt x="283" y="231"/>
                  </a:cubicBezTo>
                  <a:moveTo>
                    <a:pt x="336" y="203"/>
                  </a:moveTo>
                  <a:cubicBezTo>
                    <a:pt x="336" y="203"/>
                    <a:pt x="336" y="203"/>
                    <a:pt x="335" y="203"/>
                  </a:cubicBezTo>
                  <a:cubicBezTo>
                    <a:pt x="336" y="203"/>
                    <a:pt x="336" y="203"/>
                    <a:pt x="336" y="203"/>
                  </a:cubicBezTo>
                  <a:moveTo>
                    <a:pt x="323" y="211"/>
                  </a:moveTo>
                  <a:cubicBezTo>
                    <a:pt x="325" y="211"/>
                    <a:pt x="327" y="211"/>
                    <a:pt x="329" y="211"/>
                  </a:cubicBezTo>
                  <a:cubicBezTo>
                    <a:pt x="327" y="211"/>
                    <a:pt x="325" y="211"/>
                    <a:pt x="323" y="211"/>
                  </a:cubicBezTo>
                  <a:moveTo>
                    <a:pt x="323" y="197"/>
                  </a:moveTo>
                  <a:cubicBezTo>
                    <a:pt x="324" y="197"/>
                    <a:pt x="323" y="197"/>
                    <a:pt x="323" y="197"/>
                  </a:cubicBezTo>
                  <a:moveTo>
                    <a:pt x="328" y="199"/>
                  </a:moveTo>
                  <a:cubicBezTo>
                    <a:pt x="328" y="199"/>
                    <a:pt x="328" y="199"/>
                    <a:pt x="328" y="199"/>
                  </a:cubicBezTo>
                  <a:moveTo>
                    <a:pt x="333" y="202"/>
                  </a:moveTo>
                  <a:cubicBezTo>
                    <a:pt x="332" y="201"/>
                    <a:pt x="332" y="201"/>
                    <a:pt x="333" y="202"/>
                  </a:cubicBezTo>
                  <a:cubicBezTo>
                    <a:pt x="333" y="202"/>
                    <a:pt x="333" y="202"/>
                    <a:pt x="333" y="202"/>
                  </a:cubicBezTo>
                  <a:moveTo>
                    <a:pt x="334" y="202"/>
                  </a:moveTo>
                  <a:cubicBezTo>
                    <a:pt x="333" y="202"/>
                    <a:pt x="332" y="201"/>
                    <a:pt x="330" y="200"/>
                  </a:cubicBezTo>
                  <a:cubicBezTo>
                    <a:pt x="332" y="201"/>
                    <a:pt x="333" y="202"/>
                    <a:pt x="334" y="202"/>
                  </a:cubicBezTo>
                  <a:moveTo>
                    <a:pt x="329" y="200"/>
                  </a:moveTo>
                  <a:cubicBezTo>
                    <a:pt x="328" y="199"/>
                    <a:pt x="327" y="199"/>
                    <a:pt x="326" y="198"/>
                  </a:cubicBezTo>
                  <a:cubicBezTo>
                    <a:pt x="327" y="199"/>
                    <a:pt x="328" y="199"/>
                    <a:pt x="329" y="200"/>
                  </a:cubicBezTo>
                  <a:moveTo>
                    <a:pt x="325" y="198"/>
                  </a:moveTo>
                  <a:cubicBezTo>
                    <a:pt x="324" y="197"/>
                    <a:pt x="323" y="196"/>
                    <a:pt x="322" y="196"/>
                  </a:cubicBezTo>
                  <a:cubicBezTo>
                    <a:pt x="325" y="197"/>
                    <a:pt x="322" y="196"/>
                    <a:pt x="322" y="196"/>
                  </a:cubicBezTo>
                  <a:cubicBezTo>
                    <a:pt x="323" y="196"/>
                    <a:pt x="324" y="197"/>
                    <a:pt x="325" y="198"/>
                  </a:cubicBezTo>
                  <a:moveTo>
                    <a:pt x="320" y="194"/>
                  </a:moveTo>
                  <a:cubicBezTo>
                    <a:pt x="319" y="194"/>
                    <a:pt x="318" y="193"/>
                    <a:pt x="317" y="193"/>
                  </a:cubicBezTo>
                  <a:cubicBezTo>
                    <a:pt x="318" y="193"/>
                    <a:pt x="319" y="194"/>
                    <a:pt x="320" y="194"/>
                  </a:cubicBezTo>
                  <a:moveTo>
                    <a:pt x="336" y="122"/>
                  </a:moveTo>
                  <a:cubicBezTo>
                    <a:pt x="336" y="122"/>
                    <a:pt x="337" y="121"/>
                    <a:pt x="337" y="121"/>
                  </a:cubicBezTo>
                  <a:cubicBezTo>
                    <a:pt x="337" y="121"/>
                    <a:pt x="336" y="122"/>
                    <a:pt x="336" y="122"/>
                  </a:cubicBezTo>
                  <a:moveTo>
                    <a:pt x="343" y="117"/>
                  </a:moveTo>
                  <a:cubicBezTo>
                    <a:pt x="343" y="117"/>
                    <a:pt x="343" y="117"/>
                    <a:pt x="343" y="117"/>
                  </a:cubicBezTo>
                  <a:moveTo>
                    <a:pt x="315" y="108"/>
                  </a:moveTo>
                  <a:cubicBezTo>
                    <a:pt x="316" y="108"/>
                    <a:pt x="316" y="108"/>
                    <a:pt x="316" y="108"/>
                  </a:cubicBezTo>
                  <a:cubicBezTo>
                    <a:pt x="316" y="108"/>
                    <a:pt x="316" y="108"/>
                    <a:pt x="315" y="108"/>
                  </a:cubicBezTo>
                  <a:moveTo>
                    <a:pt x="292" y="105"/>
                  </a:moveTo>
                  <a:cubicBezTo>
                    <a:pt x="292" y="105"/>
                    <a:pt x="292" y="105"/>
                    <a:pt x="292" y="105"/>
                  </a:cubicBezTo>
                  <a:moveTo>
                    <a:pt x="115" y="303"/>
                  </a:moveTo>
                  <a:cubicBezTo>
                    <a:pt x="115" y="303"/>
                    <a:pt x="115" y="303"/>
                    <a:pt x="115" y="303"/>
                  </a:cubicBezTo>
                </a:path>
              </a:pathLst>
            </a:custGeom>
            <a:solidFill>
              <a:srgbClr val="A30609"/>
            </a:solidFill>
            <a:ln w="8001" cap="flat">
              <a:solidFill>
                <a:srgbClr val="3D0709"/>
              </a:solidFill>
              <a:prstDash val="solid"/>
              <a:miter lim="800000"/>
              <a:headEnd/>
              <a:tailEnd/>
            </a:ln>
          </p:spPr>
          <p:txBody>
            <a:bodyPr bIns="10800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맑은 고딕" panose="020B0503020000020004" pitchFamily="50" charset="-127"/>
                </a:rPr>
                <a:t>RTO</a:t>
              </a:r>
            </a:p>
          </p:txBody>
        </p:sp>
        <p:sp>
          <p:nvSpPr>
            <p:cNvPr id="930" name="Freeform 332"/>
            <p:cNvSpPr>
              <a:spLocks noEditPoints="1"/>
            </p:cNvSpPr>
            <p:nvPr/>
          </p:nvSpPr>
          <p:spPr bwMode="ltGray">
            <a:xfrm>
              <a:off x="1553" y="1808"/>
              <a:ext cx="561" cy="550"/>
            </a:xfrm>
            <a:custGeom>
              <a:avLst/>
              <a:gdLst/>
              <a:ahLst/>
              <a:cxnLst>
                <a:cxn ang="0">
                  <a:pos x="141" y="279"/>
                </a:cxn>
                <a:cxn ang="0">
                  <a:pos x="360" y="106"/>
                </a:cxn>
                <a:cxn ang="0">
                  <a:pos x="285" y="102"/>
                </a:cxn>
                <a:cxn ang="0">
                  <a:pos x="281" y="86"/>
                </a:cxn>
                <a:cxn ang="0">
                  <a:pos x="299" y="64"/>
                </a:cxn>
                <a:cxn ang="0">
                  <a:pos x="260" y="77"/>
                </a:cxn>
                <a:cxn ang="0">
                  <a:pos x="252" y="32"/>
                </a:cxn>
                <a:cxn ang="0">
                  <a:pos x="229" y="44"/>
                </a:cxn>
                <a:cxn ang="0">
                  <a:pos x="235" y="0"/>
                </a:cxn>
                <a:cxn ang="0">
                  <a:pos x="189" y="43"/>
                </a:cxn>
                <a:cxn ang="0">
                  <a:pos x="160" y="43"/>
                </a:cxn>
                <a:cxn ang="0">
                  <a:pos x="124" y="38"/>
                </a:cxn>
                <a:cxn ang="0">
                  <a:pos x="119" y="37"/>
                </a:cxn>
                <a:cxn ang="0">
                  <a:pos x="81" y="52"/>
                </a:cxn>
                <a:cxn ang="0">
                  <a:pos x="35" y="22"/>
                </a:cxn>
                <a:cxn ang="0">
                  <a:pos x="81" y="96"/>
                </a:cxn>
                <a:cxn ang="0">
                  <a:pos x="31" y="125"/>
                </a:cxn>
                <a:cxn ang="0">
                  <a:pos x="59" y="155"/>
                </a:cxn>
                <a:cxn ang="0">
                  <a:pos x="13" y="201"/>
                </a:cxn>
                <a:cxn ang="0">
                  <a:pos x="0" y="207"/>
                </a:cxn>
                <a:cxn ang="0">
                  <a:pos x="61" y="207"/>
                </a:cxn>
                <a:cxn ang="0">
                  <a:pos x="58" y="234"/>
                </a:cxn>
                <a:cxn ang="0">
                  <a:pos x="77" y="229"/>
                </a:cxn>
                <a:cxn ang="0">
                  <a:pos x="57" y="299"/>
                </a:cxn>
                <a:cxn ang="0">
                  <a:pos x="114" y="303"/>
                </a:cxn>
                <a:cxn ang="0">
                  <a:pos x="132" y="279"/>
                </a:cxn>
                <a:cxn ang="0">
                  <a:pos x="171" y="284"/>
                </a:cxn>
                <a:cxn ang="0">
                  <a:pos x="211" y="355"/>
                </a:cxn>
                <a:cxn ang="0">
                  <a:pos x="223" y="278"/>
                </a:cxn>
                <a:cxn ang="0">
                  <a:pos x="260" y="272"/>
                </a:cxn>
                <a:cxn ang="0">
                  <a:pos x="266" y="252"/>
                </a:cxn>
                <a:cxn ang="0">
                  <a:pos x="310" y="268"/>
                </a:cxn>
                <a:cxn ang="0">
                  <a:pos x="288" y="216"/>
                </a:cxn>
                <a:cxn ang="0">
                  <a:pos x="320" y="211"/>
                </a:cxn>
                <a:cxn ang="0">
                  <a:pos x="348" y="209"/>
                </a:cxn>
                <a:cxn ang="0">
                  <a:pos x="308" y="169"/>
                </a:cxn>
                <a:cxn ang="0">
                  <a:pos x="333" y="165"/>
                </a:cxn>
                <a:cxn ang="0">
                  <a:pos x="327" y="128"/>
                </a:cxn>
                <a:cxn ang="0">
                  <a:pos x="232" y="17"/>
                </a:cxn>
                <a:cxn ang="0">
                  <a:pos x="229" y="36"/>
                </a:cxn>
                <a:cxn ang="0">
                  <a:pos x="117" y="27"/>
                </a:cxn>
                <a:cxn ang="0">
                  <a:pos x="72" y="266"/>
                </a:cxn>
                <a:cxn ang="0">
                  <a:pos x="128" y="44"/>
                </a:cxn>
                <a:cxn ang="0">
                  <a:pos x="229" y="51"/>
                </a:cxn>
                <a:cxn ang="0">
                  <a:pos x="284" y="235"/>
                </a:cxn>
                <a:cxn ang="0">
                  <a:pos x="283" y="229"/>
                </a:cxn>
                <a:cxn ang="0">
                  <a:pos x="323" y="211"/>
                </a:cxn>
                <a:cxn ang="0">
                  <a:pos x="328" y="199"/>
                </a:cxn>
                <a:cxn ang="0">
                  <a:pos x="334" y="202"/>
                </a:cxn>
                <a:cxn ang="0">
                  <a:pos x="329" y="200"/>
                </a:cxn>
                <a:cxn ang="0">
                  <a:pos x="320" y="194"/>
                </a:cxn>
                <a:cxn ang="0">
                  <a:pos x="336" y="122"/>
                </a:cxn>
                <a:cxn ang="0">
                  <a:pos x="315" y="108"/>
                </a:cxn>
              </a:cxnLst>
              <a:rect l="0" t="0" r="r" b="b"/>
              <a:pathLst>
                <a:path w="364" h="358">
                  <a:moveTo>
                    <a:pt x="230" y="28"/>
                  </a:moveTo>
                  <a:cubicBezTo>
                    <a:pt x="230" y="28"/>
                    <a:pt x="230" y="29"/>
                    <a:pt x="230" y="28"/>
                  </a:cubicBezTo>
                  <a:moveTo>
                    <a:pt x="142" y="279"/>
                  </a:moveTo>
                  <a:cubicBezTo>
                    <a:pt x="142" y="279"/>
                    <a:pt x="142" y="279"/>
                    <a:pt x="142" y="279"/>
                  </a:cubicBezTo>
                  <a:moveTo>
                    <a:pt x="141" y="279"/>
                  </a:moveTo>
                  <a:cubicBezTo>
                    <a:pt x="141" y="279"/>
                    <a:pt x="141" y="279"/>
                    <a:pt x="141" y="279"/>
                  </a:cubicBezTo>
                  <a:moveTo>
                    <a:pt x="302" y="152"/>
                  </a:moveTo>
                  <a:cubicBezTo>
                    <a:pt x="302" y="152"/>
                    <a:pt x="302" y="152"/>
                    <a:pt x="302" y="152"/>
                  </a:cubicBezTo>
                  <a:moveTo>
                    <a:pt x="364" y="107"/>
                  </a:moveTo>
                  <a:cubicBezTo>
                    <a:pt x="363" y="104"/>
                    <a:pt x="363" y="105"/>
                    <a:pt x="360" y="106"/>
                  </a:cubicBezTo>
                  <a:cubicBezTo>
                    <a:pt x="346" y="109"/>
                    <a:pt x="331" y="109"/>
                    <a:pt x="316" y="108"/>
                  </a:cubicBezTo>
                  <a:cubicBezTo>
                    <a:pt x="317" y="108"/>
                    <a:pt x="318" y="108"/>
                    <a:pt x="319" y="108"/>
                  </a:cubicBezTo>
                  <a:cubicBezTo>
                    <a:pt x="314" y="108"/>
                    <a:pt x="309" y="107"/>
                    <a:pt x="304" y="107"/>
                  </a:cubicBezTo>
                  <a:cubicBezTo>
                    <a:pt x="300" y="106"/>
                    <a:pt x="296" y="105"/>
                    <a:pt x="292" y="105"/>
                  </a:cubicBezTo>
                  <a:cubicBezTo>
                    <a:pt x="289" y="104"/>
                    <a:pt x="287" y="103"/>
                    <a:pt x="285" y="102"/>
                  </a:cubicBezTo>
                  <a:cubicBezTo>
                    <a:pt x="283" y="101"/>
                    <a:pt x="282" y="100"/>
                    <a:pt x="280" y="99"/>
                  </a:cubicBezTo>
                  <a:cubicBezTo>
                    <a:pt x="280" y="99"/>
                    <a:pt x="279" y="99"/>
                    <a:pt x="279" y="98"/>
                  </a:cubicBezTo>
                  <a:cubicBezTo>
                    <a:pt x="277" y="97"/>
                    <a:pt x="277" y="96"/>
                    <a:pt x="276" y="95"/>
                  </a:cubicBezTo>
                  <a:cubicBezTo>
                    <a:pt x="277" y="92"/>
                    <a:pt x="278" y="90"/>
                    <a:pt x="280" y="87"/>
                  </a:cubicBezTo>
                  <a:cubicBezTo>
                    <a:pt x="278" y="90"/>
                    <a:pt x="281" y="86"/>
                    <a:pt x="281" y="86"/>
                  </a:cubicBezTo>
                  <a:cubicBezTo>
                    <a:pt x="281" y="85"/>
                    <a:pt x="284" y="81"/>
                    <a:pt x="282" y="84"/>
                  </a:cubicBezTo>
                  <a:cubicBezTo>
                    <a:pt x="286" y="79"/>
                    <a:pt x="290" y="74"/>
                    <a:pt x="295" y="70"/>
                  </a:cubicBezTo>
                  <a:cubicBezTo>
                    <a:pt x="296" y="69"/>
                    <a:pt x="300" y="66"/>
                    <a:pt x="300" y="65"/>
                  </a:cubicBezTo>
                  <a:cubicBezTo>
                    <a:pt x="300" y="65"/>
                    <a:pt x="300" y="65"/>
                    <a:pt x="300" y="65"/>
                  </a:cubicBezTo>
                  <a:cubicBezTo>
                    <a:pt x="300" y="65"/>
                    <a:pt x="300" y="64"/>
                    <a:pt x="299" y="64"/>
                  </a:cubicBezTo>
                  <a:cubicBezTo>
                    <a:pt x="299" y="64"/>
                    <a:pt x="296" y="66"/>
                    <a:pt x="295" y="66"/>
                  </a:cubicBezTo>
                  <a:cubicBezTo>
                    <a:pt x="290" y="69"/>
                    <a:pt x="284" y="73"/>
                    <a:pt x="277" y="75"/>
                  </a:cubicBezTo>
                  <a:cubicBezTo>
                    <a:pt x="278" y="75"/>
                    <a:pt x="279" y="74"/>
                    <a:pt x="280" y="74"/>
                  </a:cubicBezTo>
                  <a:cubicBezTo>
                    <a:pt x="279" y="74"/>
                    <a:pt x="275" y="76"/>
                    <a:pt x="277" y="75"/>
                  </a:cubicBezTo>
                  <a:cubicBezTo>
                    <a:pt x="274" y="76"/>
                    <a:pt x="264" y="81"/>
                    <a:pt x="260" y="77"/>
                  </a:cubicBezTo>
                  <a:cubicBezTo>
                    <a:pt x="257" y="74"/>
                    <a:pt x="252" y="71"/>
                    <a:pt x="249" y="69"/>
                  </a:cubicBezTo>
                  <a:cubicBezTo>
                    <a:pt x="247" y="67"/>
                    <a:pt x="247" y="66"/>
                    <a:pt x="247" y="63"/>
                  </a:cubicBezTo>
                  <a:cubicBezTo>
                    <a:pt x="247" y="61"/>
                    <a:pt x="248" y="58"/>
                    <a:pt x="248" y="56"/>
                  </a:cubicBezTo>
                  <a:cubicBezTo>
                    <a:pt x="249" y="51"/>
                    <a:pt x="249" y="46"/>
                    <a:pt x="251" y="41"/>
                  </a:cubicBezTo>
                  <a:cubicBezTo>
                    <a:pt x="251" y="39"/>
                    <a:pt x="255" y="32"/>
                    <a:pt x="252" y="32"/>
                  </a:cubicBezTo>
                  <a:cubicBezTo>
                    <a:pt x="251" y="32"/>
                    <a:pt x="251" y="33"/>
                    <a:pt x="251" y="33"/>
                  </a:cubicBezTo>
                  <a:cubicBezTo>
                    <a:pt x="249" y="37"/>
                    <a:pt x="246" y="41"/>
                    <a:pt x="243" y="45"/>
                  </a:cubicBezTo>
                  <a:cubicBezTo>
                    <a:pt x="240" y="49"/>
                    <a:pt x="237" y="53"/>
                    <a:pt x="233" y="57"/>
                  </a:cubicBezTo>
                  <a:cubicBezTo>
                    <a:pt x="231" y="59"/>
                    <a:pt x="230" y="55"/>
                    <a:pt x="230" y="53"/>
                  </a:cubicBezTo>
                  <a:cubicBezTo>
                    <a:pt x="229" y="50"/>
                    <a:pt x="229" y="47"/>
                    <a:pt x="229" y="44"/>
                  </a:cubicBezTo>
                  <a:cubicBezTo>
                    <a:pt x="229" y="44"/>
                    <a:pt x="229" y="44"/>
                    <a:pt x="229" y="44"/>
                  </a:cubicBezTo>
                  <a:cubicBezTo>
                    <a:pt x="229" y="44"/>
                    <a:pt x="229" y="41"/>
                    <a:pt x="229" y="43"/>
                  </a:cubicBezTo>
                  <a:cubicBezTo>
                    <a:pt x="229" y="37"/>
                    <a:pt x="230" y="30"/>
                    <a:pt x="231" y="24"/>
                  </a:cubicBezTo>
                  <a:cubicBezTo>
                    <a:pt x="231" y="20"/>
                    <a:pt x="232" y="16"/>
                    <a:pt x="233" y="12"/>
                  </a:cubicBezTo>
                  <a:cubicBezTo>
                    <a:pt x="234" y="8"/>
                    <a:pt x="235" y="4"/>
                    <a:pt x="235" y="0"/>
                  </a:cubicBezTo>
                  <a:cubicBezTo>
                    <a:pt x="230" y="10"/>
                    <a:pt x="226" y="20"/>
                    <a:pt x="219" y="30"/>
                  </a:cubicBezTo>
                  <a:cubicBezTo>
                    <a:pt x="217" y="34"/>
                    <a:pt x="214" y="38"/>
                    <a:pt x="211" y="42"/>
                  </a:cubicBezTo>
                  <a:cubicBezTo>
                    <a:pt x="209" y="44"/>
                    <a:pt x="207" y="46"/>
                    <a:pt x="205" y="47"/>
                  </a:cubicBezTo>
                  <a:cubicBezTo>
                    <a:pt x="204" y="49"/>
                    <a:pt x="198" y="47"/>
                    <a:pt x="196" y="47"/>
                  </a:cubicBezTo>
                  <a:cubicBezTo>
                    <a:pt x="192" y="46"/>
                    <a:pt x="191" y="45"/>
                    <a:pt x="189" y="43"/>
                  </a:cubicBezTo>
                  <a:cubicBezTo>
                    <a:pt x="187" y="41"/>
                    <a:pt x="186" y="38"/>
                    <a:pt x="184" y="36"/>
                  </a:cubicBezTo>
                  <a:cubicBezTo>
                    <a:pt x="180" y="30"/>
                    <a:pt x="178" y="23"/>
                    <a:pt x="176" y="15"/>
                  </a:cubicBezTo>
                  <a:cubicBezTo>
                    <a:pt x="176" y="14"/>
                    <a:pt x="177" y="8"/>
                    <a:pt x="174" y="10"/>
                  </a:cubicBezTo>
                  <a:cubicBezTo>
                    <a:pt x="173" y="10"/>
                    <a:pt x="172" y="20"/>
                    <a:pt x="171" y="22"/>
                  </a:cubicBezTo>
                  <a:cubicBezTo>
                    <a:pt x="169" y="29"/>
                    <a:pt x="165" y="37"/>
                    <a:pt x="160" y="43"/>
                  </a:cubicBezTo>
                  <a:cubicBezTo>
                    <a:pt x="158" y="45"/>
                    <a:pt x="155" y="46"/>
                    <a:pt x="153" y="48"/>
                  </a:cubicBezTo>
                  <a:cubicBezTo>
                    <a:pt x="151" y="49"/>
                    <a:pt x="148" y="50"/>
                    <a:pt x="146" y="50"/>
                  </a:cubicBezTo>
                  <a:cubicBezTo>
                    <a:pt x="143" y="51"/>
                    <a:pt x="141" y="52"/>
                    <a:pt x="138" y="53"/>
                  </a:cubicBezTo>
                  <a:cubicBezTo>
                    <a:pt x="136" y="54"/>
                    <a:pt x="136" y="53"/>
                    <a:pt x="134" y="51"/>
                  </a:cubicBezTo>
                  <a:cubicBezTo>
                    <a:pt x="130" y="47"/>
                    <a:pt x="127" y="43"/>
                    <a:pt x="124" y="38"/>
                  </a:cubicBezTo>
                  <a:cubicBezTo>
                    <a:pt x="122" y="36"/>
                    <a:pt x="121" y="34"/>
                    <a:pt x="120" y="32"/>
                  </a:cubicBezTo>
                  <a:cubicBezTo>
                    <a:pt x="119" y="31"/>
                    <a:pt x="118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6" y="27"/>
                    <a:pt x="116" y="27"/>
                  </a:cubicBezTo>
                  <a:cubicBezTo>
                    <a:pt x="116" y="30"/>
                    <a:pt x="118" y="34"/>
                    <a:pt x="119" y="37"/>
                  </a:cubicBezTo>
                  <a:cubicBezTo>
                    <a:pt x="120" y="42"/>
                    <a:pt x="121" y="46"/>
                    <a:pt x="121" y="51"/>
                  </a:cubicBezTo>
                  <a:cubicBezTo>
                    <a:pt x="122" y="54"/>
                    <a:pt x="123" y="60"/>
                    <a:pt x="120" y="61"/>
                  </a:cubicBezTo>
                  <a:cubicBezTo>
                    <a:pt x="118" y="62"/>
                    <a:pt x="117" y="63"/>
                    <a:pt x="115" y="64"/>
                  </a:cubicBezTo>
                  <a:cubicBezTo>
                    <a:pt x="113" y="65"/>
                    <a:pt x="112" y="65"/>
                    <a:pt x="110" y="65"/>
                  </a:cubicBezTo>
                  <a:cubicBezTo>
                    <a:pt x="99" y="63"/>
                    <a:pt x="90" y="57"/>
                    <a:pt x="81" y="52"/>
                  </a:cubicBezTo>
                  <a:cubicBezTo>
                    <a:pt x="70" y="46"/>
                    <a:pt x="60" y="39"/>
                    <a:pt x="51" y="32"/>
                  </a:cubicBezTo>
                  <a:cubicBezTo>
                    <a:pt x="47" y="30"/>
                    <a:pt x="43" y="27"/>
                    <a:pt x="40" y="24"/>
                  </a:cubicBezTo>
                  <a:cubicBezTo>
                    <a:pt x="39" y="23"/>
                    <a:pt x="37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2"/>
                    <a:pt x="35" y="22"/>
                    <a:pt x="35" y="22"/>
                  </a:cubicBezTo>
                  <a:cubicBezTo>
                    <a:pt x="35" y="22"/>
                    <a:pt x="35" y="22"/>
                    <a:pt x="36" y="23"/>
                  </a:cubicBezTo>
                  <a:cubicBezTo>
                    <a:pt x="39" y="26"/>
                    <a:pt x="41" y="29"/>
                    <a:pt x="44" y="33"/>
                  </a:cubicBezTo>
                  <a:cubicBezTo>
                    <a:pt x="57" y="49"/>
                    <a:pt x="69" y="66"/>
                    <a:pt x="78" y="85"/>
                  </a:cubicBezTo>
                  <a:cubicBezTo>
                    <a:pt x="79" y="88"/>
                    <a:pt x="80" y="90"/>
                    <a:pt x="80" y="93"/>
                  </a:cubicBezTo>
                  <a:cubicBezTo>
                    <a:pt x="81" y="94"/>
                    <a:pt x="81" y="95"/>
                    <a:pt x="81" y="96"/>
                  </a:cubicBezTo>
                  <a:cubicBezTo>
                    <a:pt x="80" y="98"/>
                    <a:pt x="80" y="99"/>
                    <a:pt x="79" y="100"/>
                  </a:cubicBezTo>
                  <a:cubicBezTo>
                    <a:pt x="78" y="102"/>
                    <a:pt x="76" y="106"/>
                    <a:pt x="74" y="107"/>
                  </a:cubicBezTo>
                  <a:cubicBezTo>
                    <a:pt x="72" y="108"/>
                    <a:pt x="70" y="111"/>
                    <a:pt x="68" y="112"/>
                  </a:cubicBezTo>
                  <a:cubicBezTo>
                    <a:pt x="61" y="117"/>
                    <a:pt x="52" y="120"/>
                    <a:pt x="44" y="122"/>
                  </a:cubicBezTo>
                  <a:cubicBezTo>
                    <a:pt x="40" y="123"/>
                    <a:pt x="35" y="124"/>
                    <a:pt x="31" y="125"/>
                  </a:cubicBezTo>
                  <a:cubicBezTo>
                    <a:pt x="29" y="125"/>
                    <a:pt x="20" y="124"/>
                    <a:pt x="20" y="125"/>
                  </a:cubicBezTo>
                  <a:cubicBezTo>
                    <a:pt x="20" y="125"/>
                    <a:pt x="19" y="127"/>
                    <a:pt x="20" y="127"/>
                  </a:cubicBezTo>
                  <a:cubicBezTo>
                    <a:pt x="22" y="128"/>
                    <a:pt x="25" y="129"/>
                    <a:pt x="28" y="130"/>
                  </a:cubicBezTo>
                  <a:cubicBezTo>
                    <a:pt x="32" y="132"/>
                    <a:pt x="36" y="135"/>
                    <a:pt x="40" y="138"/>
                  </a:cubicBezTo>
                  <a:cubicBezTo>
                    <a:pt x="47" y="143"/>
                    <a:pt x="53" y="148"/>
                    <a:pt x="59" y="155"/>
                  </a:cubicBezTo>
                  <a:cubicBezTo>
                    <a:pt x="61" y="157"/>
                    <a:pt x="59" y="164"/>
                    <a:pt x="59" y="167"/>
                  </a:cubicBezTo>
                  <a:cubicBezTo>
                    <a:pt x="59" y="167"/>
                    <a:pt x="59" y="169"/>
                    <a:pt x="59" y="170"/>
                  </a:cubicBezTo>
                  <a:cubicBezTo>
                    <a:pt x="58" y="172"/>
                    <a:pt x="57" y="174"/>
                    <a:pt x="56" y="176"/>
                  </a:cubicBezTo>
                  <a:cubicBezTo>
                    <a:pt x="48" y="185"/>
                    <a:pt x="37" y="190"/>
                    <a:pt x="27" y="195"/>
                  </a:cubicBezTo>
                  <a:cubicBezTo>
                    <a:pt x="22" y="197"/>
                    <a:pt x="18" y="199"/>
                    <a:pt x="13" y="201"/>
                  </a:cubicBezTo>
                  <a:cubicBezTo>
                    <a:pt x="10" y="202"/>
                    <a:pt x="8" y="202"/>
                    <a:pt x="5" y="203"/>
                  </a:cubicBezTo>
                  <a:cubicBezTo>
                    <a:pt x="4" y="203"/>
                    <a:pt x="0" y="204"/>
                    <a:pt x="0" y="205"/>
                  </a:cubicBezTo>
                  <a:cubicBezTo>
                    <a:pt x="0" y="205"/>
                    <a:pt x="0" y="206"/>
                    <a:pt x="0" y="206"/>
                  </a:cubicBezTo>
                  <a:cubicBezTo>
                    <a:pt x="0" y="206"/>
                    <a:pt x="0" y="207"/>
                    <a:pt x="0" y="207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0" y="207"/>
                    <a:pt x="4" y="207"/>
                    <a:pt x="5" y="206"/>
                  </a:cubicBezTo>
                  <a:cubicBezTo>
                    <a:pt x="8" y="206"/>
                    <a:pt x="10" y="206"/>
                    <a:pt x="13" y="205"/>
                  </a:cubicBezTo>
                  <a:cubicBezTo>
                    <a:pt x="19" y="205"/>
                    <a:pt x="24" y="204"/>
                    <a:pt x="29" y="204"/>
                  </a:cubicBezTo>
                  <a:cubicBezTo>
                    <a:pt x="34" y="203"/>
                    <a:pt x="40" y="203"/>
                    <a:pt x="45" y="204"/>
                  </a:cubicBezTo>
                  <a:cubicBezTo>
                    <a:pt x="50" y="204"/>
                    <a:pt x="56" y="204"/>
                    <a:pt x="61" y="207"/>
                  </a:cubicBezTo>
                  <a:cubicBezTo>
                    <a:pt x="62" y="207"/>
                    <a:pt x="68" y="211"/>
                    <a:pt x="68" y="211"/>
                  </a:cubicBezTo>
                  <a:cubicBezTo>
                    <a:pt x="69" y="213"/>
                    <a:pt x="70" y="216"/>
                    <a:pt x="72" y="218"/>
                  </a:cubicBezTo>
                  <a:cubicBezTo>
                    <a:pt x="73" y="220"/>
                    <a:pt x="73" y="220"/>
                    <a:pt x="72" y="222"/>
                  </a:cubicBezTo>
                  <a:cubicBezTo>
                    <a:pt x="71" y="223"/>
                    <a:pt x="69" y="224"/>
                    <a:pt x="68" y="226"/>
                  </a:cubicBezTo>
                  <a:cubicBezTo>
                    <a:pt x="65" y="229"/>
                    <a:pt x="62" y="232"/>
                    <a:pt x="58" y="234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58" y="235"/>
                    <a:pt x="58" y="236"/>
                    <a:pt x="59" y="236"/>
                  </a:cubicBezTo>
                  <a:cubicBezTo>
                    <a:pt x="59" y="236"/>
                    <a:pt x="59" y="236"/>
                    <a:pt x="59" y="236"/>
                  </a:cubicBezTo>
                  <a:cubicBezTo>
                    <a:pt x="60" y="235"/>
                    <a:pt x="63" y="234"/>
                    <a:pt x="64" y="233"/>
                  </a:cubicBezTo>
                  <a:cubicBezTo>
                    <a:pt x="68" y="232"/>
                    <a:pt x="73" y="231"/>
                    <a:pt x="77" y="229"/>
                  </a:cubicBezTo>
                  <a:cubicBezTo>
                    <a:pt x="79" y="229"/>
                    <a:pt x="80" y="233"/>
                    <a:pt x="82" y="234"/>
                  </a:cubicBezTo>
                  <a:cubicBezTo>
                    <a:pt x="83" y="237"/>
                    <a:pt x="84" y="237"/>
                    <a:pt x="83" y="240"/>
                  </a:cubicBezTo>
                  <a:cubicBezTo>
                    <a:pt x="79" y="251"/>
                    <a:pt x="75" y="261"/>
                    <a:pt x="70" y="272"/>
                  </a:cubicBezTo>
                  <a:cubicBezTo>
                    <a:pt x="65" y="281"/>
                    <a:pt x="60" y="291"/>
                    <a:pt x="54" y="299"/>
                  </a:cubicBezTo>
                  <a:cubicBezTo>
                    <a:pt x="54" y="299"/>
                    <a:pt x="56" y="300"/>
                    <a:pt x="57" y="299"/>
                  </a:cubicBezTo>
                  <a:cubicBezTo>
                    <a:pt x="70" y="284"/>
                    <a:pt x="88" y="270"/>
                    <a:pt x="106" y="260"/>
                  </a:cubicBezTo>
                  <a:cubicBezTo>
                    <a:pt x="111" y="263"/>
                    <a:pt x="116" y="267"/>
                    <a:pt x="121" y="270"/>
                  </a:cubicBezTo>
                  <a:cubicBezTo>
                    <a:pt x="124" y="271"/>
                    <a:pt x="121" y="280"/>
                    <a:pt x="121" y="283"/>
                  </a:cubicBezTo>
                  <a:cubicBezTo>
                    <a:pt x="120" y="287"/>
                    <a:pt x="118" y="292"/>
                    <a:pt x="116" y="297"/>
                  </a:cubicBezTo>
                  <a:cubicBezTo>
                    <a:pt x="115" y="298"/>
                    <a:pt x="113" y="302"/>
                    <a:pt x="114" y="303"/>
                  </a:cubicBezTo>
                  <a:cubicBezTo>
                    <a:pt x="114" y="303"/>
                    <a:pt x="115" y="303"/>
                    <a:pt x="115" y="303"/>
                  </a:cubicBezTo>
                  <a:cubicBezTo>
                    <a:pt x="115" y="303"/>
                    <a:pt x="116" y="303"/>
                    <a:pt x="115" y="303"/>
                  </a:cubicBezTo>
                  <a:cubicBezTo>
                    <a:pt x="117" y="302"/>
                    <a:pt x="118" y="298"/>
                    <a:pt x="119" y="297"/>
                  </a:cubicBezTo>
                  <a:cubicBezTo>
                    <a:pt x="121" y="293"/>
                    <a:pt x="123" y="290"/>
                    <a:pt x="125" y="287"/>
                  </a:cubicBezTo>
                  <a:cubicBezTo>
                    <a:pt x="127" y="284"/>
                    <a:pt x="130" y="282"/>
                    <a:pt x="132" y="279"/>
                  </a:cubicBezTo>
                  <a:cubicBezTo>
                    <a:pt x="134" y="278"/>
                    <a:pt x="135" y="276"/>
                    <a:pt x="137" y="277"/>
                  </a:cubicBezTo>
                  <a:cubicBezTo>
                    <a:pt x="138" y="278"/>
                    <a:pt x="140" y="278"/>
                    <a:pt x="141" y="279"/>
                  </a:cubicBezTo>
                  <a:cubicBezTo>
                    <a:pt x="141" y="279"/>
                    <a:pt x="141" y="278"/>
                    <a:pt x="141" y="278"/>
                  </a:cubicBezTo>
                  <a:cubicBezTo>
                    <a:pt x="148" y="282"/>
                    <a:pt x="157" y="283"/>
                    <a:pt x="165" y="284"/>
                  </a:cubicBezTo>
                  <a:cubicBezTo>
                    <a:pt x="167" y="284"/>
                    <a:pt x="169" y="284"/>
                    <a:pt x="171" y="284"/>
                  </a:cubicBezTo>
                  <a:cubicBezTo>
                    <a:pt x="172" y="285"/>
                    <a:pt x="173" y="285"/>
                    <a:pt x="174" y="285"/>
                  </a:cubicBezTo>
                  <a:cubicBezTo>
                    <a:pt x="176" y="285"/>
                    <a:pt x="177" y="287"/>
                    <a:pt x="179" y="288"/>
                  </a:cubicBezTo>
                  <a:cubicBezTo>
                    <a:pt x="186" y="296"/>
                    <a:pt x="191" y="305"/>
                    <a:pt x="196" y="315"/>
                  </a:cubicBezTo>
                  <a:cubicBezTo>
                    <a:pt x="200" y="324"/>
                    <a:pt x="204" y="333"/>
                    <a:pt x="207" y="343"/>
                  </a:cubicBezTo>
                  <a:cubicBezTo>
                    <a:pt x="209" y="347"/>
                    <a:pt x="210" y="351"/>
                    <a:pt x="211" y="355"/>
                  </a:cubicBezTo>
                  <a:cubicBezTo>
                    <a:pt x="211" y="356"/>
                    <a:pt x="212" y="358"/>
                    <a:pt x="212" y="358"/>
                  </a:cubicBezTo>
                  <a:cubicBezTo>
                    <a:pt x="213" y="358"/>
                    <a:pt x="213" y="358"/>
                    <a:pt x="214" y="358"/>
                  </a:cubicBezTo>
                  <a:cubicBezTo>
                    <a:pt x="214" y="358"/>
                    <a:pt x="213" y="342"/>
                    <a:pt x="213" y="340"/>
                  </a:cubicBezTo>
                  <a:cubicBezTo>
                    <a:pt x="213" y="330"/>
                    <a:pt x="214" y="320"/>
                    <a:pt x="215" y="310"/>
                  </a:cubicBezTo>
                  <a:cubicBezTo>
                    <a:pt x="216" y="299"/>
                    <a:pt x="218" y="287"/>
                    <a:pt x="223" y="278"/>
                  </a:cubicBezTo>
                  <a:cubicBezTo>
                    <a:pt x="225" y="275"/>
                    <a:pt x="229" y="274"/>
                    <a:pt x="232" y="272"/>
                  </a:cubicBezTo>
                  <a:cubicBezTo>
                    <a:pt x="237" y="270"/>
                    <a:pt x="241" y="267"/>
                    <a:pt x="246" y="265"/>
                  </a:cubicBezTo>
                  <a:cubicBezTo>
                    <a:pt x="248" y="263"/>
                    <a:pt x="258" y="272"/>
                    <a:pt x="259" y="273"/>
                  </a:cubicBezTo>
                  <a:cubicBezTo>
                    <a:pt x="259" y="274"/>
                    <a:pt x="259" y="273"/>
                    <a:pt x="260" y="273"/>
                  </a:cubicBezTo>
                  <a:cubicBezTo>
                    <a:pt x="260" y="273"/>
                    <a:pt x="260" y="272"/>
                    <a:pt x="260" y="272"/>
                  </a:cubicBezTo>
                  <a:cubicBezTo>
                    <a:pt x="259" y="271"/>
                    <a:pt x="257" y="267"/>
                    <a:pt x="256" y="265"/>
                  </a:cubicBezTo>
                  <a:cubicBezTo>
                    <a:pt x="255" y="263"/>
                    <a:pt x="254" y="261"/>
                    <a:pt x="253" y="259"/>
                  </a:cubicBezTo>
                  <a:cubicBezTo>
                    <a:pt x="254" y="258"/>
                    <a:pt x="256" y="257"/>
                    <a:pt x="258" y="255"/>
                  </a:cubicBezTo>
                  <a:cubicBezTo>
                    <a:pt x="259" y="254"/>
                    <a:pt x="260" y="253"/>
                    <a:pt x="261" y="252"/>
                  </a:cubicBezTo>
                  <a:cubicBezTo>
                    <a:pt x="263" y="252"/>
                    <a:pt x="264" y="252"/>
                    <a:pt x="266" y="252"/>
                  </a:cubicBezTo>
                  <a:cubicBezTo>
                    <a:pt x="268" y="252"/>
                    <a:pt x="270" y="252"/>
                    <a:pt x="273" y="252"/>
                  </a:cubicBezTo>
                  <a:cubicBezTo>
                    <a:pt x="280" y="254"/>
                    <a:pt x="287" y="257"/>
                    <a:pt x="294" y="260"/>
                  </a:cubicBezTo>
                  <a:cubicBezTo>
                    <a:pt x="299" y="262"/>
                    <a:pt x="304" y="265"/>
                    <a:pt x="308" y="268"/>
                  </a:cubicBezTo>
                  <a:cubicBezTo>
                    <a:pt x="310" y="270"/>
                    <a:pt x="309" y="269"/>
                    <a:pt x="310" y="269"/>
                  </a:cubicBezTo>
                  <a:cubicBezTo>
                    <a:pt x="310" y="269"/>
                    <a:pt x="310" y="269"/>
                    <a:pt x="310" y="268"/>
                  </a:cubicBezTo>
                  <a:cubicBezTo>
                    <a:pt x="312" y="267"/>
                    <a:pt x="307" y="265"/>
                    <a:pt x="307" y="264"/>
                  </a:cubicBezTo>
                  <a:cubicBezTo>
                    <a:pt x="299" y="257"/>
                    <a:pt x="292" y="249"/>
                    <a:pt x="287" y="240"/>
                  </a:cubicBezTo>
                  <a:cubicBezTo>
                    <a:pt x="286" y="238"/>
                    <a:pt x="285" y="235"/>
                    <a:pt x="284" y="232"/>
                  </a:cubicBezTo>
                  <a:cubicBezTo>
                    <a:pt x="283" y="231"/>
                    <a:pt x="282" y="227"/>
                    <a:pt x="283" y="225"/>
                  </a:cubicBezTo>
                  <a:cubicBezTo>
                    <a:pt x="284" y="222"/>
                    <a:pt x="286" y="219"/>
                    <a:pt x="288" y="216"/>
                  </a:cubicBezTo>
                  <a:cubicBezTo>
                    <a:pt x="288" y="215"/>
                    <a:pt x="292" y="214"/>
                    <a:pt x="293" y="214"/>
                  </a:cubicBezTo>
                  <a:cubicBezTo>
                    <a:pt x="295" y="213"/>
                    <a:pt x="297" y="213"/>
                    <a:pt x="300" y="212"/>
                  </a:cubicBezTo>
                  <a:cubicBezTo>
                    <a:pt x="306" y="211"/>
                    <a:pt x="312" y="211"/>
                    <a:pt x="319" y="211"/>
                  </a:cubicBezTo>
                  <a:cubicBezTo>
                    <a:pt x="318" y="211"/>
                    <a:pt x="318" y="211"/>
                    <a:pt x="318" y="211"/>
                  </a:cubicBezTo>
                  <a:cubicBezTo>
                    <a:pt x="319" y="211"/>
                    <a:pt x="320" y="211"/>
                    <a:pt x="320" y="211"/>
                  </a:cubicBezTo>
                  <a:cubicBezTo>
                    <a:pt x="320" y="211"/>
                    <a:pt x="319" y="211"/>
                    <a:pt x="319" y="211"/>
                  </a:cubicBezTo>
                  <a:cubicBezTo>
                    <a:pt x="326" y="211"/>
                    <a:pt x="333" y="211"/>
                    <a:pt x="340" y="212"/>
                  </a:cubicBezTo>
                  <a:cubicBezTo>
                    <a:pt x="343" y="212"/>
                    <a:pt x="346" y="212"/>
                    <a:pt x="350" y="213"/>
                  </a:cubicBezTo>
                  <a:cubicBezTo>
                    <a:pt x="353" y="213"/>
                    <a:pt x="361" y="214"/>
                    <a:pt x="361" y="214"/>
                  </a:cubicBezTo>
                  <a:cubicBezTo>
                    <a:pt x="357" y="212"/>
                    <a:pt x="352" y="211"/>
                    <a:pt x="348" y="209"/>
                  </a:cubicBezTo>
                  <a:cubicBezTo>
                    <a:pt x="339" y="205"/>
                    <a:pt x="329" y="200"/>
                    <a:pt x="321" y="195"/>
                  </a:cubicBezTo>
                  <a:cubicBezTo>
                    <a:pt x="313" y="190"/>
                    <a:pt x="303" y="184"/>
                    <a:pt x="298" y="177"/>
                  </a:cubicBezTo>
                  <a:cubicBezTo>
                    <a:pt x="298" y="176"/>
                    <a:pt x="298" y="171"/>
                    <a:pt x="299" y="171"/>
                  </a:cubicBezTo>
                  <a:cubicBezTo>
                    <a:pt x="299" y="170"/>
                    <a:pt x="303" y="170"/>
                    <a:pt x="304" y="169"/>
                  </a:cubicBezTo>
                  <a:cubicBezTo>
                    <a:pt x="305" y="169"/>
                    <a:pt x="306" y="169"/>
                    <a:pt x="308" y="169"/>
                  </a:cubicBezTo>
                  <a:cubicBezTo>
                    <a:pt x="308" y="169"/>
                    <a:pt x="310" y="168"/>
                    <a:pt x="310" y="168"/>
                  </a:cubicBezTo>
                  <a:cubicBezTo>
                    <a:pt x="310" y="168"/>
                    <a:pt x="311" y="168"/>
                    <a:pt x="310" y="168"/>
                  </a:cubicBezTo>
                  <a:cubicBezTo>
                    <a:pt x="312" y="168"/>
                    <a:pt x="333" y="167"/>
                    <a:pt x="333" y="167"/>
                  </a:cubicBezTo>
                  <a:cubicBezTo>
                    <a:pt x="333" y="167"/>
                    <a:pt x="333" y="166"/>
                    <a:pt x="333" y="166"/>
                  </a:cubicBezTo>
                  <a:cubicBezTo>
                    <a:pt x="333" y="166"/>
                    <a:pt x="333" y="165"/>
                    <a:pt x="333" y="165"/>
                  </a:cubicBezTo>
                  <a:cubicBezTo>
                    <a:pt x="325" y="164"/>
                    <a:pt x="318" y="162"/>
                    <a:pt x="311" y="160"/>
                  </a:cubicBezTo>
                  <a:cubicBezTo>
                    <a:pt x="308" y="159"/>
                    <a:pt x="304" y="158"/>
                    <a:pt x="301" y="156"/>
                  </a:cubicBezTo>
                  <a:cubicBezTo>
                    <a:pt x="299" y="155"/>
                    <a:pt x="301" y="153"/>
                    <a:pt x="302" y="152"/>
                  </a:cubicBezTo>
                  <a:cubicBezTo>
                    <a:pt x="302" y="152"/>
                    <a:pt x="303" y="151"/>
                    <a:pt x="302" y="152"/>
                  </a:cubicBezTo>
                  <a:cubicBezTo>
                    <a:pt x="308" y="143"/>
                    <a:pt x="318" y="135"/>
                    <a:pt x="327" y="128"/>
                  </a:cubicBezTo>
                  <a:cubicBezTo>
                    <a:pt x="333" y="124"/>
                    <a:pt x="339" y="120"/>
                    <a:pt x="345" y="116"/>
                  </a:cubicBezTo>
                  <a:cubicBezTo>
                    <a:pt x="347" y="115"/>
                    <a:pt x="364" y="106"/>
                    <a:pt x="364" y="107"/>
                  </a:cubicBezTo>
                  <a:close/>
                  <a:moveTo>
                    <a:pt x="232" y="17"/>
                  </a:moveTo>
                  <a:cubicBezTo>
                    <a:pt x="232" y="17"/>
                    <a:pt x="232" y="17"/>
                    <a:pt x="232" y="17"/>
                  </a:cubicBezTo>
                  <a:cubicBezTo>
                    <a:pt x="232" y="17"/>
                    <a:pt x="232" y="17"/>
                    <a:pt x="232" y="17"/>
                  </a:cubicBezTo>
                  <a:moveTo>
                    <a:pt x="230" y="33"/>
                  </a:moveTo>
                  <a:cubicBezTo>
                    <a:pt x="230" y="32"/>
                    <a:pt x="230" y="32"/>
                    <a:pt x="230" y="31"/>
                  </a:cubicBezTo>
                  <a:cubicBezTo>
                    <a:pt x="230" y="31"/>
                    <a:pt x="230" y="34"/>
                    <a:pt x="230" y="33"/>
                  </a:cubicBezTo>
                  <a:moveTo>
                    <a:pt x="229" y="36"/>
                  </a:moveTo>
                  <a:cubicBezTo>
                    <a:pt x="229" y="35"/>
                    <a:pt x="229" y="36"/>
                    <a:pt x="229" y="36"/>
                  </a:cubicBezTo>
                  <a:moveTo>
                    <a:pt x="229" y="37"/>
                  </a:moveTo>
                  <a:cubicBezTo>
                    <a:pt x="229" y="37"/>
                    <a:pt x="229" y="36"/>
                    <a:pt x="229" y="36"/>
                  </a:cubicBezTo>
                  <a:cubicBezTo>
                    <a:pt x="229" y="37"/>
                    <a:pt x="229" y="37"/>
                    <a:pt x="229" y="38"/>
                  </a:cubicBezTo>
                  <a:cubicBezTo>
                    <a:pt x="229" y="38"/>
                    <a:pt x="229" y="38"/>
                    <a:pt x="229" y="37"/>
                  </a:cubicBezTo>
                  <a:moveTo>
                    <a:pt x="117" y="27"/>
                  </a:moveTo>
                  <a:cubicBezTo>
                    <a:pt x="117" y="27"/>
                    <a:pt x="117" y="27"/>
                    <a:pt x="117" y="27"/>
                  </a:cubicBezTo>
                  <a:moveTo>
                    <a:pt x="120" y="41"/>
                  </a:moveTo>
                  <a:cubicBezTo>
                    <a:pt x="120" y="41"/>
                    <a:pt x="120" y="41"/>
                    <a:pt x="120" y="41"/>
                  </a:cubicBezTo>
                  <a:moveTo>
                    <a:pt x="74" y="262"/>
                  </a:moveTo>
                  <a:cubicBezTo>
                    <a:pt x="74" y="263"/>
                    <a:pt x="73" y="265"/>
                    <a:pt x="72" y="266"/>
                  </a:cubicBezTo>
                  <a:cubicBezTo>
                    <a:pt x="73" y="265"/>
                    <a:pt x="74" y="263"/>
                    <a:pt x="74" y="262"/>
                  </a:cubicBezTo>
                  <a:moveTo>
                    <a:pt x="82" y="242"/>
                  </a:moveTo>
                  <a:cubicBezTo>
                    <a:pt x="82" y="243"/>
                    <a:pt x="82" y="244"/>
                    <a:pt x="81" y="244"/>
                  </a:cubicBezTo>
                  <a:cubicBezTo>
                    <a:pt x="81" y="244"/>
                    <a:pt x="83" y="241"/>
                    <a:pt x="82" y="242"/>
                  </a:cubicBezTo>
                  <a:moveTo>
                    <a:pt x="128" y="44"/>
                  </a:moveTo>
                  <a:cubicBezTo>
                    <a:pt x="127" y="44"/>
                    <a:pt x="128" y="45"/>
                    <a:pt x="128" y="44"/>
                  </a:cubicBezTo>
                  <a:moveTo>
                    <a:pt x="229" y="51"/>
                  </a:moveTo>
                  <a:cubicBezTo>
                    <a:pt x="229" y="51"/>
                    <a:pt x="229" y="51"/>
                    <a:pt x="229" y="50"/>
                  </a:cubicBezTo>
                  <a:cubicBezTo>
                    <a:pt x="229" y="51"/>
                    <a:pt x="230" y="52"/>
                    <a:pt x="230" y="53"/>
                  </a:cubicBezTo>
                  <a:cubicBezTo>
                    <a:pt x="230" y="52"/>
                    <a:pt x="230" y="52"/>
                    <a:pt x="229" y="51"/>
                  </a:cubicBezTo>
                  <a:moveTo>
                    <a:pt x="280" y="99"/>
                  </a:moveTo>
                  <a:cubicBezTo>
                    <a:pt x="280" y="99"/>
                    <a:pt x="280" y="99"/>
                    <a:pt x="280" y="99"/>
                  </a:cubicBezTo>
                  <a:moveTo>
                    <a:pt x="286" y="256"/>
                  </a:moveTo>
                  <a:cubicBezTo>
                    <a:pt x="287" y="257"/>
                    <a:pt x="285" y="256"/>
                    <a:pt x="286" y="256"/>
                  </a:cubicBezTo>
                  <a:moveTo>
                    <a:pt x="284" y="235"/>
                  </a:moveTo>
                  <a:cubicBezTo>
                    <a:pt x="284" y="233"/>
                    <a:pt x="284" y="233"/>
                    <a:pt x="284" y="233"/>
                  </a:cubicBezTo>
                  <a:cubicBezTo>
                    <a:pt x="284" y="233"/>
                    <a:pt x="284" y="233"/>
                    <a:pt x="284" y="232"/>
                  </a:cubicBezTo>
                  <a:cubicBezTo>
                    <a:pt x="284" y="233"/>
                    <a:pt x="284" y="234"/>
                    <a:pt x="284" y="235"/>
                  </a:cubicBezTo>
                  <a:moveTo>
                    <a:pt x="283" y="231"/>
                  </a:moveTo>
                  <a:cubicBezTo>
                    <a:pt x="283" y="231"/>
                    <a:pt x="283" y="230"/>
                    <a:pt x="283" y="229"/>
                  </a:cubicBezTo>
                  <a:cubicBezTo>
                    <a:pt x="283" y="230"/>
                    <a:pt x="283" y="231"/>
                    <a:pt x="283" y="231"/>
                  </a:cubicBezTo>
                  <a:moveTo>
                    <a:pt x="336" y="203"/>
                  </a:moveTo>
                  <a:cubicBezTo>
                    <a:pt x="336" y="203"/>
                    <a:pt x="336" y="203"/>
                    <a:pt x="335" y="203"/>
                  </a:cubicBezTo>
                  <a:cubicBezTo>
                    <a:pt x="336" y="203"/>
                    <a:pt x="336" y="203"/>
                    <a:pt x="336" y="203"/>
                  </a:cubicBezTo>
                  <a:moveTo>
                    <a:pt x="323" y="211"/>
                  </a:moveTo>
                  <a:cubicBezTo>
                    <a:pt x="325" y="211"/>
                    <a:pt x="327" y="211"/>
                    <a:pt x="329" y="211"/>
                  </a:cubicBezTo>
                  <a:cubicBezTo>
                    <a:pt x="327" y="211"/>
                    <a:pt x="325" y="211"/>
                    <a:pt x="323" y="211"/>
                  </a:cubicBezTo>
                  <a:moveTo>
                    <a:pt x="323" y="197"/>
                  </a:moveTo>
                  <a:cubicBezTo>
                    <a:pt x="324" y="197"/>
                    <a:pt x="323" y="197"/>
                    <a:pt x="323" y="197"/>
                  </a:cubicBezTo>
                  <a:moveTo>
                    <a:pt x="328" y="199"/>
                  </a:moveTo>
                  <a:cubicBezTo>
                    <a:pt x="328" y="199"/>
                    <a:pt x="328" y="199"/>
                    <a:pt x="328" y="199"/>
                  </a:cubicBezTo>
                  <a:moveTo>
                    <a:pt x="333" y="202"/>
                  </a:moveTo>
                  <a:cubicBezTo>
                    <a:pt x="332" y="201"/>
                    <a:pt x="332" y="201"/>
                    <a:pt x="333" y="202"/>
                  </a:cubicBezTo>
                  <a:cubicBezTo>
                    <a:pt x="333" y="202"/>
                    <a:pt x="333" y="202"/>
                    <a:pt x="333" y="202"/>
                  </a:cubicBezTo>
                  <a:moveTo>
                    <a:pt x="334" y="202"/>
                  </a:moveTo>
                  <a:cubicBezTo>
                    <a:pt x="333" y="202"/>
                    <a:pt x="332" y="201"/>
                    <a:pt x="330" y="200"/>
                  </a:cubicBezTo>
                  <a:cubicBezTo>
                    <a:pt x="332" y="201"/>
                    <a:pt x="333" y="202"/>
                    <a:pt x="334" y="202"/>
                  </a:cubicBezTo>
                  <a:moveTo>
                    <a:pt x="329" y="200"/>
                  </a:moveTo>
                  <a:cubicBezTo>
                    <a:pt x="328" y="199"/>
                    <a:pt x="327" y="199"/>
                    <a:pt x="326" y="198"/>
                  </a:cubicBezTo>
                  <a:cubicBezTo>
                    <a:pt x="327" y="199"/>
                    <a:pt x="328" y="199"/>
                    <a:pt x="329" y="200"/>
                  </a:cubicBezTo>
                  <a:moveTo>
                    <a:pt x="325" y="198"/>
                  </a:moveTo>
                  <a:cubicBezTo>
                    <a:pt x="324" y="197"/>
                    <a:pt x="323" y="196"/>
                    <a:pt x="322" y="196"/>
                  </a:cubicBezTo>
                  <a:cubicBezTo>
                    <a:pt x="325" y="197"/>
                    <a:pt x="322" y="196"/>
                    <a:pt x="322" y="196"/>
                  </a:cubicBezTo>
                  <a:cubicBezTo>
                    <a:pt x="323" y="196"/>
                    <a:pt x="324" y="197"/>
                    <a:pt x="325" y="198"/>
                  </a:cubicBezTo>
                  <a:moveTo>
                    <a:pt x="320" y="194"/>
                  </a:moveTo>
                  <a:cubicBezTo>
                    <a:pt x="319" y="194"/>
                    <a:pt x="318" y="193"/>
                    <a:pt x="317" y="193"/>
                  </a:cubicBezTo>
                  <a:cubicBezTo>
                    <a:pt x="318" y="193"/>
                    <a:pt x="319" y="194"/>
                    <a:pt x="320" y="194"/>
                  </a:cubicBezTo>
                  <a:moveTo>
                    <a:pt x="336" y="122"/>
                  </a:moveTo>
                  <a:cubicBezTo>
                    <a:pt x="336" y="122"/>
                    <a:pt x="337" y="121"/>
                    <a:pt x="337" y="121"/>
                  </a:cubicBezTo>
                  <a:cubicBezTo>
                    <a:pt x="337" y="121"/>
                    <a:pt x="336" y="122"/>
                    <a:pt x="336" y="122"/>
                  </a:cubicBezTo>
                  <a:moveTo>
                    <a:pt x="343" y="117"/>
                  </a:moveTo>
                  <a:cubicBezTo>
                    <a:pt x="343" y="117"/>
                    <a:pt x="343" y="117"/>
                    <a:pt x="343" y="117"/>
                  </a:cubicBezTo>
                  <a:moveTo>
                    <a:pt x="315" y="108"/>
                  </a:moveTo>
                  <a:cubicBezTo>
                    <a:pt x="316" y="108"/>
                    <a:pt x="316" y="108"/>
                    <a:pt x="316" y="108"/>
                  </a:cubicBezTo>
                  <a:cubicBezTo>
                    <a:pt x="316" y="108"/>
                    <a:pt x="316" y="108"/>
                    <a:pt x="315" y="108"/>
                  </a:cubicBezTo>
                  <a:moveTo>
                    <a:pt x="292" y="105"/>
                  </a:moveTo>
                  <a:cubicBezTo>
                    <a:pt x="292" y="105"/>
                    <a:pt x="292" y="105"/>
                    <a:pt x="292" y="105"/>
                  </a:cubicBezTo>
                  <a:moveTo>
                    <a:pt x="115" y="303"/>
                  </a:moveTo>
                  <a:cubicBezTo>
                    <a:pt x="115" y="303"/>
                    <a:pt x="115" y="303"/>
                    <a:pt x="115" y="303"/>
                  </a:cubicBezTo>
                </a:path>
              </a:pathLst>
            </a:custGeom>
            <a:noFill/>
            <a:ln w="7938" cap="flat">
              <a:solidFill>
                <a:srgbClr val="3D0709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931" name="Freeform 333"/>
            <p:cNvSpPr>
              <a:spLocks/>
            </p:cNvSpPr>
            <p:nvPr/>
          </p:nvSpPr>
          <p:spPr bwMode="ltGray">
            <a:xfrm>
              <a:off x="1830" y="2245"/>
              <a:ext cx="51" cy="11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2" y="0"/>
                </a:cxn>
                <a:cxn ang="0">
                  <a:pos x="32" y="74"/>
                </a:cxn>
                <a:cxn ang="0">
                  <a:pos x="0" y="2"/>
                </a:cxn>
              </a:cxnLst>
              <a:rect l="0" t="0" r="r" b="b"/>
              <a:pathLst>
                <a:path w="33" h="74">
                  <a:moveTo>
                    <a:pt x="0" y="2"/>
                  </a:moveTo>
                  <a:cubicBezTo>
                    <a:pt x="6" y="2"/>
                    <a:pt x="16" y="2"/>
                    <a:pt x="22" y="0"/>
                  </a:cubicBezTo>
                  <a:cubicBezTo>
                    <a:pt x="28" y="35"/>
                    <a:pt x="33" y="71"/>
                    <a:pt x="32" y="74"/>
                  </a:cubicBezTo>
                  <a:cubicBezTo>
                    <a:pt x="27" y="59"/>
                    <a:pt x="15" y="17"/>
                    <a:pt x="0" y="2"/>
                  </a:cubicBezTo>
                  <a:close/>
                </a:path>
              </a:pathLst>
            </a:custGeom>
            <a:solidFill>
              <a:srgbClr val="770D0A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932" name="Freeform 334"/>
            <p:cNvSpPr>
              <a:spLocks/>
            </p:cNvSpPr>
            <p:nvPr/>
          </p:nvSpPr>
          <p:spPr bwMode="ltGray">
            <a:xfrm>
              <a:off x="1619" y="1853"/>
              <a:ext cx="110" cy="77"/>
            </a:xfrm>
            <a:custGeom>
              <a:avLst/>
              <a:gdLst/>
              <a:ahLst/>
              <a:cxnLst>
                <a:cxn ang="0">
                  <a:pos x="71" y="38"/>
                </a:cxn>
                <a:cxn ang="0">
                  <a:pos x="56" y="50"/>
                </a:cxn>
                <a:cxn ang="0">
                  <a:pos x="0" y="0"/>
                </a:cxn>
                <a:cxn ang="0">
                  <a:pos x="71" y="38"/>
                </a:cxn>
              </a:cxnLst>
              <a:rect l="0" t="0" r="r" b="b"/>
              <a:pathLst>
                <a:path w="71" h="50">
                  <a:moveTo>
                    <a:pt x="71" y="38"/>
                  </a:moveTo>
                  <a:cubicBezTo>
                    <a:pt x="67" y="41"/>
                    <a:pt x="60" y="45"/>
                    <a:pt x="56" y="50"/>
                  </a:cubicBezTo>
                  <a:cubicBezTo>
                    <a:pt x="30" y="26"/>
                    <a:pt x="1" y="2"/>
                    <a:pt x="0" y="0"/>
                  </a:cubicBezTo>
                  <a:cubicBezTo>
                    <a:pt x="13" y="9"/>
                    <a:pt x="49" y="35"/>
                    <a:pt x="71" y="38"/>
                  </a:cubicBezTo>
                  <a:close/>
                </a:path>
              </a:pathLst>
            </a:custGeom>
            <a:solidFill>
              <a:srgbClr val="770D0A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933" name="Freeform 335"/>
            <p:cNvSpPr>
              <a:spLocks/>
            </p:cNvSpPr>
            <p:nvPr/>
          </p:nvSpPr>
          <p:spPr bwMode="ltGray">
            <a:xfrm>
              <a:off x="1592" y="2003"/>
              <a:ext cx="57" cy="45"/>
            </a:xfrm>
            <a:custGeom>
              <a:avLst/>
              <a:gdLst/>
              <a:ahLst/>
              <a:cxnLst>
                <a:cxn ang="0">
                  <a:pos x="37" y="6"/>
                </a:cxn>
                <a:cxn ang="0">
                  <a:pos x="36" y="29"/>
                </a:cxn>
                <a:cxn ang="0">
                  <a:pos x="0" y="0"/>
                </a:cxn>
                <a:cxn ang="0">
                  <a:pos x="37" y="6"/>
                </a:cxn>
              </a:cxnLst>
              <a:rect l="0" t="0" r="r" b="b"/>
              <a:pathLst>
                <a:path w="37" h="29">
                  <a:moveTo>
                    <a:pt x="37" y="6"/>
                  </a:moveTo>
                  <a:cubicBezTo>
                    <a:pt x="35" y="15"/>
                    <a:pt x="36" y="22"/>
                    <a:pt x="36" y="29"/>
                  </a:cubicBezTo>
                  <a:cubicBezTo>
                    <a:pt x="29" y="17"/>
                    <a:pt x="3" y="2"/>
                    <a:pt x="0" y="0"/>
                  </a:cubicBezTo>
                  <a:cubicBezTo>
                    <a:pt x="12" y="5"/>
                    <a:pt x="25" y="7"/>
                    <a:pt x="37" y="6"/>
                  </a:cubicBezTo>
                  <a:close/>
                </a:path>
              </a:pathLst>
            </a:custGeom>
            <a:solidFill>
              <a:srgbClr val="770D0A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  <p:sp>
          <p:nvSpPr>
            <p:cNvPr id="934" name="Freeform 336"/>
            <p:cNvSpPr>
              <a:spLocks/>
            </p:cNvSpPr>
            <p:nvPr/>
          </p:nvSpPr>
          <p:spPr bwMode="ltGray">
            <a:xfrm>
              <a:off x="1644" y="2174"/>
              <a:ext cx="52" cy="86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34" y="11"/>
                </a:cxn>
                <a:cxn ang="0">
                  <a:pos x="0" y="56"/>
                </a:cxn>
                <a:cxn ang="0">
                  <a:pos x="26" y="0"/>
                </a:cxn>
              </a:cxnLst>
              <a:rect l="0" t="0" r="r" b="b"/>
              <a:pathLst>
                <a:path w="34" h="56">
                  <a:moveTo>
                    <a:pt x="26" y="0"/>
                  </a:moveTo>
                  <a:cubicBezTo>
                    <a:pt x="28" y="4"/>
                    <a:pt x="32" y="9"/>
                    <a:pt x="34" y="11"/>
                  </a:cubicBezTo>
                  <a:cubicBezTo>
                    <a:pt x="14" y="40"/>
                    <a:pt x="2" y="54"/>
                    <a:pt x="0" y="56"/>
                  </a:cubicBezTo>
                  <a:cubicBezTo>
                    <a:pt x="7" y="42"/>
                    <a:pt x="24" y="15"/>
                    <a:pt x="26" y="0"/>
                  </a:cubicBezTo>
                  <a:close/>
                </a:path>
              </a:pathLst>
            </a:custGeom>
            <a:solidFill>
              <a:srgbClr val="770D0A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endParaRPr>
            </a:p>
          </p:txBody>
        </p:sp>
      </p:grpSp>
      <p:pic>
        <p:nvPicPr>
          <p:cNvPr id="938" name="Picture 10" descr="risk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9613" y="2683238"/>
            <a:ext cx="508476" cy="43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/>
        </p:nvSpPr>
        <p:spPr bwMode="ltGray">
          <a:xfrm>
            <a:off x="1376586" y="4897502"/>
            <a:ext cx="2692788" cy="19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altLang="ko-KR" sz="1400" b="1" dirty="0" smtClean="0">
                <a:solidFill>
                  <a:schemeClr val="tx2"/>
                </a:solidFill>
              </a:rPr>
              <a:t>NetBackup AIR</a:t>
            </a:r>
            <a:r>
              <a:rPr lang="ko-KR" altLang="en-US" sz="1400" b="1" dirty="0" smtClean="0">
                <a:solidFill>
                  <a:schemeClr val="tx2"/>
                </a:solidFill>
              </a:rPr>
              <a:t>를 통한 자동 소산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999" name="TextBox 998"/>
          <p:cNvSpPr txBox="1"/>
          <p:nvPr/>
        </p:nvSpPr>
        <p:spPr bwMode="ltGray">
          <a:xfrm>
            <a:off x="6101545" y="4897502"/>
            <a:ext cx="2282676" cy="19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altLang="ko-KR" sz="1400" b="1" dirty="0" smtClean="0">
                <a:solidFill>
                  <a:schemeClr val="tx2"/>
                </a:solidFill>
              </a:rPr>
              <a:t>VTL</a:t>
            </a:r>
            <a:r>
              <a:rPr lang="ko-KR" altLang="en-US" sz="1400" b="1" dirty="0" smtClean="0">
                <a:solidFill>
                  <a:schemeClr val="tx2"/>
                </a:solidFill>
              </a:rPr>
              <a:t>을 이용한 스토리지 복제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grpSp>
        <p:nvGrpSpPr>
          <p:cNvPr id="55" name="그룹 54"/>
          <p:cNvGrpSpPr/>
          <p:nvPr/>
        </p:nvGrpSpPr>
        <p:grpSpPr>
          <a:xfrm>
            <a:off x="8535487" y="2966562"/>
            <a:ext cx="699232" cy="319180"/>
            <a:chOff x="8535486" y="2791168"/>
            <a:chExt cx="813771" cy="371464"/>
          </a:xfrm>
        </p:grpSpPr>
        <p:grpSp>
          <p:nvGrpSpPr>
            <p:cNvPr id="40" name="그룹 39"/>
            <p:cNvGrpSpPr/>
            <p:nvPr/>
          </p:nvGrpSpPr>
          <p:grpSpPr>
            <a:xfrm>
              <a:off x="8535486" y="2975352"/>
              <a:ext cx="702961" cy="187280"/>
              <a:chOff x="8867916" y="1971915"/>
              <a:chExt cx="1993592" cy="531125"/>
            </a:xfrm>
          </p:grpSpPr>
          <p:sp>
            <p:nvSpPr>
              <p:cNvPr id="1039" name="직사각형 1038"/>
              <p:cNvSpPr/>
              <p:nvPr/>
            </p:nvSpPr>
            <p:spPr bwMode="auto">
              <a:xfrm>
                <a:off x="8867916" y="1971915"/>
                <a:ext cx="1993592" cy="531125"/>
              </a:xfrm>
              <a:prstGeom prst="rect">
                <a:avLst/>
              </a:prstGeom>
              <a:solidFill>
                <a:schemeClr val="accent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1040" name="직사각형 1039"/>
              <p:cNvSpPr/>
              <p:nvPr/>
            </p:nvSpPr>
            <p:spPr bwMode="auto">
              <a:xfrm>
                <a:off x="8918153" y="2018990"/>
                <a:ext cx="1893118" cy="436975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cxnSp>
            <p:nvCxnSpPr>
              <p:cNvPr id="1041" name="직선 연결선 1040"/>
              <p:cNvCxnSpPr/>
              <p:nvPr/>
            </p:nvCxnSpPr>
            <p:spPr bwMode="auto">
              <a:xfrm>
                <a:off x="8918153" y="2099659"/>
                <a:ext cx="189311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42" name="직선 연결선 1041"/>
              <p:cNvCxnSpPr/>
              <p:nvPr/>
            </p:nvCxnSpPr>
            <p:spPr bwMode="auto">
              <a:xfrm>
                <a:off x="9187657" y="2099659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43" name="직선 연결선 1042"/>
              <p:cNvCxnSpPr/>
              <p:nvPr/>
            </p:nvCxnSpPr>
            <p:spPr bwMode="auto">
              <a:xfrm>
                <a:off x="9459647" y="2099659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44" name="직선 연결선 1043"/>
              <p:cNvCxnSpPr/>
              <p:nvPr/>
            </p:nvCxnSpPr>
            <p:spPr bwMode="auto">
              <a:xfrm>
                <a:off x="9731637" y="2099659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45" name="직선 연결선 1044"/>
              <p:cNvCxnSpPr/>
              <p:nvPr/>
            </p:nvCxnSpPr>
            <p:spPr bwMode="auto">
              <a:xfrm>
                <a:off x="10003627" y="2099659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46" name="직선 연결선 1045"/>
              <p:cNvCxnSpPr/>
              <p:nvPr/>
            </p:nvCxnSpPr>
            <p:spPr bwMode="auto">
              <a:xfrm>
                <a:off x="10275617" y="2099659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47" name="직선 연결선 1046"/>
              <p:cNvCxnSpPr/>
              <p:nvPr/>
            </p:nvCxnSpPr>
            <p:spPr bwMode="auto">
              <a:xfrm>
                <a:off x="10547606" y="2099659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pic>
            <p:nvPicPr>
              <p:cNvPr id="1048" name="그림 104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40001" y="2176176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49" name="그림 1048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11552" y="2176176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50" name="그림 1049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83103" y="2176176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51" name="그림 1050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54654" y="2176176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53" name="그림 1052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97755" y="2176176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54" name="그림 105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69307" y="2176176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39" name="그림 38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11" t="20138" r="28061" b="37330"/>
              <a:stretch/>
            </p:blipFill>
            <p:spPr>
              <a:xfrm>
                <a:off x="10045553" y="2189628"/>
                <a:ext cx="190148" cy="204844"/>
              </a:xfrm>
              <a:prstGeom prst="rect">
                <a:avLst/>
              </a:prstGeom>
            </p:spPr>
          </p:pic>
        </p:grpSp>
        <p:grpSp>
          <p:nvGrpSpPr>
            <p:cNvPr id="52" name="그룹 51"/>
            <p:cNvGrpSpPr/>
            <p:nvPr/>
          </p:nvGrpSpPr>
          <p:grpSpPr>
            <a:xfrm>
              <a:off x="8590891" y="2883260"/>
              <a:ext cx="702961" cy="187280"/>
              <a:chOff x="9025043" y="1777344"/>
              <a:chExt cx="1993592" cy="531125"/>
            </a:xfrm>
          </p:grpSpPr>
          <p:sp>
            <p:nvSpPr>
              <p:cNvPr id="1023" name="직사각형 1022"/>
              <p:cNvSpPr/>
              <p:nvPr/>
            </p:nvSpPr>
            <p:spPr bwMode="auto">
              <a:xfrm>
                <a:off x="9025043" y="1777344"/>
                <a:ext cx="1993592" cy="531125"/>
              </a:xfrm>
              <a:prstGeom prst="rect">
                <a:avLst/>
              </a:prstGeom>
              <a:solidFill>
                <a:schemeClr val="accent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1024" name="직사각형 1023"/>
              <p:cNvSpPr/>
              <p:nvPr/>
            </p:nvSpPr>
            <p:spPr bwMode="auto">
              <a:xfrm>
                <a:off x="9075280" y="1824419"/>
                <a:ext cx="1893118" cy="436975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cxnSp>
            <p:nvCxnSpPr>
              <p:cNvPr id="1025" name="직선 연결선 1024"/>
              <p:cNvCxnSpPr/>
              <p:nvPr/>
            </p:nvCxnSpPr>
            <p:spPr bwMode="auto">
              <a:xfrm>
                <a:off x="9075280" y="1905088"/>
                <a:ext cx="189311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26" name="직선 연결선 1025"/>
              <p:cNvCxnSpPr/>
              <p:nvPr/>
            </p:nvCxnSpPr>
            <p:spPr bwMode="auto">
              <a:xfrm>
                <a:off x="9344784" y="1905088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27" name="직선 연결선 1026"/>
              <p:cNvCxnSpPr/>
              <p:nvPr/>
            </p:nvCxnSpPr>
            <p:spPr bwMode="auto">
              <a:xfrm>
                <a:off x="9616774" y="1905088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28" name="직선 연결선 1027"/>
              <p:cNvCxnSpPr/>
              <p:nvPr/>
            </p:nvCxnSpPr>
            <p:spPr bwMode="auto">
              <a:xfrm>
                <a:off x="9888764" y="1905088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29" name="직선 연결선 1028"/>
              <p:cNvCxnSpPr/>
              <p:nvPr/>
            </p:nvCxnSpPr>
            <p:spPr bwMode="auto">
              <a:xfrm>
                <a:off x="10160754" y="1905088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30" name="직선 연결선 1029"/>
              <p:cNvCxnSpPr/>
              <p:nvPr/>
            </p:nvCxnSpPr>
            <p:spPr bwMode="auto">
              <a:xfrm>
                <a:off x="10432744" y="1905088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31" name="직선 연결선 1030"/>
              <p:cNvCxnSpPr/>
              <p:nvPr/>
            </p:nvCxnSpPr>
            <p:spPr bwMode="auto">
              <a:xfrm>
                <a:off x="10704733" y="1905088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pic>
            <p:nvPicPr>
              <p:cNvPr id="1032" name="그림 1031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97128" y="1981605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34" name="그림 103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40230" y="1981605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35" name="그림 1034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11781" y="1981605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36" name="그림 103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83332" y="1981605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37" name="그림 1036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54882" y="1981605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38" name="그림 103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26434" y="1981605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57" name="그림 1056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11" t="20138" r="28061" b="37330"/>
              <a:stretch/>
            </p:blipFill>
            <p:spPr>
              <a:xfrm>
                <a:off x="9384028" y="1991927"/>
                <a:ext cx="190148" cy="204844"/>
              </a:xfrm>
              <a:prstGeom prst="rect">
                <a:avLst/>
              </a:prstGeom>
            </p:spPr>
          </p:pic>
        </p:grpSp>
        <p:grpSp>
          <p:nvGrpSpPr>
            <p:cNvPr id="53" name="그룹 52"/>
            <p:cNvGrpSpPr/>
            <p:nvPr/>
          </p:nvGrpSpPr>
          <p:grpSpPr>
            <a:xfrm>
              <a:off x="8646296" y="2791168"/>
              <a:ext cx="702961" cy="187280"/>
              <a:chOff x="9182171" y="1582773"/>
              <a:chExt cx="1993592" cy="531125"/>
            </a:xfrm>
          </p:grpSpPr>
          <p:sp>
            <p:nvSpPr>
              <p:cNvPr id="1007" name="직사각형 1006"/>
              <p:cNvSpPr/>
              <p:nvPr/>
            </p:nvSpPr>
            <p:spPr bwMode="auto">
              <a:xfrm>
                <a:off x="9182171" y="1582773"/>
                <a:ext cx="1993592" cy="531125"/>
              </a:xfrm>
              <a:prstGeom prst="rect">
                <a:avLst/>
              </a:prstGeom>
              <a:solidFill>
                <a:schemeClr val="accent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1008" name="직사각형 1007"/>
              <p:cNvSpPr/>
              <p:nvPr/>
            </p:nvSpPr>
            <p:spPr bwMode="auto">
              <a:xfrm>
                <a:off x="9232408" y="1629848"/>
                <a:ext cx="1893118" cy="436975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cxnSp>
            <p:nvCxnSpPr>
              <p:cNvPr id="1009" name="직선 연결선 1008"/>
              <p:cNvCxnSpPr/>
              <p:nvPr/>
            </p:nvCxnSpPr>
            <p:spPr bwMode="auto">
              <a:xfrm>
                <a:off x="9232408" y="1710517"/>
                <a:ext cx="189311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10" name="직선 연결선 1009"/>
              <p:cNvCxnSpPr/>
              <p:nvPr/>
            </p:nvCxnSpPr>
            <p:spPr bwMode="auto">
              <a:xfrm>
                <a:off x="9501912" y="1710517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11" name="직선 연결선 1010"/>
              <p:cNvCxnSpPr/>
              <p:nvPr/>
            </p:nvCxnSpPr>
            <p:spPr bwMode="auto">
              <a:xfrm>
                <a:off x="9773902" y="1710517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12" name="직선 연결선 1011"/>
              <p:cNvCxnSpPr/>
              <p:nvPr/>
            </p:nvCxnSpPr>
            <p:spPr bwMode="auto">
              <a:xfrm>
                <a:off x="10045892" y="1710517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13" name="직선 연결선 1012"/>
              <p:cNvCxnSpPr/>
              <p:nvPr/>
            </p:nvCxnSpPr>
            <p:spPr bwMode="auto">
              <a:xfrm>
                <a:off x="10317882" y="1710517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14" name="직선 연결선 1013"/>
              <p:cNvCxnSpPr/>
              <p:nvPr/>
            </p:nvCxnSpPr>
            <p:spPr bwMode="auto">
              <a:xfrm>
                <a:off x="10589872" y="1710517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15" name="직선 연결선 1014"/>
              <p:cNvCxnSpPr/>
              <p:nvPr/>
            </p:nvCxnSpPr>
            <p:spPr bwMode="auto">
              <a:xfrm>
                <a:off x="10861861" y="1710517"/>
                <a:ext cx="0" cy="35630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lg" len="lg"/>
              </a:ln>
              <a:effectLst/>
            </p:spPr>
          </p:cxnSp>
          <p:pic>
            <p:nvPicPr>
              <p:cNvPr id="1016" name="그림 101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54256" y="1787034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17" name="그림 1016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25807" y="1787034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18" name="그림 101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97358" y="1787034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19" name="그림 1018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68909" y="1787034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20" name="그림 1019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40460" y="1787034"/>
                <a:ext cx="223324" cy="211253"/>
              </a:xfrm>
              <a:prstGeom prst="rect">
                <a:avLst/>
              </a:prstGeom>
            </p:spPr>
          </p:pic>
          <p:pic>
            <p:nvPicPr>
              <p:cNvPr id="1056" name="그림 1055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11" t="20138" r="28061" b="37330"/>
              <a:stretch/>
            </p:blipFill>
            <p:spPr>
              <a:xfrm>
                <a:off x="10629554" y="1791363"/>
                <a:ext cx="190148" cy="204844"/>
              </a:xfrm>
              <a:prstGeom prst="rect">
                <a:avLst/>
              </a:prstGeom>
            </p:spPr>
          </p:pic>
          <p:pic>
            <p:nvPicPr>
              <p:cNvPr id="1058" name="그림 1057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11" t="20138" r="28061" b="37330"/>
              <a:stretch/>
            </p:blipFill>
            <p:spPr>
              <a:xfrm>
                <a:off x="10898095" y="1791363"/>
                <a:ext cx="190148" cy="204844"/>
              </a:xfrm>
              <a:prstGeom prst="rect">
                <a:avLst/>
              </a:prstGeom>
            </p:spPr>
          </p:pic>
        </p:grpSp>
      </p:grpSp>
      <p:grpSp>
        <p:nvGrpSpPr>
          <p:cNvPr id="1059" name="그룹 1058"/>
          <p:cNvGrpSpPr/>
          <p:nvPr/>
        </p:nvGrpSpPr>
        <p:grpSpPr>
          <a:xfrm>
            <a:off x="488954" y="5347825"/>
            <a:ext cx="8883381" cy="962947"/>
            <a:chOff x="488954" y="5347825"/>
            <a:chExt cx="8883381" cy="962947"/>
          </a:xfrm>
        </p:grpSpPr>
        <p:grpSp>
          <p:nvGrpSpPr>
            <p:cNvPr id="1060" name="그룹 1059"/>
            <p:cNvGrpSpPr/>
            <p:nvPr/>
          </p:nvGrpSpPr>
          <p:grpSpPr>
            <a:xfrm>
              <a:off x="488954" y="5348833"/>
              <a:ext cx="7876212" cy="959892"/>
              <a:chOff x="488954" y="5348833"/>
              <a:chExt cx="7876212" cy="959892"/>
            </a:xfrm>
          </p:grpSpPr>
          <p:sp>
            <p:nvSpPr>
              <p:cNvPr id="1064" name="양쪽 모서리가 둥근 사각형 18"/>
              <p:cNvSpPr/>
              <p:nvPr/>
            </p:nvSpPr>
            <p:spPr bwMode="auto">
              <a:xfrm rot="5400000">
                <a:off x="4198917" y="2142476"/>
                <a:ext cx="959892" cy="7372606"/>
              </a:xfrm>
              <a:custGeom>
                <a:avLst/>
                <a:gdLst>
                  <a:gd name="connsiteX0" fmla="*/ 159603 w 957600"/>
                  <a:gd name="connsiteY0" fmla="*/ 0 h 7920000"/>
                  <a:gd name="connsiteX1" fmla="*/ 797997 w 957600"/>
                  <a:gd name="connsiteY1" fmla="*/ 0 h 7920000"/>
                  <a:gd name="connsiteX2" fmla="*/ 957600 w 957600"/>
                  <a:gd name="connsiteY2" fmla="*/ 159603 h 7920000"/>
                  <a:gd name="connsiteX3" fmla="*/ 957600 w 957600"/>
                  <a:gd name="connsiteY3" fmla="*/ 7920000 h 7920000"/>
                  <a:gd name="connsiteX4" fmla="*/ 957600 w 957600"/>
                  <a:gd name="connsiteY4" fmla="*/ 7920000 h 7920000"/>
                  <a:gd name="connsiteX5" fmla="*/ 0 w 957600"/>
                  <a:gd name="connsiteY5" fmla="*/ 7920000 h 7920000"/>
                  <a:gd name="connsiteX6" fmla="*/ 0 w 957600"/>
                  <a:gd name="connsiteY6" fmla="*/ 7920000 h 7920000"/>
                  <a:gd name="connsiteX7" fmla="*/ 0 w 957600"/>
                  <a:gd name="connsiteY7" fmla="*/ 159603 h 7920000"/>
                  <a:gd name="connsiteX8" fmla="*/ 159603 w 957600"/>
                  <a:gd name="connsiteY8" fmla="*/ 0 h 7920000"/>
                  <a:gd name="connsiteX0" fmla="*/ 159603 w 957600"/>
                  <a:gd name="connsiteY0" fmla="*/ 0 h 7920090"/>
                  <a:gd name="connsiteX1" fmla="*/ 797997 w 957600"/>
                  <a:gd name="connsiteY1" fmla="*/ 0 h 7920090"/>
                  <a:gd name="connsiteX2" fmla="*/ 957600 w 957600"/>
                  <a:gd name="connsiteY2" fmla="*/ 159603 h 7920090"/>
                  <a:gd name="connsiteX3" fmla="*/ 957600 w 957600"/>
                  <a:gd name="connsiteY3" fmla="*/ 7920000 h 7920090"/>
                  <a:gd name="connsiteX4" fmla="*/ 957600 w 957600"/>
                  <a:gd name="connsiteY4" fmla="*/ 7920000 h 7920090"/>
                  <a:gd name="connsiteX5" fmla="*/ 469037 w 957600"/>
                  <a:gd name="connsiteY5" fmla="*/ 7920090 h 7920090"/>
                  <a:gd name="connsiteX6" fmla="*/ 0 w 957600"/>
                  <a:gd name="connsiteY6" fmla="*/ 7920000 h 7920090"/>
                  <a:gd name="connsiteX7" fmla="*/ 0 w 957600"/>
                  <a:gd name="connsiteY7" fmla="*/ 7920000 h 7920090"/>
                  <a:gd name="connsiteX8" fmla="*/ 0 w 957600"/>
                  <a:gd name="connsiteY8" fmla="*/ 159603 h 7920090"/>
                  <a:gd name="connsiteX9" fmla="*/ 159603 w 957600"/>
                  <a:gd name="connsiteY9" fmla="*/ 0 h 7920090"/>
                  <a:gd name="connsiteX0" fmla="*/ 469037 w 957600"/>
                  <a:gd name="connsiteY0" fmla="*/ 7920090 h 8011530"/>
                  <a:gd name="connsiteX1" fmla="*/ 0 w 957600"/>
                  <a:gd name="connsiteY1" fmla="*/ 7920000 h 8011530"/>
                  <a:gd name="connsiteX2" fmla="*/ 0 w 957600"/>
                  <a:gd name="connsiteY2" fmla="*/ 7920000 h 8011530"/>
                  <a:gd name="connsiteX3" fmla="*/ 0 w 957600"/>
                  <a:gd name="connsiteY3" fmla="*/ 159603 h 8011530"/>
                  <a:gd name="connsiteX4" fmla="*/ 159603 w 957600"/>
                  <a:gd name="connsiteY4" fmla="*/ 0 h 8011530"/>
                  <a:gd name="connsiteX5" fmla="*/ 797997 w 957600"/>
                  <a:gd name="connsiteY5" fmla="*/ 0 h 8011530"/>
                  <a:gd name="connsiteX6" fmla="*/ 957600 w 957600"/>
                  <a:gd name="connsiteY6" fmla="*/ 159603 h 8011530"/>
                  <a:gd name="connsiteX7" fmla="*/ 957600 w 957600"/>
                  <a:gd name="connsiteY7" fmla="*/ 7920000 h 8011530"/>
                  <a:gd name="connsiteX8" fmla="*/ 957600 w 957600"/>
                  <a:gd name="connsiteY8" fmla="*/ 7920000 h 8011530"/>
                  <a:gd name="connsiteX9" fmla="*/ 560477 w 957600"/>
                  <a:gd name="connsiteY9" fmla="*/ 8011530 h 8011530"/>
                  <a:gd name="connsiteX0" fmla="*/ 0 w 957600"/>
                  <a:gd name="connsiteY0" fmla="*/ 7920000 h 8011530"/>
                  <a:gd name="connsiteX1" fmla="*/ 0 w 957600"/>
                  <a:gd name="connsiteY1" fmla="*/ 7920000 h 8011530"/>
                  <a:gd name="connsiteX2" fmla="*/ 0 w 957600"/>
                  <a:gd name="connsiteY2" fmla="*/ 159603 h 8011530"/>
                  <a:gd name="connsiteX3" fmla="*/ 159603 w 957600"/>
                  <a:gd name="connsiteY3" fmla="*/ 0 h 8011530"/>
                  <a:gd name="connsiteX4" fmla="*/ 797997 w 957600"/>
                  <a:gd name="connsiteY4" fmla="*/ 0 h 8011530"/>
                  <a:gd name="connsiteX5" fmla="*/ 957600 w 957600"/>
                  <a:gd name="connsiteY5" fmla="*/ 159603 h 8011530"/>
                  <a:gd name="connsiteX6" fmla="*/ 957600 w 957600"/>
                  <a:gd name="connsiteY6" fmla="*/ 7920000 h 8011530"/>
                  <a:gd name="connsiteX7" fmla="*/ 957600 w 957600"/>
                  <a:gd name="connsiteY7" fmla="*/ 7920000 h 8011530"/>
                  <a:gd name="connsiteX8" fmla="*/ 560477 w 957600"/>
                  <a:gd name="connsiteY8" fmla="*/ 8011530 h 8011530"/>
                  <a:gd name="connsiteX0" fmla="*/ 0 w 957600"/>
                  <a:gd name="connsiteY0" fmla="*/ 7920000 h 7920000"/>
                  <a:gd name="connsiteX1" fmla="*/ 0 w 957600"/>
                  <a:gd name="connsiteY1" fmla="*/ 7920000 h 7920000"/>
                  <a:gd name="connsiteX2" fmla="*/ 0 w 957600"/>
                  <a:gd name="connsiteY2" fmla="*/ 159603 h 7920000"/>
                  <a:gd name="connsiteX3" fmla="*/ 159603 w 957600"/>
                  <a:gd name="connsiteY3" fmla="*/ 0 h 7920000"/>
                  <a:gd name="connsiteX4" fmla="*/ 797997 w 957600"/>
                  <a:gd name="connsiteY4" fmla="*/ 0 h 7920000"/>
                  <a:gd name="connsiteX5" fmla="*/ 957600 w 957600"/>
                  <a:gd name="connsiteY5" fmla="*/ 159603 h 7920000"/>
                  <a:gd name="connsiteX6" fmla="*/ 957600 w 957600"/>
                  <a:gd name="connsiteY6" fmla="*/ 7920000 h 7920000"/>
                  <a:gd name="connsiteX7" fmla="*/ 957600 w 957600"/>
                  <a:gd name="connsiteY7" fmla="*/ 7920000 h 79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7600" h="7920000">
                    <a:moveTo>
                      <a:pt x="0" y="7920000"/>
                    </a:moveTo>
                    <a:lnTo>
                      <a:pt x="0" y="7920000"/>
                    </a:lnTo>
                    <a:lnTo>
                      <a:pt x="0" y="159603"/>
                    </a:lnTo>
                    <a:cubicBezTo>
                      <a:pt x="0" y="71457"/>
                      <a:pt x="71457" y="0"/>
                      <a:pt x="159603" y="0"/>
                    </a:cubicBezTo>
                    <a:lnTo>
                      <a:pt x="797997" y="0"/>
                    </a:lnTo>
                    <a:cubicBezTo>
                      <a:pt x="886143" y="0"/>
                      <a:pt x="957600" y="71457"/>
                      <a:pt x="957600" y="159603"/>
                    </a:cubicBezTo>
                    <a:lnTo>
                      <a:pt x="957600" y="7920000"/>
                    </a:lnTo>
                    <a:lnTo>
                      <a:pt x="957600" y="7920000"/>
                    </a:lnTo>
                  </a:path>
                </a:pathLst>
              </a:cu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1065" name="자유형 1064"/>
              <p:cNvSpPr/>
              <p:nvPr/>
            </p:nvSpPr>
            <p:spPr bwMode="auto">
              <a:xfrm rot="16200000">
                <a:off x="488953" y="5349874"/>
                <a:ext cx="958851" cy="958850"/>
              </a:xfrm>
              <a:custGeom>
                <a:avLst/>
                <a:gdLst>
                  <a:gd name="connsiteX0" fmla="*/ 523027 w 1046054"/>
                  <a:gd name="connsiteY0" fmla="*/ 27131 h 1046053"/>
                  <a:gd name="connsiteX1" fmla="*/ 27131 w 1046054"/>
                  <a:gd name="connsiteY1" fmla="*/ 523027 h 1046053"/>
                  <a:gd name="connsiteX2" fmla="*/ 472325 w 1046054"/>
                  <a:gd name="connsiteY2" fmla="*/ 1016362 h 1046053"/>
                  <a:gd name="connsiteX3" fmla="*/ 523027 w 1046054"/>
                  <a:gd name="connsiteY3" fmla="*/ 1018922 h 1046053"/>
                  <a:gd name="connsiteX4" fmla="*/ 523027 w 1046054"/>
                  <a:gd name="connsiteY4" fmla="*/ 1019241 h 1046053"/>
                  <a:gd name="connsiteX5" fmla="*/ 1019242 w 1046054"/>
                  <a:gd name="connsiteY5" fmla="*/ 1019241 h 1046053"/>
                  <a:gd name="connsiteX6" fmla="*/ 1019242 w 1046054"/>
                  <a:gd name="connsiteY6" fmla="*/ 523027 h 1046053"/>
                  <a:gd name="connsiteX7" fmla="*/ 1018923 w 1046054"/>
                  <a:gd name="connsiteY7" fmla="*/ 523027 h 1046053"/>
                  <a:gd name="connsiteX8" fmla="*/ 523027 w 1046054"/>
                  <a:gd name="connsiteY8" fmla="*/ 27131 h 1046053"/>
                  <a:gd name="connsiteX9" fmla="*/ 523027 w 1046054"/>
                  <a:gd name="connsiteY9" fmla="*/ 0 h 1046053"/>
                  <a:gd name="connsiteX10" fmla="*/ 1035428 w 1046054"/>
                  <a:gd name="connsiteY10" fmla="*/ 417619 h 1046053"/>
                  <a:gd name="connsiteX11" fmla="*/ 1045440 w 1046054"/>
                  <a:gd name="connsiteY11" fmla="*/ 516931 h 1046053"/>
                  <a:gd name="connsiteX12" fmla="*/ 1046054 w 1046054"/>
                  <a:gd name="connsiteY12" fmla="*/ 516931 h 1046053"/>
                  <a:gd name="connsiteX13" fmla="*/ 1046054 w 1046054"/>
                  <a:gd name="connsiteY13" fmla="*/ 523027 h 1046053"/>
                  <a:gd name="connsiteX14" fmla="*/ 1046054 w 1046054"/>
                  <a:gd name="connsiteY14" fmla="*/ 1042531 h 1046053"/>
                  <a:gd name="connsiteX15" fmla="*/ 1045027 w 1046054"/>
                  <a:gd name="connsiteY15" fmla="*/ 1042531 h 1046053"/>
                  <a:gd name="connsiteX16" fmla="*/ 1045027 w 1046054"/>
                  <a:gd name="connsiteY16" fmla="*/ 1046053 h 1046053"/>
                  <a:gd name="connsiteX17" fmla="*/ 523027 w 1046054"/>
                  <a:gd name="connsiteY17" fmla="*/ 1046053 h 1046053"/>
                  <a:gd name="connsiteX18" fmla="*/ 496112 w 1046054"/>
                  <a:gd name="connsiteY18" fmla="*/ 1045373 h 1046053"/>
                  <a:gd name="connsiteX19" fmla="*/ 0 w 1046054"/>
                  <a:gd name="connsiteY19" fmla="*/ 523027 h 1046053"/>
                  <a:gd name="connsiteX20" fmla="*/ 523027 w 1046054"/>
                  <a:gd name="connsiteY20" fmla="*/ 0 h 104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46054" h="1046053">
                    <a:moveTo>
                      <a:pt x="523027" y="27131"/>
                    </a:moveTo>
                    <a:cubicBezTo>
                      <a:pt x="249151" y="27131"/>
                      <a:pt x="27131" y="249151"/>
                      <a:pt x="27131" y="523027"/>
                    </a:cubicBezTo>
                    <a:cubicBezTo>
                      <a:pt x="27131" y="779785"/>
                      <a:pt x="222266" y="990967"/>
                      <a:pt x="472325" y="1016362"/>
                    </a:cubicBezTo>
                    <a:lnTo>
                      <a:pt x="523027" y="1018922"/>
                    </a:lnTo>
                    <a:lnTo>
                      <a:pt x="523027" y="1019241"/>
                    </a:lnTo>
                    <a:lnTo>
                      <a:pt x="1019242" y="1019241"/>
                    </a:lnTo>
                    <a:lnTo>
                      <a:pt x="1019242" y="523027"/>
                    </a:lnTo>
                    <a:lnTo>
                      <a:pt x="1018923" y="523027"/>
                    </a:lnTo>
                    <a:cubicBezTo>
                      <a:pt x="1018923" y="249151"/>
                      <a:pt x="796903" y="27131"/>
                      <a:pt x="523027" y="27131"/>
                    </a:cubicBezTo>
                    <a:close/>
                    <a:moveTo>
                      <a:pt x="523027" y="0"/>
                    </a:moveTo>
                    <a:cubicBezTo>
                      <a:pt x="775779" y="0"/>
                      <a:pt x="986658" y="179285"/>
                      <a:pt x="1035428" y="417619"/>
                    </a:cubicBezTo>
                    <a:lnTo>
                      <a:pt x="1045440" y="516931"/>
                    </a:lnTo>
                    <a:lnTo>
                      <a:pt x="1046054" y="516931"/>
                    </a:lnTo>
                    <a:lnTo>
                      <a:pt x="1046054" y="523027"/>
                    </a:lnTo>
                    <a:lnTo>
                      <a:pt x="1046054" y="1042531"/>
                    </a:lnTo>
                    <a:lnTo>
                      <a:pt x="1045027" y="1042531"/>
                    </a:lnTo>
                    <a:lnTo>
                      <a:pt x="1045027" y="1046053"/>
                    </a:lnTo>
                    <a:lnTo>
                      <a:pt x="523027" y="1046053"/>
                    </a:lnTo>
                    <a:lnTo>
                      <a:pt x="496112" y="1045373"/>
                    </a:lnTo>
                    <a:cubicBezTo>
                      <a:pt x="219761" y="1031364"/>
                      <a:pt x="0" y="802859"/>
                      <a:pt x="0" y="523027"/>
                    </a:cubicBezTo>
                    <a:cubicBezTo>
                      <a:pt x="0" y="234168"/>
                      <a:pt x="234168" y="0"/>
                      <a:pt x="52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sp>
          <p:nvSpPr>
            <p:cNvPr id="1061" name="AutoShape 455"/>
            <p:cNvSpPr>
              <a:spLocks noChangeArrowheads="1"/>
            </p:cNvSpPr>
            <p:nvPr/>
          </p:nvSpPr>
          <p:spPr bwMode="auto">
            <a:xfrm>
              <a:off x="1655461" y="5347825"/>
              <a:ext cx="6516432" cy="962947"/>
            </a:xfrm>
            <a:prstGeom prst="roundRect">
              <a:avLst>
                <a:gd name="adj" fmla="val 2199"/>
              </a:avLst>
            </a:prstGeom>
            <a:noFill/>
            <a:ln w="9525" algn="ctr">
              <a:noFill/>
              <a:round/>
              <a:headEnd/>
              <a:tailEnd type="none" w="med" len="sm"/>
            </a:ln>
            <a:effectLst/>
            <a:extLst/>
          </p:spPr>
          <p:txBody>
            <a:bodyPr wrap="square" lIns="54000" tIns="46800" rIns="54000" bIns="46800" anchor="ctr">
              <a:spAutoFit/>
            </a:bodyPr>
            <a:lstStyle/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Optimized Duplication</a:t>
              </a:r>
              <a:r>
                <a:rPr kumimoji="1" lang="ko-KR" altLang="en-US" sz="1000" dirty="0">
                  <a:cs typeface="Arial" charset="0"/>
                </a:rPr>
                <a:t>은 고유 한 세그먼트를 대상 </a:t>
              </a:r>
              <a:r>
                <a:rPr kumimoji="1" lang="en-US" altLang="ko-KR" sz="1000" dirty="0">
                  <a:cs typeface="Arial" charset="0"/>
                </a:rPr>
                <a:t>NetBackup </a:t>
              </a:r>
              <a:r>
                <a:rPr kumimoji="1" lang="ko-KR" altLang="en-US" sz="1000" dirty="0">
                  <a:cs typeface="Arial" charset="0"/>
                </a:rPr>
                <a:t>서버로 전송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AIR</a:t>
              </a:r>
              <a:r>
                <a:rPr kumimoji="1" lang="ko-KR" altLang="en-US" sz="1000" dirty="0">
                  <a:cs typeface="Arial" charset="0"/>
                </a:rPr>
                <a:t>는 </a:t>
              </a:r>
              <a:r>
                <a:rPr kumimoji="1" lang="en-US" altLang="ko-KR" sz="1000" dirty="0">
                  <a:cs typeface="Arial" charset="0"/>
                </a:rPr>
                <a:t>WAN </a:t>
              </a:r>
              <a:r>
                <a:rPr kumimoji="1" lang="ko-KR" altLang="en-US" sz="1000" dirty="0">
                  <a:cs typeface="Arial" charset="0"/>
                </a:rPr>
                <a:t>구간</a:t>
              </a:r>
              <a:r>
                <a:rPr kumimoji="1" lang="en-US" altLang="ko-KR" sz="1000" dirty="0">
                  <a:cs typeface="Arial" charset="0"/>
                </a:rPr>
                <a:t>(NBU Domain to Domain)</a:t>
              </a:r>
              <a:r>
                <a:rPr kumimoji="1" lang="ko-KR" altLang="en-US" sz="1000" dirty="0">
                  <a:cs typeface="Arial" charset="0"/>
                </a:rPr>
                <a:t>에 걸쳐 </a:t>
              </a:r>
              <a:r>
                <a:rPr kumimoji="1" lang="en-US" altLang="ko-KR" sz="1000" dirty="0">
                  <a:cs typeface="Arial" charset="0"/>
                </a:rPr>
                <a:t>Optimized Duplication</a:t>
              </a:r>
              <a:r>
                <a:rPr kumimoji="1" lang="ko-KR" altLang="en-US" sz="1000" dirty="0">
                  <a:cs typeface="Arial" charset="0"/>
                </a:rPr>
                <a:t>을 수행하여 </a:t>
              </a:r>
              <a:r>
                <a:rPr kumimoji="1" lang="ko-KR" altLang="en-US" sz="1000" dirty="0" err="1">
                  <a:cs typeface="Arial" charset="0"/>
                </a:rPr>
                <a:t>회선비용을</a:t>
              </a:r>
              <a:r>
                <a:rPr kumimoji="1" lang="ko-KR" altLang="en-US" sz="1000" dirty="0">
                  <a:cs typeface="Arial" charset="0"/>
                </a:rPr>
                <a:t> 절감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암호화된 데이터 전송으로 데이터에 대한 </a:t>
              </a:r>
              <a:r>
                <a:rPr kumimoji="1" lang="ko-KR" altLang="en-US" sz="1000" dirty="0" err="1">
                  <a:cs typeface="Arial" charset="0"/>
                </a:rPr>
                <a:t>보안성을</a:t>
              </a:r>
              <a:r>
                <a:rPr kumimoji="1" lang="ko-KR" altLang="en-US" sz="1000" dirty="0">
                  <a:cs typeface="Arial" charset="0"/>
                </a:rPr>
                <a:t> 확보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백업부터 복제</a:t>
              </a:r>
              <a:r>
                <a:rPr kumimoji="1" lang="en-US" altLang="ko-KR" sz="1000" dirty="0">
                  <a:cs typeface="Arial" charset="0"/>
                </a:rPr>
                <a:t>, DR </a:t>
              </a:r>
              <a:r>
                <a:rPr kumimoji="1" lang="ko-KR" altLang="en-US" sz="1000" dirty="0">
                  <a:cs typeface="Arial" charset="0"/>
                </a:rPr>
                <a:t>사이트에서의 카탈로그 관리에 이르는 전체 </a:t>
              </a:r>
              <a:r>
                <a:rPr kumimoji="1" lang="en-US" altLang="ko-KR" sz="1000" dirty="0">
                  <a:cs typeface="Arial" charset="0"/>
                </a:rPr>
                <a:t>Cycle</a:t>
              </a:r>
              <a:r>
                <a:rPr kumimoji="1" lang="ko-KR" altLang="en-US" sz="1000" dirty="0">
                  <a:cs typeface="Arial" charset="0"/>
                </a:rPr>
                <a:t>을 하나의 프로세스로 관리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백업 정책</a:t>
              </a:r>
              <a:r>
                <a:rPr kumimoji="1" lang="en-US" altLang="ko-KR" sz="1000" dirty="0">
                  <a:cs typeface="Arial" charset="0"/>
                </a:rPr>
                <a:t>/</a:t>
              </a:r>
              <a:r>
                <a:rPr kumimoji="1" lang="ko-KR" altLang="en-US" sz="1000" dirty="0" err="1">
                  <a:cs typeface="Arial" charset="0"/>
                </a:rPr>
                <a:t>대상별</a:t>
              </a:r>
              <a:r>
                <a:rPr kumimoji="1" lang="ko-KR" altLang="en-US" sz="1000" dirty="0">
                  <a:cs typeface="Arial" charset="0"/>
                </a:rPr>
                <a:t> </a:t>
              </a:r>
              <a:r>
                <a:rPr kumimoji="1" lang="ko-KR" altLang="en-US" sz="1000" dirty="0" err="1">
                  <a:cs typeface="Arial" charset="0"/>
                </a:rPr>
                <a:t>소산관리</a:t>
              </a:r>
              <a:r>
                <a:rPr kumimoji="1" lang="en-US" altLang="ko-KR" sz="1000" dirty="0">
                  <a:cs typeface="Arial" charset="0"/>
                </a:rPr>
                <a:t>, </a:t>
              </a:r>
              <a:r>
                <a:rPr kumimoji="1" lang="ko-KR" altLang="en-US" sz="1000" dirty="0">
                  <a:cs typeface="Arial" charset="0"/>
                </a:rPr>
                <a:t>사용자의 작업을 최소화</a:t>
              </a:r>
            </a:p>
          </p:txBody>
        </p:sp>
        <p:pic>
          <p:nvPicPr>
            <p:cNvPr id="1062" name="Picture 19" descr="D:\dot_이찬주\140926\비즈니스맨아이콘png\26.pn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29"/>
            <a:stretch/>
          </p:blipFill>
          <p:spPr bwMode="auto">
            <a:xfrm>
              <a:off x="8481423" y="5547626"/>
              <a:ext cx="890912" cy="742581"/>
            </a:xfrm>
            <a:prstGeom prst="rect">
              <a:avLst/>
            </a:prstGeom>
            <a:noFill/>
            <a:effectLst>
              <a:outerShdw dist="44450" algn="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3" name="직사각형 1062"/>
            <p:cNvSpPr/>
            <p:nvPr/>
          </p:nvSpPr>
          <p:spPr>
            <a:xfrm>
              <a:off x="545021" y="5527359"/>
              <a:ext cx="864114" cy="5539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kumimoji="1" lang="en-US" altLang="ko-KR" sz="1000" b="1" dirty="0">
                  <a:cs typeface="Arial" charset="0"/>
                </a:rPr>
                <a:t>NetBackup AIR</a:t>
              </a:r>
              <a:r>
                <a:rPr kumimoji="1" lang="ko-KR" altLang="en-US" sz="1000" b="1" dirty="0">
                  <a:cs typeface="Arial" charset="0"/>
                </a:rPr>
                <a:t>의 특장점</a:t>
              </a:r>
              <a:endParaRPr lang="ko-KR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5322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>
          <a:xfrm>
            <a:off x="495301" y="930957"/>
            <a:ext cx="1575752" cy="221599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주요 기술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32</a:t>
            </a:fld>
            <a:endParaRPr lang="en-US" altLang="ko-KR" dirty="0"/>
          </a:p>
        </p:txBody>
      </p:sp>
      <p:sp>
        <p:nvSpPr>
          <p:cNvPr id="21" name="내용 개체 틀 2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Veritas NetBackup</a:t>
            </a:r>
            <a:r>
              <a:rPr lang="ko-KR" altLang="en-US" dirty="0" smtClean="0"/>
              <a:t>은 데이터 가시성 확보를 위해 </a:t>
            </a:r>
            <a:r>
              <a:rPr lang="en-US" altLang="ko-KR" dirty="0" smtClean="0"/>
              <a:t>Veritas Information Map</a:t>
            </a:r>
            <a:r>
              <a:rPr lang="ko-KR" altLang="en-US" dirty="0" smtClean="0"/>
              <a:t>과의 연동 기능을 제공합니다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기업에서 생산</a:t>
            </a:r>
            <a:r>
              <a:rPr lang="en-US" altLang="ko-KR" dirty="0" smtClean="0"/>
              <a:t>/</a:t>
            </a:r>
            <a:r>
              <a:rPr lang="ko-KR" altLang="en-US" dirty="0" smtClean="0"/>
              <a:t>관리되는 데이터는 기하급수적으로 증가하고 있지만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실제 비즈니스 활용가치가 있는 데이터 량을 확인하는 것은 불가능에 가깝습니다</a:t>
            </a:r>
            <a:r>
              <a:rPr lang="en-US" altLang="ko-KR" dirty="0" smtClean="0"/>
              <a:t>. Veritas Information Map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NetBackup</a:t>
            </a:r>
            <a:r>
              <a:rPr lang="ko-KR" altLang="en-US" dirty="0" smtClean="0"/>
              <a:t>에서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백업시</a:t>
            </a:r>
            <a:r>
              <a:rPr lang="ko-KR" altLang="en-US" dirty="0" smtClean="0"/>
              <a:t> 생성된 데이터에 대한 각종 메타데이터 정보를 활용하여 기업에서 활용도가 높은 중요 데이터와 각 데이터의 유형 등을 웹 </a:t>
            </a:r>
            <a:r>
              <a:rPr lang="en-US" altLang="ko-KR" dirty="0" smtClean="0"/>
              <a:t>UI</a:t>
            </a:r>
            <a:r>
              <a:rPr lang="ko-KR" altLang="en-US" dirty="0" smtClean="0"/>
              <a:t>를 통해 직접 살펴보고 관리할 수 있는 방안을 제공합니다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/>
              <a:t>데이터 가시성 </a:t>
            </a:r>
            <a:r>
              <a:rPr lang="ko-KR" altLang="en-US" dirty="0" smtClean="0"/>
              <a:t>확보를 위한 </a:t>
            </a:r>
            <a:r>
              <a:rPr lang="en-US" altLang="ko-KR" dirty="0" smtClean="0"/>
              <a:t>Veritas </a:t>
            </a:r>
            <a:r>
              <a:rPr lang="ko-KR" altLang="en-US" dirty="0" smtClean="0"/>
              <a:t>전략 </a:t>
            </a:r>
            <a:r>
              <a:rPr lang="en-US" altLang="ko-KR" dirty="0" smtClean="0"/>
              <a:t>– Veritas Information Map</a:t>
            </a:r>
            <a:endParaRPr lang="ko-KR" altLang="en-US" dirty="0"/>
          </a:p>
        </p:txBody>
      </p:sp>
      <p:sp>
        <p:nvSpPr>
          <p:cNvPr id="55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56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56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565" name="직사각형 564"/>
          <p:cNvSpPr/>
          <p:nvPr/>
        </p:nvSpPr>
        <p:spPr bwMode="auto">
          <a:xfrm>
            <a:off x="4699104" y="4447605"/>
            <a:ext cx="796688" cy="1147014"/>
          </a:xfrm>
          <a:prstGeom prst="rect">
            <a:avLst/>
          </a:prstGeom>
          <a:solidFill>
            <a:schemeClr val="accent3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200" dirty="0" err="1" smtClean="0">
              <a:solidFill>
                <a:srgbClr val="FFFFFF"/>
              </a:solidFill>
            </a:endParaRPr>
          </a:p>
        </p:txBody>
      </p:sp>
      <p:sp>
        <p:nvSpPr>
          <p:cNvPr id="569" name="Freeform 61"/>
          <p:cNvSpPr/>
          <p:nvPr/>
        </p:nvSpPr>
        <p:spPr bwMode="auto">
          <a:xfrm>
            <a:off x="4655200" y="2858196"/>
            <a:ext cx="2156214" cy="1137368"/>
          </a:xfrm>
          <a:custGeom>
            <a:avLst/>
            <a:gdLst>
              <a:gd name="connsiteX0" fmla="*/ 3609975 w 3609975"/>
              <a:gd name="connsiteY0" fmla="*/ 1638300 h 1638300"/>
              <a:gd name="connsiteX1" fmla="*/ 0 w 3609975"/>
              <a:gd name="connsiteY1" fmla="*/ 1638300 h 1638300"/>
              <a:gd name="connsiteX2" fmla="*/ 190500 w 3609975"/>
              <a:gd name="connsiteY2" fmla="*/ 38100 h 1638300"/>
              <a:gd name="connsiteX3" fmla="*/ 2333625 w 3609975"/>
              <a:gd name="connsiteY3" fmla="*/ 0 h 1638300"/>
              <a:gd name="connsiteX4" fmla="*/ 3562350 w 3609975"/>
              <a:gd name="connsiteY4" fmla="*/ 695325 h 1638300"/>
              <a:gd name="connsiteX5" fmla="*/ 3609975 w 3609975"/>
              <a:gd name="connsiteY5" fmla="*/ 1638300 h 1638300"/>
              <a:gd name="connsiteX0" fmla="*/ 4040030 w 4040030"/>
              <a:gd name="connsiteY0" fmla="*/ 1638300 h 1638300"/>
              <a:gd name="connsiteX1" fmla="*/ 430055 w 4040030"/>
              <a:gd name="connsiteY1" fmla="*/ 1638300 h 1638300"/>
              <a:gd name="connsiteX2" fmla="*/ 620555 w 4040030"/>
              <a:gd name="connsiteY2" fmla="*/ 38100 h 1638300"/>
              <a:gd name="connsiteX3" fmla="*/ 2763680 w 4040030"/>
              <a:gd name="connsiteY3" fmla="*/ 0 h 1638300"/>
              <a:gd name="connsiteX4" fmla="*/ 3992405 w 4040030"/>
              <a:gd name="connsiteY4" fmla="*/ 695325 h 1638300"/>
              <a:gd name="connsiteX5" fmla="*/ 4040030 w 4040030"/>
              <a:gd name="connsiteY5" fmla="*/ 1638300 h 1638300"/>
              <a:gd name="connsiteX0" fmla="*/ 4294614 w 4294614"/>
              <a:gd name="connsiteY0" fmla="*/ 1638300 h 1638300"/>
              <a:gd name="connsiteX1" fmla="*/ 684639 w 4294614"/>
              <a:gd name="connsiteY1" fmla="*/ 1638300 h 1638300"/>
              <a:gd name="connsiteX2" fmla="*/ 875139 w 4294614"/>
              <a:gd name="connsiteY2" fmla="*/ 38100 h 1638300"/>
              <a:gd name="connsiteX3" fmla="*/ 3018264 w 4294614"/>
              <a:gd name="connsiteY3" fmla="*/ 0 h 1638300"/>
              <a:gd name="connsiteX4" fmla="*/ 4246989 w 4294614"/>
              <a:gd name="connsiteY4" fmla="*/ 695325 h 1638300"/>
              <a:gd name="connsiteX5" fmla="*/ 4294614 w 4294614"/>
              <a:gd name="connsiteY5" fmla="*/ 1638300 h 1638300"/>
              <a:gd name="connsiteX0" fmla="*/ 4294614 w 4542568"/>
              <a:gd name="connsiteY0" fmla="*/ 1638300 h 1638300"/>
              <a:gd name="connsiteX1" fmla="*/ 684639 w 4542568"/>
              <a:gd name="connsiteY1" fmla="*/ 1638300 h 1638300"/>
              <a:gd name="connsiteX2" fmla="*/ 875139 w 4542568"/>
              <a:gd name="connsiteY2" fmla="*/ 38100 h 1638300"/>
              <a:gd name="connsiteX3" fmla="*/ 3018264 w 4542568"/>
              <a:gd name="connsiteY3" fmla="*/ 0 h 1638300"/>
              <a:gd name="connsiteX4" fmla="*/ 4246989 w 4542568"/>
              <a:gd name="connsiteY4" fmla="*/ 695325 h 1638300"/>
              <a:gd name="connsiteX5" fmla="*/ 4294614 w 4542568"/>
              <a:gd name="connsiteY5" fmla="*/ 1638300 h 1638300"/>
              <a:gd name="connsiteX0" fmla="*/ 4294614 w 4731666"/>
              <a:gd name="connsiteY0" fmla="*/ 1638300 h 1638300"/>
              <a:gd name="connsiteX1" fmla="*/ 684639 w 4731666"/>
              <a:gd name="connsiteY1" fmla="*/ 1638300 h 1638300"/>
              <a:gd name="connsiteX2" fmla="*/ 875139 w 4731666"/>
              <a:gd name="connsiteY2" fmla="*/ 38100 h 1638300"/>
              <a:gd name="connsiteX3" fmla="*/ 3018264 w 4731666"/>
              <a:gd name="connsiteY3" fmla="*/ 0 h 1638300"/>
              <a:gd name="connsiteX4" fmla="*/ 4246989 w 4731666"/>
              <a:gd name="connsiteY4" fmla="*/ 695325 h 1638300"/>
              <a:gd name="connsiteX5" fmla="*/ 4294614 w 4731666"/>
              <a:gd name="connsiteY5" fmla="*/ 1638300 h 1638300"/>
              <a:gd name="connsiteX0" fmla="*/ 4294614 w 4731666"/>
              <a:gd name="connsiteY0" fmla="*/ 1638300 h 1638300"/>
              <a:gd name="connsiteX1" fmla="*/ 684639 w 4731666"/>
              <a:gd name="connsiteY1" fmla="*/ 1638300 h 1638300"/>
              <a:gd name="connsiteX2" fmla="*/ 875139 w 4731666"/>
              <a:gd name="connsiteY2" fmla="*/ 38100 h 1638300"/>
              <a:gd name="connsiteX3" fmla="*/ 3018264 w 4731666"/>
              <a:gd name="connsiteY3" fmla="*/ 0 h 1638300"/>
              <a:gd name="connsiteX4" fmla="*/ 4246989 w 4731666"/>
              <a:gd name="connsiteY4" fmla="*/ 695325 h 1638300"/>
              <a:gd name="connsiteX5" fmla="*/ 4294614 w 4731666"/>
              <a:gd name="connsiteY5" fmla="*/ 1638300 h 1638300"/>
              <a:gd name="connsiteX0" fmla="*/ 4294614 w 4731666"/>
              <a:gd name="connsiteY0" fmla="*/ 1716287 h 1716287"/>
              <a:gd name="connsiteX1" fmla="*/ 684639 w 4731666"/>
              <a:gd name="connsiteY1" fmla="*/ 1716287 h 1716287"/>
              <a:gd name="connsiteX2" fmla="*/ 875139 w 4731666"/>
              <a:gd name="connsiteY2" fmla="*/ 116087 h 1716287"/>
              <a:gd name="connsiteX3" fmla="*/ 3018264 w 4731666"/>
              <a:gd name="connsiteY3" fmla="*/ 77987 h 1716287"/>
              <a:gd name="connsiteX4" fmla="*/ 4246989 w 4731666"/>
              <a:gd name="connsiteY4" fmla="*/ 773312 h 1716287"/>
              <a:gd name="connsiteX5" fmla="*/ 4294614 w 4731666"/>
              <a:gd name="connsiteY5" fmla="*/ 1716287 h 1716287"/>
              <a:gd name="connsiteX0" fmla="*/ 4294614 w 4731666"/>
              <a:gd name="connsiteY0" fmla="*/ 2108310 h 2108310"/>
              <a:gd name="connsiteX1" fmla="*/ 684639 w 4731666"/>
              <a:gd name="connsiteY1" fmla="*/ 2108310 h 2108310"/>
              <a:gd name="connsiteX2" fmla="*/ 875139 w 4731666"/>
              <a:gd name="connsiteY2" fmla="*/ 508110 h 2108310"/>
              <a:gd name="connsiteX3" fmla="*/ 3018264 w 4731666"/>
              <a:gd name="connsiteY3" fmla="*/ 470010 h 2108310"/>
              <a:gd name="connsiteX4" fmla="*/ 4246989 w 4731666"/>
              <a:gd name="connsiteY4" fmla="*/ 1165335 h 2108310"/>
              <a:gd name="connsiteX5" fmla="*/ 4294614 w 4731666"/>
              <a:gd name="connsiteY5" fmla="*/ 2108310 h 2108310"/>
              <a:gd name="connsiteX0" fmla="*/ 4294614 w 4731666"/>
              <a:gd name="connsiteY0" fmla="*/ 2480289 h 2480289"/>
              <a:gd name="connsiteX1" fmla="*/ 684639 w 4731666"/>
              <a:gd name="connsiteY1" fmla="*/ 2480289 h 2480289"/>
              <a:gd name="connsiteX2" fmla="*/ 875139 w 4731666"/>
              <a:gd name="connsiteY2" fmla="*/ 880089 h 2480289"/>
              <a:gd name="connsiteX3" fmla="*/ 3018264 w 4731666"/>
              <a:gd name="connsiteY3" fmla="*/ 841989 h 2480289"/>
              <a:gd name="connsiteX4" fmla="*/ 4246989 w 4731666"/>
              <a:gd name="connsiteY4" fmla="*/ 1537314 h 2480289"/>
              <a:gd name="connsiteX5" fmla="*/ 4294614 w 4731666"/>
              <a:gd name="connsiteY5" fmla="*/ 2480289 h 2480289"/>
              <a:gd name="connsiteX0" fmla="*/ 4294614 w 4731666"/>
              <a:gd name="connsiteY0" fmla="*/ 2508647 h 2508647"/>
              <a:gd name="connsiteX1" fmla="*/ 684639 w 4731666"/>
              <a:gd name="connsiteY1" fmla="*/ 2508647 h 2508647"/>
              <a:gd name="connsiteX2" fmla="*/ 875139 w 4731666"/>
              <a:gd name="connsiteY2" fmla="*/ 908447 h 2508647"/>
              <a:gd name="connsiteX3" fmla="*/ 3018264 w 4731666"/>
              <a:gd name="connsiteY3" fmla="*/ 870347 h 2508647"/>
              <a:gd name="connsiteX4" fmla="*/ 4246989 w 4731666"/>
              <a:gd name="connsiteY4" fmla="*/ 1565672 h 2508647"/>
              <a:gd name="connsiteX5" fmla="*/ 4294614 w 4731666"/>
              <a:gd name="connsiteY5" fmla="*/ 2508647 h 2508647"/>
              <a:gd name="connsiteX0" fmla="*/ 4318819 w 4755871"/>
              <a:gd name="connsiteY0" fmla="*/ 2508647 h 2508647"/>
              <a:gd name="connsiteX1" fmla="*/ 708844 w 4755871"/>
              <a:gd name="connsiteY1" fmla="*/ 2508647 h 2508647"/>
              <a:gd name="connsiteX2" fmla="*/ 899344 w 4755871"/>
              <a:gd name="connsiteY2" fmla="*/ 908447 h 2508647"/>
              <a:gd name="connsiteX3" fmla="*/ 3042469 w 4755871"/>
              <a:gd name="connsiteY3" fmla="*/ 870347 h 2508647"/>
              <a:gd name="connsiteX4" fmla="*/ 4271194 w 4755871"/>
              <a:gd name="connsiteY4" fmla="*/ 1565672 h 2508647"/>
              <a:gd name="connsiteX5" fmla="*/ 4318819 w 4755871"/>
              <a:gd name="connsiteY5" fmla="*/ 2508647 h 250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55871" h="2508647">
                <a:moveTo>
                  <a:pt x="4318819" y="2508647"/>
                </a:moveTo>
                <a:lnTo>
                  <a:pt x="708844" y="2508647"/>
                </a:lnTo>
                <a:cubicBezTo>
                  <a:pt x="-123006" y="2422922"/>
                  <a:pt x="-411931" y="975122"/>
                  <a:pt x="899344" y="908447"/>
                </a:cubicBezTo>
                <a:cubicBezTo>
                  <a:pt x="1185094" y="-313928"/>
                  <a:pt x="2785294" y="-279003"/>
                  <a:pt x="3042469" y="870347"/>
                </a:cubicBezTo>
                <a:cubicBezTo>
                  <a:pt x="3528244" y="663972"/>
                  <a:pt x="4137844" y="857647"/>
                  <a:pt x="4271194" y="1565672"/>
                </a:cubicBezTo>
                <a:cubicBezTo>
                  <a:pt x="4915719" y="1594247"/>
                  <a:pt x="4903019" y="2413397"/>
                  <a:pt x="4318819" y="2508647"/>
                </a:cubicBezTo>
                <a:close/>
              </a:path>
            </a:pathLst>
          </a:custGeom>
          <a:noFill/>
          <a:ln w="25400" cap="flat" cmpd="sng" algn="ctr">
            <a:solidFill>
              <a:schemeClr val="accent3">
                <a:lumMod val="40000"/>
                <a:lumOff val="60000"/>
              </a:schemeClr>
            </a:solidFill>
            <a:prstDash val="solid"/>
            <a:headEnd type="none" w="med" len="med"/>
            <a:tailEnd type="none" w="lg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70" name="TextBox 569"/>
          <p:cNvSpPr txBox="1"/>
          <p:nvPr/>
        </p:nvSpPr>
        <p:spPr bwMode="ltGray">
          <a:xfrm>
            <a:off x="5070429" y="3660931"/>
            <a:ext cx="1237518" cy="16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altLang="ko-KR" sz="1200" dirty="0" smtClean="0">
                <a:solidFill>
                  <a:schemeClr val="tx2"/>
                </a:solidFill>
              </a:rPr>
              <a:t>Information Fabric</a:t>
            </a:r>
          </a:p>
        </p:txBody>
      </p:sp>
      <p:cxnSp>
        <p:nvCxnSpPr>
          <p:cNvPr id="571" name="Straight Connector 53"/>
          <p:cNvCxnSpPr/>
          <p:nvPr/>
        </p:nvCxnSpPr>
        <p:spPr bwMode="auto">
          <a:xfrm>
            <a:off x="1015590" y="4892454"/>
            <a:ext cx="1544643" cy="0"/>
          </a:xfrm>
          <a:prstGeom prst="line">
            <a:avLst/>
          </a:prstGeom>
          <a:solidFill>
            <a:srgbClr val="B1181E"/>
          </a:solidFill>
          <a:ln w="12700" cap="flat" cmpd="sng" algn="ctr">
            <a:solidFill>
              <a:srgbClr val="B12024"/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sp>
        <p:nvSpPr>
          <p:cNvPr id="572" name="Freeform 65"/>
          <p:cNvSpPr/>
          <p:nvPr/>
        </p:nvSpPr>
        <p:spPr bwMode="auto">
          <a:xfrm>
            <a:off x="1908446" y="4439438"/>
            <a:ext cx="175085" cy="356815"/>
          </a:xfrm>
          <a:custGeom>
            <a:avLst/>
            <a:gdLst>
              <a:gd name="connsiteX0" fmla="*/ 490404 w 980808"/>
              <a:gd name="connsiteY0" fmla="*/ 1318836 h 1998843"/>
              <a:gd name="connsiteX1" fmla="*/ 338004 w 980808"/>
              <a:gd name="connsiteY1" fmla="*/ 1471236 h 1998843"/>
              <a:gd name="connsiteX2" fmla="*/ 490404 w 980808"/>
              <a:gd name="connsiteY2" fmla="*/ 1623636 h 1998843"/>
              <a:gd name="connsiteX3" fmla="*/ 642804 w 980808"/>
              <a:gd name="connsiteY3" fmla="*/ 1471236 h 1998843"/>
              <a:gd name="connsiteX4" fmla="*/ 490404 w 980808"/>
              <a:gd name="connsiteY4" fmla="*/ 1318836 h 1998843"/>
              <a:gd name="connsiteX5" fmla="*/ 196942 w 980808"/>
              <a:gd name="connsiteY5" fmla="*/ 793529 h 1998843"/>
              <a:gd name="connsiteX6" fmla="*/ 139792 w 980808"/>
              <a:gd name="connsiteY6" fmla="*/ 850679 h 1998843"/>
              <a:gd name="connsiteX7" fmla="*/ 196942 w 980808"/>
              <a:gd name="connsiteY7" fmla="*/ 907829 h 1998843"/>
              <a:gd name="connsiteX8" fmla="*/ 783866 w 980808"/>
              <a:gd name="connsiteY8" fmla="*/ 907829 h 1998843"/>
              <a:gd name="connsiteX9" fmla="*/ 841016 w 980808"/>
              <a:gd name="connsiteY9" fmla="*/ 850679 h 1998843"/>
              <a:gd name="connsiteX10" fmla="*/ 783866 w 980808"/>
              <a:gd name="connsiteY10" fmla="*/ 793529 h 1998843"/>
              <a:gd name="connsiteX11" fmla="*/ 196942 w 980808"/>
              <a:gd name="connsiteY11" fmla="*/ 590080 h 1998843"/>
              <a:gd name="connsiteX12" fmla="*/ 139792 w 980808"/>
              <a:gd name="connsiteY12" fmla="*/ 647230 h 1998843"/>
              <a:gd name="connsiteX13" fmla="*/ 196942 w 980808"/>
              <a:gd name="connsiteY13" fmla="*/ 704380 h 1998843"/>
              <a:gd name="connsiteX14" fmla="*/ 783866 w 980808"/>
              <a:gd name="connsiteY14" fmla="*/ 704380 h 1998843"/>
              <a:gd name="connsiteX15" fmla="*/ 841016 w 980808"/>
              <a:gd name="connsiteY15" fmla="*/ 647230 h 1998843"/>
              <a:gd name="connsiteX16" fmla="*/ 783866 w 980808"/>
              <a:gd name="connsiteY16" fmla="*/ 590080 h 1998843"/>
              <a:gd name="connsiteX17" fmla="*/ 196942 w 980808"/>
              <a:gd name="connsiteY17" fmla="*/ 386632 h 1998843"/>
              <a:gd name="connsiteX18" fmla="*/ 139792 w 980808"/>
              <a:gd name="connsiteY18" fmla="*/ 443782 h 1998843"/>
              <a:gd name="connsiteX19" fmla="*/ 196942 w 980808"/>
              <a:gd name="connsiteY19" fmla="*/ 500932 h 1998843"/>
              <a:gd name="connsiteX20" fmla="*/ 783866 w 980808"/>
              <a:gd name="connsiteY20" fmla="*/ 500932 h 1998843"/>
              <a:gd name="connsiteX21" fmla="*/ 841016 w 980808"/>
              <a:gd name="connsiteY21" fmla="*/ 443782 h 1998843"/>
              <a:gd name="connsiteX22" fmla="*/ 783866 w 980808"/>
              <a:gd name="connsiteY22" fmla="*/ 386632 h 1998843"/>
              <a:gd name="connsiteX23" fmla="*/ 196942 w 980808"/>
              <a:gd name="connsiteY23" fmla="*/ 183184 h 1998843"/>
              <a:gd name="connsiteX24" fmla="*/ 139792 w 980808"/>
              <a:gd name="connsiteY24" fmla="*/ 240334 h 1998843"/>
              <a:gd name="connsiteX25" fmla="*/ 196942 w 980808"/>
              <a:gd name="connsiteY25" fmla="*/ 297484 h 1998843"/>
              <a:gd name="connsiteX26" fmla="*/ 783866 w 980808"/>
              <a:gd name="connsiteY26" fmla="*/ 297484 h 1998843"/>
              <a:gd name="connsiteX27" fmla="*/ 841016 w 980808"/>
              <a:gd name="connsiteY27" fmla="*/ 240334 h 1998843"/>
              <a:gd name="connsiteX28" fmla="*/ 783866 w 980808"/>
              <a:gd name="connsiteY28" fmla="*/ 183184 h 1998843"/>
              <a:gd name="connsiteX29" fmla="*/ 11073 w 980808"/>
              <a:gd name="connsiteY29" fmla="*/ 0 h 1998843"/>
              <a:gd name="connsiteX30" fmla="*/ 969735 w 980808"/>
              <a:gd name="connsiteY30" fmla="*/ 0 h 1998843"/>
              <a:gd name="connsiteX31" fmla="*/ 980808 w 980808"/>
              <a:gd name="connsiteY31" fmla="*/ 11073 h 1998843"/>
              <a:gd name="connsiteX32" fmla="*/ 980808 w 980808"/>
              <a:gd name="connsiteY32" fmla="*/ 1987770 h 1998843"/>
              <a:gd name="connsiteX33" fmla="*/ 969735 w 980808"/>
              <a:gd name="connsiteY33" fmla="*/ 1998843 h 1998843"/>
              <a:gd name="connsiteX34" fmla="*/ 11073 w 980808"/>
              <a:gd name="connsiteY34" fmla="*/ 1998843 h 1998843"/>
              <a:gd name="connsiteX35" fmla="*/ 0 w 980808"/>
              <a:gd name="connsiteY35" fmla="*/ 1987770 h 1998843"/>
              <a:gd name="connsiteX36" fmla="*/ 0 w 980808"/>
              <a:gd name="connsiteY36" fmla="*/ 11073 h 1998843"/>
              <a:gd name="connsiteX37" fmla="*/ 11073 w 980808"/>
              <a:gd name="connsiteY37" fmla="*/ 0 h 1998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80808" h="1998843">
                <a:moveTo>
                  <a:pt x="490404" y="1318836"/>
                </a:moveTo>
                <a:cubicBezTo>
                  <a:pt x="406236" y="1318836"/>
                  <a:pt x="338004" y="1387068"/>
                  <a:pt x="338004" y="1471236"/>
                </a:cubicBezTo>
                <a:cubicBezTo>
                  <a:pt x="338004" y="1555404"/>
                  <a:pt x="406236" y="1623636"/>
                  <a:pt x="490404" y="1623636"/>
                </a:cubicBezTo>
                <a:cubicBezTo>
                  <a:pt x="574572" y="1623636"/>
                  <a:pt x="642804" y="1555404"/>
                  <a:pt x="642804" y="1471236"/>
                </a:cubicBezTo>
                <a:cubicBezTo>
                  <a:pt x="642804" y="1387068"/>
                  <a:pt x="574572" y="1318836"/>
                  <a:pt x="490404" y="1318836"/>
                </a:cubicBezTo>
                <a:close/>
                <a:moveTo>
                  <a:pt x="196942" y="793529"/>
                </a:moveTo>
                <a:cubicBezTo>
                  <a:pt x="165379" y="793529"/>
                  <a:pt x="139792" y="819116"/>
                  <a:pt x="139792" y="850679"/>
                </a:cubicBezTo>
                <a:cubicBezTo>
                  <a:pt x="139792" y="882242"/>
                  <a:pt x="165379" y="907829"/>
                  <a:pt x="196942" y="907829"/>
                </a:cubicBezTo>
                <a:lnTo>
                  <a:pt x="783866" y="907829"/>
                </a:lnTo>
                <a:cubicBezTo>
                  <a:pt x="815429" y="907829"/>
                  <a:pt x="841016" y="882242"/>
                  <a:pt x="841016" y="850679"/>
                </a:cubicBezTo>
                <a:cubicBezTo>
                  <a:pt x="841016" y="819116"/>
                  <a:pt x="815429" y="793529"/>
                  <a:pt x="783866" y="793529"/>
                </a:cubicBezTo>
                <a:close/>
                <a:moveTo>
                  <a:pt x="196942" y="590080"/>
                </a:moveTo>
                <a:cubicBezTo>
                  <a:pt x="165379" y="590080"/>
                  <a:pt x="139792" y="615667"/>
                  <a:pt x="139792" y="647230"/>
                </a:cubicBezTo>
                <a:cubicBezTo>
                  <a:pt x="139792" y="678793"/>
                  <a:pt x="165379" y="704380"/>
                  <a:pt x="196942" y="704380"/>
                </a:cubicBezTo>
                <a:lnTo>
                  <a:pt x="783866" y="704380"/>
                </a:lnTo>
                <a:cubicBezTo>
                  <a:pt x="815429" y="704380"/>
                  <a:pt x="841016" y="678793"/>
                  <a:pt x="841016" y="647230"/>
                </a:cubicBezTo>
                <a:cubicBezTo>
                  <a:pt x="841016" y="615667"/>
                  <a:pt x="815429" y="590080"/>
                  <a:pt x="783866" y="590080"/>
                </a:cubicBezTo>
                <a:close/>
                <a:moveTo>
                  <a:pt x="196942" y="386632"/>
                </a:moveTo>
                <a:cubicBezTo>
                  <a:pt x="165379" y="386632"/>
                  <a:pt x="139792" y="412219"/>
                  <a:pt x="139792" y="443782"/>
                </a:cubicBezTo>
                <a:cubicBezTo>
                  <a:pt x="139792" y="475345"/>
                  <a:pt x="165379" y="500932"/>
                  <a:pt x="196942" y="500932"/>
                </a:cubicBezTo>
                <a:lnTo>
                  <a:pt x="783866" y="500932"/>
                </a:lnTo>
                <a:cubicBezTo>
                  <a:pt x="815429" y="500932"/>
                  <a:pt x="841016" y="475345"/>
                  <a:pt x="841016" y="443782"/>
                </a:cubicBezTo>
                <a:cubicBezTo>
                  <a:pt x="841016" y="412219"/>
                  <a:pt x="815429" y="386632"/>
                  <a:pt x="783866" y="386632"/>
                </a:cubicBezTo>
                <a:close/>
                <a:moveTo>
                  <a:pt x="196942" y="183184"/>
                </a:moveTo>
                <a:cubicBezTo>
                  <a:pt x="165379" y="183184"/>
                  <a:pt x="139792" y="208771"/>
                  <a:pt x="139792" y="240334"/>
                </a:cubicBezTo>
                <a:cubicBezTo>
                  <a:pt x="139792" y="271897"/>
                  <a:pt x="165379" y="297484"/>
                  <a:pt x="196942" y="297484"/>
                </a:cubicBezTo>
                <a:lnTo>
                  <a:pt x="783866" y="297484"/>
                </a:lnTo>
                <a:cubicBezTo>
                  <a:pt x="815429" y="297484"/>
                  <a:pt x="841016" y="271897"/>
                  <a:pt x="841016" y="240334"/>
                </a:cubicBezTo>
                <a:cubicBezTo>
                  <a:pt x="841016" y="208771"/>
                  <a:pt x="815429" y="183184"/>
                  <a:pt x="783866" y="183184"/>
                </a:cubicBezTo>
                <a:close/>
                <a:moveTo>
                  <a:pt x="11073" y="0"/>
                </a:moveTo>
                <a:lnTo>
                  <a:pt x="969735" y="0"/>
                </a:lnTo>
                <a:cubicBezTo>
                  <a:pt x="975850" y="0"/>
                  <a:pt x="980808" y="4958"/>
                  <a:pt x="980808" y="11073"/>
                </a:cubicBezTo>
                <a:lnTo>
                  <a:pt x="980808" y="1987770"/>
                </a:lnTo>
                <a:cubicBezTo>
                  <a:pt x="980808" y="1993885"/>
                  <a:pt x="975850" y="1998843"/>
                  <a:pt x="969735" y="1998843"/>
                </a:cubicBezTo>
                <a:lnTo>
                  <a:pt x="11073" y="1998843"/>
                </a:lnTo>
                <a:cubicBezTo>
                  <a:pt x="4958" y="1998843"/>
                  <a:pt x="0" y="1993885"/>
                  <a:pt x="0" y="1987770"/>
                </a:cubicBezTo>
                <a:lnTo>
                  <a:pt x="0" y="11073"/>
                </a:lnTo>
                <a:cubicBezTo>
                  <a:pt x="0" y="4958"/>
                  <a:pt x="4958" y="0"/>
                  <a:pt x="11073" y="0"/>
                </a:cubicBezTo>
                <a:close/>
              </a:path>
            </a:pathLst>
          </a:custGeom>
          <a:solidFill>
            <a:srgbClr val="B12024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73" name="Freeform 66"/>
          <p:cNvSpPr/>
          <p:nvPr/>
        </p:nvSpPr>
        <p:spPr bwMode="auto">
          <a:xfrm>
            <a:off x="1718690" y="4439438"/>
            <a:ext cx="175085" cy="356815"/>
          </a:xfrm>
          <a:custGeom>
            <a:avLst/>
            <a:gdLst>
              <a:gd name="connsiteX0" fmla="*/ 490404 w 980808"/>
              <a:gd name="connsiteY0" fmla="*/ 1318836 h 1998843"/>
              <a:gd name="connsiteX1" fmla="*/ 338004 w 980808"/>
              <a:gd name="connsiteY1" fmla="*/ 1471236 h 1998843"/>
              <a:gd name="connsiteX2" fmla="*/ 490404 w 980808"/>
              <a:gd name="connsiteY2" fmla="*/ 1623636 h 1998843"/>
              <a:gd name="connsiteX3" fmla="*/ 642804 w 980808"/>
              <a:gd name="connsiteY3" fmla="*/ 1471236 h 1998843"/>
              <a:gd name="connsiteX4" fmla="*/ 490404 w 980808"/>
              <a:gd name="connsiteY4" fmla="*/ 1318836 h 1998843"/>
              <a:gd name="connsiteX5" fmla="*/ 196942 w 980808"/>
              <a:gd name="connsiteY5" fmla="*/ 793529 h 1998843"/>
              <a:gd name="connsiteX6" fmla="*/ 139792 w 980808"/>
              <a:gd name="connsiteY6" fmla="*/ 850679 h 1998843"/>
              <a:gd name="connsiteX7" fmla="*/ 196942 w 980808"/>
              <a:gd name="connsiteY7" fmla="*/ 907829 h 1998843"/>
              <a:gd name="connsiteX8" fmla="*/ 783866 w 980808"/>
              <a:gd name="connsiteY8" fmla="*/ 907829 h 1998843"/>
              <a:gd name="connsiteX9" fmla="*/ 841016 w 980808"/>
              <a:gd name="connsiteY9" fmla="*/ 850679 h 1998843"/>
              <a:gd name="connsiteX10" fmla="*/ 783866 w 980808"/>
              <a:gd name="connsiteY10" fmla="*/ 793529 h 1998843"/>
              <a:gd name="connsiteX11" fmla="*/ 196942 w 980808"/>
              <a:gd name="connsiteY11" fmla="*/ 590080 h 1998843"/>
              <a:gd name="connsiteX12" fmla="*/ 139792 w 980808"/>
              <a:gd name="connsiteY12" fmla="*/ 647230 h 1998843"/>
              <a:gd name="connsiteX13" fmla="*/ 196942 w 980808"/>
              <a:gd name="connsiteY13" fmla="*/ 704380 h 1998843"/>
              <a:gd name="connsiteX14" fmla="*/ 783866 w 980808"/>
              <a:gd name="connsiteY14" fmla="*/ 704380 h 1998843"/>
              <a:gd name="connsiteX15" fmla="*/ 841016 w 980808"/>
              <a:gd name="connsiteY15" fmla="*/ 647230 h 1998843"/>
              <a:gd name="connsiteX16" fmla="*/ 783866 w 980808"/>
              <a:gd name="connsiteY16" fmla="*/ 590080 h 1998843"/>
              <a:gd name="connsiteX17" fmla="*/ 196942 w 980808"/>
              <a:gd name="connsiteY17" fmla="*/ 386632 h 1998843"/>
              <a:gd name="connsiteX18" fmla="*/ 139792 w 980808"/>
              <a:gd name="connsiteY18" fmla="*/ 443782 h 1998843"/>
              <a:gd name="connsiteX19" fmla="*/ 196942 w 980808"/>
              <a:gd name="connsiteY19" fmla="*/ 500932 h 1998843"/>
              <a:gd name="connsiteX20" fmla="*/ 783866 w 980808"/>
              <a:gd name="connsiteY20" fmla="*/ 500932 h 1998843"/>
              <a:gd name="connsiteX21" fmla="*/ 841016 w 980808"/>
              <a:gd name="connsiteY21" fmla="*/ 443782 h 1998843"/>
              <a:gd name="connsiteX22" fmla="*/ 783866 w 980808"/>
              <a:gd name="connsiteY22" fmla="*/ 386632 h 1998843"/>
              <a:gd name="connsiteX23" fmla="*/ 196942 w 980808"/>
              <a:gd name="connsiteY23" fmla="*/ 183184 h 1998843"/>
              <a:gd name="connsiteX24" fmla="*/ 139792 w 980808"/>
              <a:gd name="connsiteY24" fmla="*/ 240334 h 1998843"/>
              <a:gd name="connsiteX25" fmla="*/ 196942 w 980808"/>
              <a:gd name="connsiteY25" fmla="*/ 297484 h 1998843"/>
              <a:gd name="connsiteX26" fmla="*/ 783866 w 980808"/>
              <a:gd name="connsiteY26" fmla="*/ 297484 h 1998843"/>
              <a:gd name="connsiteX27" fmla="*/ 841016 w 980808"/>
              <a:gd name="connsiteY27" fmla="*/ 240334 h 1998843"/>
              <a:gd name="connsiteX28" fmla="*/ 783866 w 980808"/>
              <a:gd name="connsiteY28" fmla="*/ 183184 h 1998843"/>
              <a:gd name="connsiteX29" fmla="*/ 11073 w 980808"/>
              <a:gd name="connsiteY29" fmla="*/ 0 h 1998843"/>
              <a:gd name="connsiteX30" fmla="*/ 969735 w 980808"/>
              <a:gd name="connsiteY30" fmla="*/ 0 h 1998843"/>
              <a:gd name="connsiteX31" fmla="*/ 980808 w 980808"/>
              <a:gd name="connsiteY31" fmla="*/ 11073 h 1998843"/>
              <a:gd name="connsiteX32" fmla="*/ 980808 w 980808"/>
              <a:gd name="connsiteY32" fmla="*/ 1987770 h 1998843"/>
              <a:gd name="connsiteX33" fmla="*/ 969735 w 980808"/>
              <a:gd name="connsiteY33" fmla="*/ 1998843 h 1998843"/>
              <a:gd name="connsiteX34" fmla="*/ 11073 w 980808"/>
              <a:gd name="connsiteY34" fmla="*/ 1998843 h 1998843"/>
              <a:gd name="connsiteX35" fmla="*/ 0 w 980808"/>
              <a:gd name="connsiteY35" fmla="*/ 1987770 h 1998843"/>
              <a:gd name="connsiteX36" fmla="*/ 0 w 980808"/>
              <a:gd name="connsiteY36" fmla="*/ 11073 h 1998843"/>
              <a:gd name="connsiteX37" fmla="*/ 11073 w 980808"/>
              <a:gd name="connsiteY37" fmla="*/ 0 h 1998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80808" h="1998843">
                <a:moveTo>
                  <a:pt x="490404" y="1318836"/>
                </a:moveTo>
                <a:cubicBezTo>
                  <a:pt x="406236" y="1318836"/>
                  <a:pt x="338004" y="1387068"/>
                  <a:pt x="338004" y="1471236"/>
                </a:cubicBezTo>
                <a:cubicBezTo>
                  <a:pt x="338004" y="1555404"/>
                  <a:pt x="406236" y="1623636"/>
                  <a:pt x="490404" y="1623636"/>
                </a:cubicBezTo>
                <a:cubicBezTo>
                  <a:pt x="574572" y="1623636"/>
                  <a:pt x="642804" y="1555404"/>
                  <a:pt x="642804" y="1471236"/>
                </a:cubicBezTo>
                <a:cubicBezTo>
                  <a:pt x="642804" y="1387068"/>
                  <a:pt x="574572" y="1318836"/>
                  <a:pt x="490404" y="1318836"/>
                </a:cubicBezTo>
                <a:close/>
                <a:moveTo>
                  <a:pt x="196942" y="793529"/>
                </a:moveTo>
                <a:cubicBezTo>
                  <a:pt x="165379" y="793529"/>
                  <a:pt x="139792" y="819116"/>
                  <a:pt x="139792" y="850679"/>
                </a:cubicBezTo>
                <a:cubicBezTo>
                  <a:pt x="139792" y="882242"/>
                  <a:pt x="165379" y="907829"/>
                  <a:pt x="196942" y="907829"/>
                </a:cubicBezTo>
                <a:lnTo>
                  <a:pt x="783866" y="907829"/>
                </a:lnTo>
                <a:cubicBezTo>
                  <a:pt x="815429" y="907829"/>
                  <a:pt x="841016" y="882242"/>
                  <a:pt x="841016" y="850679"/>
                </a:cubicBezTo>
                <a:cubicBezTo>
                  <a:pt x="841016" y="819116"/>
                  <a:pt x="815429" y="793529"/>
                  <a:pt x="783866" y="793529"/>
                </a:cubicBezTo>
                <a:close/>
                <a:moveTo>
                  <a:pt x="196942" y="590080"/>
                </a:moveTo>
                <a:cubicBezTo>
                  <a:pt x="165379" y="590080"/>
                  <a:pt x="139792" y="615667"/>
                  <a:pt x="139792" y="647230"/>
                </a:cubicBezTo>
                <a:cubicBezTo>
                  <a:pt x="139792" y="678793"/>
                  <a:pt x="165379" y="704380"/>
                  <a:pt x="196942" y="704380"/>
                </a:cubicBezTo>
                <a:lnTo>
                  <a:pt x="783866" y="704380"/>
                </a:lnTo>
                <a:cubicBezTo>
                  <a:pt x="815429" y="704380"/>
                  <a:pt x="841016" y="678793"/>
                  <a:pt x="841016" y="647230"/>
                </a:cubicBezTo>
                <a:cubicBezTo>
                  <a:pt x="841016" y="615667"/>
                  <a:pt x="815429" y="590080"/>
                  <a:pt x="783866" y="590080"/>
                </a:cubicBezTo>
                <a:close/>
                <a:moveTo>
                  <a:pt x="196942" y="386632"/>
                </a:moveTo>
                <a:cubicBezTo>
                  <a:pt x="165379" y="386632"/>
                  <a:pt x="139792" y="412219"/>
                  <a:pt x="139792" y="443782"/>
                </a:cubicBezTo>
                <a:cubicBezTo>
                  <a:pt x="139792" y="475345"/>
                  <a:pt x="165379" y="500932"/>
                  <a:pt x="196942" y="500932"/>
                </a:cubicBezTo>
                <a:lnTo>
                  <a:pt x="783866" y="500932"/>
                </a:lnTo>
                <a:cubicBezTo>
                  <a:pt x="815429" y="500932"/>
                  <a:pt x="841016" y="475345"/>
                  <a:pt x="841016" y="443782"/>
                </a:cubicBezTo>
                <a:cubicBezTo>
                  <a:pt x="841016" y="412219"/>
                  <a:pt x="815429" y="386632"/>
                  <a:pt x="783866" y="386632"/>
                </a:cubicBezTo>
                <a:close/>
                <a:moveTo>
                  <a:pt x="196942" y="183184"/>
                </a:moveTo>
                <a:cubicBezTo>
                  <a:pt x="165379" y="183184"/>
                  <a:pt x="139792" y="208771"/>
                  <a:pt x="139792" y="240334"/>
                </a:cubicBezTo>
                <a:cubicBezTo>
                  <a:pt x="139792" y="271897"/>
                  <a:pt x="165379" y="297484"/>
                  <a:pt x="196942" y="297484"/>
                </a:cubicBezTo>
                <a:lnTo>
                  <a:pt x="783866" y="297484"/>
                </a:lnTo>
                <a:cubicBezTo>
                  <a:pt x="815429" y="297484"/>
                  <a:pt x="841016" y="271897"/>
                  <a:pt x="841016" y="240334"/>
                </a:cubicBezTo>
                <a:cubicBezTo>
                  <a:pt x="841016" y="208771"/>
                  <a:pt x="815429" y="183184"/>
                  <a:pt x="783866" y="183184"/>
                </a:cubicBezTo>
                <a:close/>
                <a:moveTo>
                  <a:pt x="11073" y="0"/>
                </a:moveTo>
                <a:lnTo>
                  <a:pt x="969735" y="0"/>
                </a:lnTo>
                <a:cubicBezTo>
                  <a:pt x="975850" y="0"/>
                  <a:pt x="980808" y="4958"/>
                  <a:pt x="980808" y="11073"/>
                </a:cubicBezTo>
                <a:lnTo>
                  <a:pt x="980808" y="1987770"/>
                </a:lnTo>
                <a:cubicBezTo>
                  <a:pt x="980808" y="1993885"/>
                  <a:pt x="975850" y="1998843"/>
                  <a:pt x="969735" y="1998843"/>
                </a:cubicBezTo>
                <a:lnTo>
                  <a:pt x="11073" y="1998843"/>
                </a:lnTo>
                <a:cubicBezTo>
                  <a:pt x="4958" y="1998843"/>
                  <a:pt x="0" y="1993885"/>
                  <a:pt x="0" y="1987770"/>
                </a:cubicBezTo>
                <a:lnTo>
                  <a:pt x="0" y="11073"/>
                </a:lnTo>
                <a:cubicBezTo>
                  <a:pt x="0" y="4958"/>
                  <a:pt x="4958" y="0"/>
                  <a:pt x="11073" y="0"/>
                </a:cubicBezTo>
                <a:close/>
              </a:path>
            </a:pathLst>
          </a:custGeom>
          <a:solidFill>
            <a:srgbClr val="B12024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74" name="Freeform 67"/>
          <p:cNvSpPr/>
          <p:nvPr/>
        </p:nvSpPr>
        <p:spPr bwMode="auto">
          <a:xfrm>
            <a:off x="1528934" y="4439438"/>
            <a:ext cx="175085" cy="356815"/>
          </a:xfrm>
          <a:custGeom>
            <a:avLst/>
            <a:gdLst>
              <a:gd name="connsiteX0" fmla="*/ 490404 w 980808"/>
              <a:gd name="connsiteY0" fmla="*/ 1318836 h 1998843"/>
              <a:gd name="connsiteX1" fmla="*/ 338004 w 980808"/>
              <a:gd name="connsiteY1" fmla="*/ 1471236 h 1998843"/>
              <a:gd name="connsiteX2" fmla="*/ 490404 w 980808"/>
              <a:gd name="connsiteY2" fmla="*/ 1623636 h 1998843"/>
              <a:gd name="connsiteX3" fmla="*/ 642804 w 980808"/>
              <a:gd name="connsiteY3" fmla="*/ 1471236 h 1998843"/>
              <a:gd name="connsiteX4" fmla="*/ 490404 w 980808"/>
              <a:gd name="connsiteY4" fmla="*/ 1318836 h 1998843"/>
              <a:gd name="connsiteX5" fmla="*/ 196942 w 980808"/>
              <a:gd name="connsiteY5" fmla="*/ 793529 h 1998843"/>
              <a:gd name="connsiteX6" fmla="*/ 139792 w 980808"/>
              <a:gd name="connsiteY6" fmla="*/ 850679 h 1998843"/>
              <a:gd name="connsiteX7" fmla="*/ 196942 w 980808"/>
              <a:gd name="connsiteY7" fmla="*/ 907829 h 1998843"/>
              <a:gd name="connsiteX8" fmla="*/ 783866 w 980808"/>
              <a:gd name="connsiteY8" fmla="*/ 907829 h 1998843"/>
              <a:gd name="connsiteX9" fmla="*/ 841016 w 980808"/>
              <a:gd name="connsiteY9" fmla="*/ 850679 h 1998843"/>
              <a:gd name="connsiteX10" fmla="*/ 783866 w 980808"/>
              <a:gd name="connsiteY10" fmla="*/ 793529 h 1998843"/>
              <a:gd name="connsiteX11" fmla="*/ 196942 w 980808"/>
              <a:gd name="connsiteY11" fmla="*/ 590080 h 1998843"/>
              <a:gd name="connsiteX12" fmla="*/ 139792 w 980808"/>
              <a:gd name="connsiteY12" fmla="*/ 647230 h 1998843"/>
              <a:gd name="connsiteX13" fmla="*/ 196942 w 980808"/>
              <a:gd name="connsiteY13" fmla="*/ 704380 h 1998843"/>
              <a:gd name="connsiteX14" fmla="*/ 783866 w 980808"/>
              <a:gd name="connsiteY14" fmla="*/ 704380 h 1998843"/>
              <a:gd name="connsiteX15" fmla="*/ 841016 w 980808"/>
              <a:gd name="connsiteY15" fmla="*/ 647230 h 1998843"/>
              <a:gd name="connsiteX16" fmla="*/ 783866 w 980808"/>
              <a:gd name="connsiteY16" fmla="*/ 590080 h 1998843"/>
              <a:gd name="connsiteX17" fmla="*/ 196942 w 980808"/>
              <a:gd name="connsiteY17" fmla="*/ 386632 h 1998843"/>
              <a:gd name="connsiteX18" fmla="*/ 139792 w 980808"/>
              <a:gd name="connsiteY18" fmla="*/ 443782 h 1998843"/>
              <a:gd name="connsiteX19" fmla="*/ 196942 w 980808"/>
              <a:gd name="connsiteY19" fmla="*/ 500932 h 1998843"/>
              <a:gd name="connsiteX20" fmla="*/ 783866 w 980808"/>
              <a:gd name="connsiteY20" fmla="*/ 500932 h 1998843"/>
              <a:gd name="connsiteX21" fmla="*/ 841016 w 980808"/>
              <a:gd name="connsiteY21" fmla="*/ 443782 h 1998843"/>
              <a:gd name="connsiteX22" fmla="*/ 783866 w 980808"/>
              <a:gd name="connsiteY22" fmla="*/ 386632 h 1998843"/>
              <a:gd name="connsiteX23" fmla="*/ 196942 w 980808"/>
              <a:gd name="connsiteY23" fmla="*/ 183184 h 1998843"/>
              <a:gd name="connsiteX24" fmla="*/ 139792 w 980808"/>
              <a:gd name="connsiteY24" fmla="*/ 240334 h 1998843"/>
              <a:gd name="connsiteX25" fmla="*/ 196942 w 980808"/>
              <a:gd name="connsiteY25" fmla="*/ 297484 h 1998843"/>
              <a:gd name="connsiteX26" fmla="*/ 783866 w 980808"/>
              <a:gd name="connsiteY26" fmla="*/ 297484 h 1998843"/>
              <a:gd name="connsiteX27" fmla="*/ 841016 w 980808"/>
              <a:gd name="connsiteY27" fmla="*/ 240334 h 1998843"/>
              <a:gd name="connsiteX28" fmla="*/ 783866 w 980808"/>
              <a:gd name="connsiteY28" fmla="*/ 183184 h 1998843"/>
              <a:gd name="connsiteX29" fmla="*/ 11073 w 980808"/>
              <a:gd name="connsiteY29" fmla="*/ 0 h 1998843"/>
              <a:gd name="connsiteX30" fmla="*/ 969735 w 980808"/>
              <a:gd name="connsiteY30" fmla="*/ 0 h 1998843"/>
              <a:gd name="connsiteX31" fmla="*/ 980808 w 980808"/>
              <a:gd name="connsiteY31" fmla="*/ 11073 h 1998843"/>
              <a:gd name="connsiteX32" fmla="*/ 980808 w 980808"/>
              <a:gd name="connsiteY32" fmla="*/ 1987770 h 1998843"/>
              <a:gd name="connsiteX33" fmla="*/ 969735 w 980808"/>
              <a:gd name="connsiteY33" fmla="*/ 1998843 h 1998843"/>
              <a:gd name="connsiteX34" fmla="*/ 11073 w 980808"/>
              <a:gd name="connsiteY34" fmla="*/ 1998843 h 1998843"/>
              <a:gd name="connsiteX35" fmla="*/ 0 w 980808"/>
              <a:gd name="connsiteY35" fmla="*/ 1987770 h 1998843"/>
              <a:gd name="connsiteX36" fmla="*/ 0 w 980808"/>
              <a:gd name="connsiteY36" fmla="*/ 11073 h 1998843"/>
              <a:gd name="connsiteX37" fmla="*/ 11073 w 980808"/>
              <a:gd name="connsiteY37" fmla="*/ 0 h 1998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80808" h="1998843">
                <a:moveTo>
                  <a:pt x="490404" y="1318836"/>
                </a:moveTo>
                <a:cubicBezTo>
                  <a:pt x="406236" y="1318836"/>
                  <a:pt x="338004" y="1387068"/>
                  <a:pt x="338004" y="1471236"/>
                </a:cubicBezTo>
                <a:cubicBezTo>
                  <a:pt x="338004" y="1555404"/>
                  <a:pt x="406236" y="1623636"/>
                  <a:pt x="490404" y="1623636"/>
                </a:cubicBezTo>
                <a:cubicBezTo>
                  <a:pt x="574572" y="1623636"/>
                  <a:pt x="642804" y="1555404"/>
                  <a:pt x="642804" y="1471236"/>
                </a:cubicBezTo>
                <a:cubicBezTo>
                  <a:pt x="642804" y="1387068"/>
                  <a:pt x="574572" y="1318836"/>
                  <a:pt x="490404" y="1318836"/>
                </a:cubicBezTo>
                <a:close/>
                <a:moveTo>
                  <a:pt x="196942" y="793529"/>
                </a:moveTo>
                <a:cubicBezTo>
                  <a:pt x="165379" y="793529"/>
                  <a:pt x="139792" y="819116"/>
                  <a:pt x="139792" y="850679"/>
                </a:cubicBezTo>
                <a:cubicBezTo>
                  <a:pt x="139792" y="882242"/>
                  <a:pt x="165379" y="907829"/>
                  <a:pt x="196942" y="907829"/>
                </a:cubicBezTo>
                <a:lnTo>
                  <a:pt x="783866" y="907829"/>
                </a:lnTo>
                <a:cubicBezTo>
                  <a:pt x="815429" y="907829"/>
                  <a:pt x="841016" y="882242"/>
                  <a:pt x="841016" y="850679"/>
                </a:cubicBezTo>
                <a:cubicBezTo>
                  <a:pt x="841016" y="819116"/>
                  <a:pt x="815429" y="793529"/>
                  <a:pt x="783866" y="793529"/>
                </a:cubicBezTo>
                <a:close/>
                <a:moveTo>
                  <a:pt x="196942" y="590080"/>
                </a:moveTo>
                <a:cubicBezTo>
                  <a:pt x="165379" y="590080"/>
                  <a:pt x="139792" y="615667"/>
                  <a:pt x="139792" y="647230"/>
                </a:cubicBezTo>
                <a:cubicBezTo>
                  <a:pt x="139792" y="678793"/>
                  <a:pt x="165379" y="704380"/>
                  <a:pt x="196942" y="704380"/>
                </a:cubicBezTo>
                <a:lnTo>
                  <a:pt x="783866" y="704380"/>
                </a:lnTo>
                <a:cubicBezTo>
                  <a:pt x="815429" y="704380"/>
                  <a:pt x="841016" y="678793"/>
                  <a:pt x="841016" y="647230"/>
                </a:cubicBezTo>
                <a:cubicBezTo>
                  <a:pt x="841016" y="615667"/>
                  <a:pt x="815429" y="590080"/>
                  <a:pt x="783866" y="590080"/>
                </a:cubicBezTo>
                <a:close/>
                <a:moveTo>
                  <a:pt x="196942" y="386632"/>
                </a:moveTo>
                <a:cubicBezTo>
                  <a:pt x="165379" y="386632"/>
                  <a:pt x="139792" y="412219"/>
                  <a:pt x="139792" y="443782"/>
                </a:cubicBezTo>
                <a:cubicBezTo>
                  <a:pt x="139792" y="475345"/>
                  <a:pt x="165379" y="500932"/>
                  <a:pt x="196942" y="500932"/>
                </a:cubicBezTo>
                <a:lnTo>
                  <a:pt x="783866" y="500932"/>
                </a:lnTo>
                <a:cubicBezTo>
                  <a:pt x="815429" y="500932"/>
                  <a:pt x="841016" y="475345"/>
                  <a:pt x="841016" y="443782"/>
                </a:cubicBezTo>
                <a:cubicBezTo>
                  <a:pt x="841016" y="412219"/>
                  <a:pt x="815429" y="386632"/>
                  <a:pt x="783866" y="386632"/>
                </a:cubicBezTo>
                <a:close/>
                <a:moveTo>
                  <a:pt x="196942" y="183184"/>
                </a:moveTo>
                <a:cubicBezTo>
                  <a:pt x="165379" y="183184"/>
                  <a:pt x="139792" y="208771"/>
                  <a:pt x="139792" y="240334"/>
                </a:cubicBezTo>
                <a:cubicBezTo>
                  <a:pt x="139792" y="271897"/>
                  <a:pt x="165379" y="297484"/>
                  <a:pt x="196942" y="297484"/>
                </a:cubicBezTo>
                <a:lnTo>
                  <a:pt x="783866" y="297484"/>
                </a:lnTo>
                <a:cubicBezTo>
                  <a:pt x="815429" y="297484"/>
                  <a:pt x="841016" y="271897"/>
                  <a:pt x="841016" y="240334"/>
                </a:cubicBezTo>
                <a:cubicBezTo>
                  <a:pt x="841016" y="208771"/>
                  <a:pt x="815429" y="183184"/>
                  <a:pt x="783866" y="183184"/>
                </a:cubicBezTo>
                <a:close/>
                <a:moveTo>
                  <a:pt x="11073" y="0"/>
                </a:moveTo>
                <a:lnTo>
                  <a:pt x="969735" y="0"/>
                </a:lnTo>
                <a:cubicBezTo>
                  <a:pt x="975850" y="0"/>
                  <a:pt x="980808" y="4958"/>
                  <a:pt x="980808" y="11073"/>
                </a:cubicBezTo>
                <a:lnTo>
                  <a:pt x="980808" y="1987770"/>
                </a:lnTo>
                <a:cubicBezTo>
                  <a:pt x="980808" y="1993885"/>
                  <a:pt x="975850" y="1998843"/>
                  <a:pt x="969735" y="1998843"/>
                </a:cubicBezTo>
                <a:lnTo>
                  <a:pt x="11073" y="1998843"/>
                </a:lnTo>
                <a:cubicBezTo>
                  <a:pt x="4958" y="1998843"/>
                  <a:pt x="0" y="1993885"/>
                  <a:pt x="0" y="1987770"/>
                </a:cubicBezTo>
                <a:lnTo>
                  <a:pt x="0" y="11073"/>
                </a:lnTo>
                <a:cubicBezTo>
                  <a:pt x="0" y="4958"/>
                  <a:pt x="4958" y="0"/>
                  <a:pt x="11073" y="0"/>
                </a:cubicBezTo>
                <a:close/>
              </a:path>
            </a:pathLst>
          </a:custGeom>
          <a:solidFill>
            <a:srgbClr val="B12024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75" name="Freeform 62"/>
          <p:cNvSpPr/>
          <p:nvPr/>
        </p:nvSpPr>
        <p:spPr bwMode="auto">
          <a:xfrm>
            <a:off x="923023" y="4245497"/>
            <a:ext cx="593445" cy="550756"/>
          </a:xfrm>
          <a:custGeom>
            <a:avLst/>
            <a:gdLst>
              <a:gd name="connsiteX0" fmla="*/ 2495845 w 3381512"/>
              <a:gd name="connsiteY0" fmla="*/ 2715028 h 3138277"/>
              <a:gd name="connsiteX1" fmla="*/ 2495845 w 3381512"/>
              <a:gd name="connsiteY1" fmla="*/ 2941516 h 3138277"/>
              <a:gd name="connsiteX2" fmla="*/ 2613447 w 3381512"/>
              <a:gd name="connsiteY2" fmla="*/ 2941516 h 3138277"/>
              <a:gd name="connsiteX3" fmla="*/ 2613447 w 3381512"/>
              <a:gd name="connsiteY3" fmla="*/ 2715028 h 3138277"/>
              <a:gd name="connsiteX4" fmla="*/ 2268762 w 3381512"/>
              <a:gd name="connsiteY4" fmla="*/ 2715028 h 3138277"/>
              <a:gd name="connsiteX5" fmla="*/ 2268762 w 3381512"/>
              <a:gd name="connsiteY5" fmla="*/ 2941516 h 3138277"/>
              <a:gd name="connsiteX6" fmla="*/ 2386364 w 3381512"/>
              <a:gd name="connsiteY6" fmla="*/ 2941516 h 3138277"/>
              <a:gd name="connsiteX7" fmla="*/ 2386364 w 3381512"/>
              <a:gd name="connsiteY7" fmla="*/ 2715028 h 3138277"/>
              <a:gd name="connsiteX8" fmla="*/ 2041678 w 3381512"/>
              <a:gd name="connsiteY8" fmla="*/ 2715028 h 3138277"/>
              <a:gd name="connsiteX9" fmla="*/ 2041678 w 3381512"/>
              <a:gd name="connsiteY9" fmla="*/ 2941516 h 3138277"/>
              <a:gd name="connsiteX10" fmla="*/ 2159280 w 3381512"/>
              <a:gd name="connsiteY10" fmla="*/ 2941516 h 3138277"/>
              <a:gd name="connsiteX11" fmla="*/ 2159280 w 3381512"/>
              <a:gd name="connsiteY11" fmla="*/ 2715028 h 3138277"/>
              <a:gd name="connsiteX12" fmla="*/ 1814594 w 3381512"/>
              <a:gd name="connsiteY12" fmla="*/ 2715028 h 3138277"/>
              <a:gd name="connsiteX13" fmla="*/ 1814594 w 3381512"/>
              <a:gd name="connsiteY13" fmla="*/ 2941516 h 3138277"/>
              <a:gd name="connsiteX14" fmla="*/ 1932196 w 3381512"/>
              <a:gd name="connsiteY14" fmla="*/ 2941516 h 3138277"/>
              <a:gd name="connsiteX15" fmla="*/ 1932196 w 3381512"/>
              <a:gd name="connsiteY15" fmla="*/ 2715028 h 3138277"/>
              <a:gd name="connsiteX16" fmla="*/ 1587510 w 3381512"/>
              <a:gd name="connsiteY16" fmla="*/ 2715028 h 3138277"/>
              <a:gd name="connsiteX17" fmla="*/ 1587510 w 3381512"/>
              <a:gd name="connsiteY17" fmla="*/ 2941516 h 3138277"/>
              <a:gd name="connsiteX18" fmla="*/ 1705112 w 3381512"/>
              <a:gd name="connsiteY18" fmla="*/ 2941516 h 3138277"/>
              <a:gd name="connsiteX19" fmla="*/ 1705112 w 3381512"/>
              <a:gd name="connsiteY19" fmla="*/ 2715028 h 3138277"/>
              <a:gd name="connsiteX20" fmla="*/ 674898 w 3381512"/>
              <a:gd name="connsiteY20" fmla="*/ 2706301 h 3138277"/>
              <a:gd name="connsiteX21" fmla="*/ 674898 w 3381512"/>
              <a:gd name="connsiteY21" fmla="*/ 2798022 h 3138277"/>
              <a:gd name="connsiteX22" fmla="*/ 1223538 w 3381512"/>
              <a:gd name="connsiteY22" fmla="*/ 2798022 h 3138277"/>
              <a:gd name="connsiteX23" fmla="*/ 1223538 w 3381512"/>
              <a:gd name="connsiteY23" fmla="*/ 2706301 h 3138277"/>
              <a:gd name="connsiteX24" fmla="*/ 674898 w 3381512"/>
              <a:gd name="connsiteY24" fmla="*/ 2479810 h 3138277"/>
              <a:gd name="connsiteX25" fmla="*/ 674898 w 3381512"/>
              <a:gd name="connsiteY25" fmla="*/ 2571531 h 3138277"/>
              <a:gd name="connsiteX26" fmla="*/ 1223538 w 3381512"/>
              <a:gd name="connsiteY26" fmla="*/ 2571531 h 3138277"/>
              <a:gd name="connsiteX27" fmla="*/ 1223538 w 3381512"/>
              <a:gd name="connsiteY27" fmla="*/ 2479810 h 3138277"/>
              <a:gd name="connsiteX28" fmla="*/ 2495845 w 3381512"/>
              <a:gd name="connsiteY28" fmla="*/ 2259413 h 3138277"/>
              <a:gd name="connsiteX29" fmla="*/ 2495845 w 3381512"/>
              <a:gd name="connsiteY29" fmla="*/ 2485901 h 3138277"/>
              <a:gd name="connsiteX30" fmla="*/ 2613447 w 3381512"/>
              <a:gd name="connsiteY30" fmla="*/ 2485901 h 3138277"/>
              <a:gd name="connsiteX31" fmla="*/ 2613447 w 3381512"/>
              <a:gd name="connsiteY31" fmla="*/ 2259413 h 3138277"/>
              <a:gd name="connsiteX32" fmla="*/ 2268762 w 3381512"/>
              <a:gd name="connsiteY32" fmla="*/ 2259413 h 3138277"/>
              <a:gd name="connsiteX33" fmla="*/ 2268762 w 3381512"/>
              <a:gd name="connsiteY33" fmla="*/ 2485901 h 3138277"/>
              <a:gd name="connsiteX34" fmla="*/ 2386364 w 3381512"/>
              <a:gd name="connsiteY34" fmla="*/ 2485901 h 3138277"/>
              <a:gd name="connsiteX35" fmla="*/ 2386364 w 3381512"/>
              <a:gd name="connsiteY35" fmla="*/ 2259413 h 3138277"/>
              <a:gd name="connsiteX36" fmla="*/ 2041678 w 3381512"/>
              <a:gd name="connsiteY36" fmla="*/ 2259413 h 3138277"/>
              <a:gd name="connsiteX37" fmla="*/ 2041678 w 3381512"/>
              <a:gd name="connsiteY37" fmla="*/ 2485901 h 3138277"/>
              <a:gd name="connsiteX38" fmla="*/ 2159280 w 3381512"/>
              <a:gd name="connsiteY38" fmla="*/ 2485901 h 3138277"/>
              <a:gd name="connsiteX39" fmla="*/ 2159280 w 3381512"/>
              <a:gd name="connsiteY39" fmla="*/ 2259413 h 3138277"/>
              <a:gd name="connsiteX40" fmla="*/ 1814594 w 3381512"/>
              <a:gd name="connsiteY40" fmla="*/ 2259413 h 3138277"/>
              <a:gd name="connsiteX41" fmla="*/ 1814594 w 3381512"/>
              <a:gd name="connsiteY41" fmla="*/ 2485901 h 3138277"/>
              <a:gd name="connsiteX42" fmla="*/ 1932196 w 3381512"/>
              <a:gd name="connsiteY42" fmla="*/ 2485901 h 3138277"/>
              <a:gd name="connsiteX43" fmla="*/ 1932196 w 3381512"/>
              <a:gd name="connsiteY43" fmla="*/ 2259413 h 3138277"/>
              <a:gd name="connsiteX44" fmla="*/ 1587510 w 3381512"/>
              <a:gd name="connsiteY44" fmla="*/ 2259413 h 3138277"/>
              <a:gd name="connsiteX45" fmla="*/ 1587510 w 3381512"/>
              <a:gd name="connsiteY45" fmla="*/ 2485901 h 3138277"/>
              <a:gd name="connsiteX46" fmla="*/ 1705112 w 3381512"/>
              <a:gd name="connsiteY46" fmla="*/ 2485901 h 3138277"/>
              <a:gd name="connsiteX47" fmla="*/ 1705112 w 3381512"/>
              <a:gd name="connsiteY47" fmla="*/ 2259413 h 3138277"/>
              <a:gd name="connsiteX48" fmla="*/ 674898 w 3381512"/>
              <a:gd name="connsiteY48" fmla="*/ 2253322 h 3138277"/>
              <a:gd name="connsiteX49" fmla="*/ 674898 w 3381512"/>
              <a:gd name="connsiteY49" fmla="*/ 2345043 h 3138277"/>
              <a:gd name="connsiteX50" fmla="*/ 1223538 w 3381512"/>
              <a:gd name="connsiteY50" fmla="*/ 2345043 h 3138277"/>
              <a:gd name="connsiteX51" fmla="*/ 1223538 w 3381512"/>
              <a:gd name="connsiteY51" fmla="*/ 2253322 h 3138277"/>
              <a:gd name="connsiteX52" fmla="*/ 674898 w 3381512"/>
              <a:gd name="connsiteY52" fmla="*/ 2026834 h 3138277"/>
              <a:gd name="connsiteX53" fmla="*/ 674898 w 3381512"/>
              <a:gd name="connsiteY53" fmla="*/ 2118555 h 3138277"/>
              <a:gd name="connsiteX54" fmla="*/ 1223538 w 3381512"/>
              <a:gd name="connsiteY54" fmla="*/ 2118555 h 3138277"/>
              <a:gd name="connsiteX55" fmla="*/ 1223538 w 3381512"/>
              <a:gd name="connsiteY55" fmla="*/ 2026834 h 3138277"/>
              <a:gd name="connsiteX56" fmla="*/ 2495845 w 3381512"/>
              <a:gd name="connsiteY56" fmla="*/ 1803798 h 3138277"/>
              <a:gd name="connsiteX57" fmla="*/ 2495845 w 3381512"/>
              <a:gd name="connsiteY57" fmla="*/ 2030286 h 3138277"/>
              <a:gd name="connsiteX58" fmla="*/ 2613447 w 3381512"/>
              <a:gd name="connsiteY58" fmla="*/ 2030286 h 3138277"/>
              <a:gd name="connsiteX59" fmla="*/ 2613447 w 3381512"/>
              <a:gd name="connsiteY59" fmla="*/ 1803798 h 3138277"/>
              <a:gd name="connsiteX60" fmla="*/ 2268762 w 3381512"/>
              <a:gd name="connsiteY60" fmla="*/ 1803798 h 3138277"/>
              <a:gd name="connsiteX61" fmla="*/ 2268762 w 3381512"/>
              <a:gd name="connsiteY61" fmla="*/ 2030286 h 3138277"/>
              <a:gd name="connsiteX62" fmla="*/ 2386364 w 3381512"/>
              <a:gd name="connsiteY62" fmla="*/ 2030286 h 3138277"/>
              <a:gd name="connsiteX63" fmla="*/ 2386364 w 3381512"/>
              <a:gd name="connsiteY63" fmla="*/ 1803798 h 3138277"/>
              <a:gd name="connsiteX64" fmla="*/ 2041678 w 3381512"/>
              <a:gd name="connsiteY64" fmla="*/ 1803798 h 3138277"/>
              <a:gd name="connsiteX65" fmla="*/ 2041678 w 3381512"/>
              <a:gd name="connsiteY65" fmla="*/ 2030286 h 3138277"/>
              <a:gd name="connsiteX66" fmla="*/ 2159280 w 3381512"/>
              <a:gd name="connsiteY66" fmla="*/ 2030286 h 3138277"/>
              <a:gd name="connsiteX67" fmla="*/ 2159280 w 3381512"/>
              <a:gd name="connsiteY67" fmla="*/ 1803798 h 3138277"/>
              <a:gd name="connsiteX68" fmla="*/ 1814594 w 3381512"/>
              <a:gd name="connsiteY68" fmla="*/ 1803798 h 3138277"/>
              <a:gd name="connsiteX69" fmla="*/ 1814594 w 3381512"/>
              <a:gd name="connsiteY69" fmla="*/ 2030286 h 3138277"/>
              <a:gd name="connsiteX70" fmla="*/ 1932196 w 3381512"/>
              <a:gd name="connsiteY70" fmla="*/ 2030286 h 3138277"/>
              <a:gd name="connsiteX71" fmla="*/ 1932196 w 3381512"/>
              <a:gd name="connsiteY71" fmla="*/ 1803798 h 3138277"/>
              <a:gd name="connsiteX72" fmla="*/ 1587510 w 3381512"/>
              <a:gd name="connsiteY72" fmla="*/ 1803798 h 3138277"/>
              <a:gd name="connsiteX73" fmla="*/ 1587510 w 3381512"/>
              <a:gd name="connsiteY73" fmla="*/ 2030286 h 3138277"/>
              <a:gd name="connsiteX74" fmla="*/ 1705112 w 3381512"/>
              <a:gd name="connsiteY74" fmla="*/ 2030286 h 3138277"/>
              <a:gd name="connsiteX75" fmla="*/ 1705112 w 3381512"/>
              <a:gd name="connsiteY75" fmla="*/ 1803798 h 3138277"/>
              <a:gd name="connsiteX76" fmla="*/ 674898 w 3381512"/>
              <a:gd name="connsiteY76" fmla="*/ 1800346 h 3138277"/>
              <a:gd name="connsiteX77" fmla="*/ 674898 w 3381512"/>
              <a:gd name="connsiteY77" fmla="*/ 1892067 h 3138277"/>
              <a:gd name="connsiteX78" fmla="*/ 1223538 w 3381512"/>
              <a:gd name="connsiteY78" fmla="*/ 1892067 h 3138277"/>
              <a:gd name="connsiteX79" fmla="*/ 1223538 w 3381512"/>
              <a:gd name="connsiteY79" fmla="*/ 1800346 h 3138277"/>
              <a:gd name="connsiteX80" fmla="*/ 674898 w 3381512"/>
              <a:gd name="connsiteY80" fmla="*/ 1573858 h 3138277"/>
              <a:gd name="connsiteX81" fmla="*/ 674898 w 3381512"/>
              <a:gd name="connsiteY81" fmla="*/ 1665579 h 3138277"/>
              <a:gd name="connsiteX82" fmla="*/ 1223538 w 3381512"/>
              <a:gd name="connsiteY82" fmla="*/ 1665579 h 3138277"/>
              <a:gd name="connsiteX83" fmla="*/ 1223538 w 3381512"/>
              <a:gd name="connsiteY83" fmla="*/ 1573858 h 3138277"/>
              <a:gd name="connsiteX84" fmla="*/ 2495845 w 3381512"/>
              <a:gd name="connsiteY84" fmla="*/ 1348183 h 3138277"/>
              <a:gd name="connsiteX85" fmla="*/ 2495845 w 3381512"/>
              <a:gd name="connsiteY85" fmla="*/ 1574671 h 3138277"/>
              <a:gd name="connsiteX86" fmla="*/ 2613447 w 3381512"/>
              <a:gd name="connsiteY86" fmla="*/ 1574671 h 3138277"/>
              <a:gd name="connsiteX87" fmla="*/ 2613447 w 3381512"/>
              <a:gd name="connsiteY87" fmla="*/ 1348183 h 3138277"/>
              <a:gd name="connsiteX88" fmla="*/ 2268762 w 3381512"/>
              <a:gd name="connsiteY88" fmla="*/ 1348183 h 3138277"/>
              <a:gd name="connsiteX89" fmla="*/ 2268762 w 3381512"/>
              <a:gd name="connsiteY89" fmla="*/ 1574671 h 3138277"/>
              <a:gd name="connsiteX90" fmla="*/ 2386364 w 3381512"/>
              <a:gd name="connsiteY90" fmla="*/ 1574671 h 3138277"/>
              <a:gd name="connsiteX91" fmla="*/ 2386364 w 3381512"/>
              <a:gd name="connsiteY91" fmla="*/ 1348183 h 3138277"/>
              <a:gd name="connsiteX92" fmla="*/ 2041678 w 3381512"/>
              <a:gd name="connsiteY92" fmla="*/ 1348183 h 3138277"/>
              <a:gd name="connsiteX93" fmla="*/ 2041678 w 3381512"/>
              <a:gd name="connsiteY93" fmla="*/ 1574671 h 3138277"/>
              <a:gd name="connsiteX94" fmla="*/ 2159280 w 3381512"/>
              <a:gd name="connsiteY94" fmla="*/ 1574671 h 3138277"/>
              <a:gd name="connsiteX95" fmla="*/ 2159280 w 3381512"/>
              <a:gd name="connsiteY95" fmla="*/ 1348183 h 3138277"/>
              <a:gd name="connsiteX96" fmla="*/ 1814594 w 3381512"/>
              <a:gd name="connsiteY96" fmla="*/ 1348183 h 3138277"/>
              <a:gd name="connsiteX97" fmla="*/ 1814594 w 3381512"/>
              <a:gd name="connsiteY97" fmla="*/ 1574671 h 3138277"/>
              <a:gd name="connsiteX98" fmla="*/ 1932196 w 3381512"/>
              <a:gd name="connsiteY98" fmla="*/ 1574671 h 3138277"/>
              <a:gd name="connsiteX99" fmla="*/ 1932196 w 3381512"/>
              <a:gd name="connsiteY99" fmla="*/ 1348183 h 3138277"/>
              <a:gd name="connsiteX100" fmla="*/ 1587510 w 3381512"/>
              <a:gd name="connsiteY100" fmla="*/ 1348183 h 3138277"/>
              <a:gd name="connsiteX101" fmla="*/ 1587510 w 3381512"/>
              <a:gd name="connsiteY101" fmla="*/ 1574671 h 3138277"/>
              <a:gd name="connsiteX102" fmla="*/ 1705112 w 3381512"/>
              <a:gd name="connsiteY102" fmla="*/ 1574671 h 3138277"/>
              <a:gd name="connsiteX103" fmla="*/ 1705112 w 3381512"/>
              <a:gd name="connsiteY103" fmla="*/ 1348183 h 3138277"/>
              <a:gd name="connsiteX104" fmla="*/ 674898 w 3381512"/>
              <a:gd name="connsiteY104" fmla="*/ 1347370 h 3138277"/>
              <a:gd name="connsiteX105" fmla="*/ 674898 w 3381512"/>
              <a:gd name="connsiteY105" fmla="*/ 1439091 h 3138277"/>
              <a:gd name="connsiteX106" fmla="*/ 1223538 w 3381512"/>
              <a:gd name="connsiteY106" fmla="*/ 1439091 h 3138277"/>
              <a:gd name="connsiteX107" fmla="*/ 1223538 w 3381512"/>
              <a:gd name="connsiteY107" fmla="*/ 1347370 h 3138277"/>
              <a:gd name="connsiteX108" fmla="*/ 674898 w 3381512"/>
              <a:gd name="connsiteY108" fmla="*/ 1120882 h 3138277"/>
              <a:gd name="connsiteX109" fmla="*/ 674898 w 3381512"/>
              <a:gd name="connsiteY109" fmla="*/ 1212603 h 3138277"/>
              <a:gd name="connsiteX110" fmla="*/ 1223538 w 3381512"/>
              <a:gd name="connsiteY110" fmla="*/ 1212603 h 3138277"/>
              <a:gd name="connsiteX111" fmla="*/ 1223538 w 3381512"/>
              <a:gd name="connsiteY111" fmla="*/ 1120882 h 3138277"/>
              <a:gd name="connsiteX112" fmla="*/ 2495845 w 3381512"/>
              <a:gd name="connsiteY112" fmla="*/ 892568 h 3138277"/>
              <a:gd name="connsiteX113" fmla="*/ 2495845 w 3381512"/>
              <a:gd name="connsiteY113" fmla="*/ 1119056 h 3138277"/>
              <a:gd name="connsiteX114" fmla="*/ 2613447 w 3381512"/>
              <a:gd name="connsiteY114" fmla="*/ 1119056 h 3138277"/>
              <a:gd name="connsiteX115" fmla="*/ 2613447 w 3381512"/>
              <a:gd name="connsiteY115" fmla="*/ 892568 h 3138277"/>
              <a:gd name="connsiteX116" fmla="*/ 2268762 w 3381512"/>
              <a:gd name="connsiteY116" fmla="*/ 892568 h 3138277"/>
              <a:gd name="connsiteX117" fmla="*/ 2268762 w 3381512"/>
              <a:gd name="connsiteY117" fmla="*/ 1119056 h 3138277"/>
              <a:gd name="connsiteX118" fmla="*/ 2386364 w 3381512"/>
              <a:gd name="connsiteY118" fmla="*/ 1119056 h 3138277"/>
              <a:gd name="connsiteX119" fmla="*/ 2386364 w 3381512"/>
              <a:gd name="connsiteY119" fmla="*/ 892568 h 3138277"/>
              <a:gd name="connsiteX120" fmla="*/ 2041678 w 3381512"/>
              <a:gd name="connsiteY120" fmla="*/ 892568 h 3138277"/>
              <a:gd name="connsiteX121" fmla="*/ 2041678 w 3381512"/>
              <a:gd name="connsiteY121" fmla="*/ 1119056 h 3138277"/>
              <a:gd name="connsiteX122" fmla="*/ 2159280 w 3381512"/>
              <a:gd name="connsiteY122" fmla="*/ 1119056 h 3138277"/>
              <a:gd name="connsiteX123" fmla="*/ 2159280 w 3381512"/>
              <a:gd name="connsiteY123" fmla="*/ 892568 h 3138277"/>
              <a:gd name="connsiteX124" fmla="*/ 1814594 w 3381512"/>
              <a:gd name="connsiteY124" fmla="*/ 892568 h 3138277"/>
              <a:gd name="connsiteX125" fmla="*/ 1814594 w 3381512"/>
              <a:gd name="connsiteY125" fmla="*/ 1119056 h 3138277"/>
              <a:gd name="connsiteX126" fmla="*/ 1932196 w 3381512"/>
              <a:gd name="connsiteY126" fmla="*/ 1119056 h 3138277"/>
              <a:gd name="connsiteX127" fmla="*/ 1932196 w 3381512"/>
              <a:gd name="connsiteY127" fmla="*/ 892568 h 3138277"/>
              <a:gd name="connsiteX128" fmla="*/ 1587510 w 3381512"/>
              <a:gd name="connsiteY128" fmla="*/ 892568 h 3138277"/>
              <a:gd name="connsiteX129" fmla="*/ 1587510 w 3381512"/>
              <a:gd name="connsiteY129" fmla="*/ 1119056 h 3138277"/>
              <a:gd name="connsiteX130" fmla="*/ 1705112 w 3381512"/>
              <a:gd name="connsiteY130" fmla="*/ 1119056 h 3138277"/>
              <a:gd name="connsiteX131" fmla="*/ 1705112 w 3381512"/>
              <a:gd name="connsiteY131" fmla="*/ 892568 h 3138277"/>
              <a:gd name="connsiteX132" fmla="*/ 674898 w 3381512"/>
              <a:gd name="connsiteY132" fmla="*/ 765971 h 3138277"/>
              <a:gd name="connsiteX133" fmla="*/ 1223538 w 3381512"/>
              <a:gd name="connsiteY133" fmla="*/ 765971 h 3138277"/>
              <a:gd name="connsiteX134" fmla="*/ 1223538 w 3381512"/>
              <a:gd name="connsiteY134" fmla="*/ 882756 h 3138277"/>
              <a:gd name="connsiteX135" fmla="*/ 674898 w 3381512"/>
              <a:gd name="connsiteY135" fmla="*/ 882756 h 3138277"/>
              <a:gd name="connsiteX136" fmla="*/ 2495845 w 3381512"/>
              <a:gd name="connsiteY136" fmla="*/ 436953 h 3138277"/>
              <a:gd name="connsiteX137" fmla="*/ 2495845 w 3381512"/>
              <a:gd name="connsiteY137" fmla="*/ 663441 h 3138277"/>
              <a:gd name="connsiteX138" fmla="*/ 2613447 w 3381512"/>
              <a:gd name="connsiteY138" fmla="*/ 663441 h 3138277"/>
              <a:gd name="connsiteX139" fmla="*/ 2613447 w 3381512"/>
              <a:gd name="connsiteY139" fmla="*/ 436953 h 3138277"/>
              <a:gd name="connsiteX140" fmla="*/ 2268762 w 3381512"/>
              <a:gd name="connsiteY140" fmla="*/ 436953 h 3138277"/>
              <a:gd name="connsiteX141" fmla="*/ 2268762 w 3381512"/>
              <a:gd name="connsiteY141" fmla="*/ 663441 h 3138277"/>
              <a:gd name="connsiteX142" fmla="*/ 2386364 w 3381512"/>
              <a:gd name="connsiteY142" fmla="*/ 663441 h 3138277"/>
              <a:gd name="connsiteX143" fmla="*/ 2386364 w 3381512"/>
              <a:gd name="connsiteY143" fmla="*/ 436953 h 3138277"/>
              <a:gd name="connsiteX144" fmla="*/ 2041678 w 3381512"/>
              <a:gd name="connsiteY144" fmla="*/ 436953 h 3138277"/>
              <a:gd name="connsiteX145" fmla="*/ 2041678 w 3381512"/>
              <a:gd name="connsiteY145" fmla="*/ 663441 h 3138277"/>
              <a:gd name="connsiteX146" fmla="*/ 2159280 w 3381512"/>
              <a:gd name="connsiteY146" fmla="*/ 663441 h 3138277"/>
              <a:gd name="connsiteX147" fmla="*/ 2159280 w 3381512"/>
              <a:gd name="connsiteY147" fmla="*/ 436953 h 3138277"/>
              <a:gd name="connsiteX148" fmla="*/ 1814594 w 3381512"/>
              <a:gd name="connsiteY148" fmla="*/ 436953 h 3138277"/>
              <a:gd name="connsiteX149" fmla="*/ 1814594 w 3381512"/>
              <a:gd name="connsiteY149" fmla="*/ 663441 h 3138277"/>
              <a:gd name="connsiteX150" fmla="*/ 1932196 w 3381512"/>
              <a:gd name="connsiteY150" fmla="*/ 663441 h 3138277"/>
              <a:gd name="connsiteX151" fmla="*/ 1932196 w 3381512"/>
              <a:gd name="connsiteY151" fmla="*/ 436953 h 3138277"/>
              <a:gd name="connsiteX152" fmla="*/ 1587510 w 3381512"/>
              <a:gd name="connsiteY152" fmla="*/ 436953 h 3138277"/>
              <a:gd name="connsiteX153" fmla="*/ 1587510 w 3381512"/>
              <a:gd name="connsiteY153" fmla="*/ 663441 h 3138277"/>
              <a:gd name="connsiteX154" fmla="*/ 1705112 w 3381512"/>
              <a:gd name="connsiteY154" fmla="*/ 663441 h 3138277"/>
              <a:gd name="connsiteX155" fmla="*/ 1705112 w 3381512"/>
              <a:gd name="connsiteY155" fmla="*/ 436953 h 3138277"/>
              <a:gd name="connsiteX156" fmla="*/ 1587510 w 3381512"/>
              <a:gd name="connsiteY156" fmla="*/ 0 h 3138277"/>
              <a:gd name="connsiteX157" fmla="*/ 2600060 w 3381512"/>
              <a:gd name="connsiteY157" fmla="*/ 0 h 3138277"/>
              <a:gd name="connsiteX158" fmla="*/ 2600060 w 3381512"/>
              <a:gd name="connsiteY158" fmla="*/ 244098 h 3138277"/>
              <a:gd name="connsiteX159" fmla="*/ 2714625 w 3381512"/>
              <a:gd name="connsiteY159" fmla="*/ 244098 h 3138277"/>
              <a:gd name="connsiteX160" fmla="*/ 2714625 w 3381512"/>
              <a:gd name="connsiteY160" fmla="*/ 2591493 h 3138277"/>
              <a:gd name="connsiteX161" fmla="*/ 2823211 w 3381512"/>
              <a:gd name="connsiteY161" fmla="*/ 2591493 h 3138277"/>
              <a:gd name="connsiteX162" fmla="*/ 2823211 w 3381512"/>
              <a:gd name="connsiteY162" fmla="*/ 2805806 h 3138277"/>
              <a:gd name="connsiteX163" fmla="*/ 3148491 w 3381512"/>
              <a:gd name="connsiteY163" fmla="*/ 2805806 h 3138277"/>
              <a:gd name="connsiteX164" fmla="*/ 3148491 w 3381512"/>
              <a:gd name="connsiteY164" fmla="*/ 3027149 h 3138277"/>
              <a:gd name="connsiteX165" fmla="*/ 3381512 w 3381512"/>
              <a:gd name="connsiteY165" fmla="*/ 3027149 h 3138277"/>
              <a:gd name="connsiteX166" fmla="*/ 3381512 w 3381512"/>
              <a:gd name="connsiteY166" fmla="*/ 3138277 h 3138277"/>
              <a:gd name="connsiteX167" fmla="*/ 2714625 w 3381512"/>
              <a:gd name="connsiteY167" fmla="*/ 3138277 h 3138277"/>
              <a:gd name="connsiteX168" fmla="*/ 1472946 w 3381512"/>
              <a:gd name="connsiteY168" fmla="*/ 3138277 h 3138277"/>
              <a:gd name="connsiteX169" fmla="*/ 1342040 w 3381512"/>
              <a:gd name="connsiteY169" fmla="*/ 3138277 h 3138277"/>
              <a:gd name="connsiteX170" fmla="*/ 556397 w 3381512"/>
              <a:gd name="connsiteY170" fmla="*/ 3138277 h 3138277"/>
              <a:gd name="connsiteX171" fmla="*/ 0 w 3381512"/>
              <a:gd name="connsiteY171" fmla="*/ 3138277 h 3138277"/>
              <a:gd name="connsiteX172" fmla="*/ 0 w 3381512"/>
              <a:gd name="connsiteY172" fmla="*/ 3027149 h 3138277"/>
              <a:gd name="connsiteX173" fmla="*/ 231118 w 3381512"/>
              <a:gd name="connsiteY173" fmla="*/ 3027149 h 3138277"/>
              <a:gd name="connsiteX174" fmla="*/ 231118 w 3381512"/>
              <a:gd name="connsiteY174" fmla="*/ 2805806 h 3138277"/>
              <a:gd name="connsiteX175" fmla="*/ 447812 w 3381512"/>
              <a:gd name="connsiteY175" fmla="*/ 2805806 h 3138277"/>
              <a:gd name="connsiteX176" fmla="*/ 447812 w 3381512"/>
              <a:gd name="connsiteY176" fmla="*/ 2591493 h 3138277"/>
              <a:gd name="connsiteX177" fmla="*/ 556397 w 3381512"/>
              <a:gd name="connsiteY177" fmla="*/ 2591493 h 3138277"/>
              <a:gd name="connsiteX178" fmla="*/ 556397 w 3381512"/>
              <a:gd name="connsiteY178" fmla="*/ 882757 h 3138277"/>
              <a:gd name="connsiteX179" fmla="*/ 1342040 w 3381512"/>
              <a:gd name="connsiteY179" fmla="*/ 882757 h 3138277"/>
              <a:gd name="connsiteX180" fmla="*/ 1342040 w 3381512"/>
              <a:gd name="connsiteY180" fmla="*/ 3027149 h 3138277"/>
              <a:gd name="connsiteX181" fmla="*/ 1472946 w 3381512"/>
              <a:gd name="connsiteY181" fmla="*/ 3027149 h 3138277"/>
              <a:gd name="connsiteX182" fmla="*/ 1472946 w 3381512"/>
              <a:gd name="connsiteY182" fmla="*/ 244098 h 3138277"/>
              <a:gd name="connsiteX183" fmla="*/ 1587510 w 3381512"/>
              <a:gd name="connsiteY183" fmla="*/ 244098 h 3138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3381512" h="3138277">
                <a:moveTo>
                  <a:pt x="2495845" y="2715028"/>
                </a:moveTo>
                <a:lnTo>
                  <a:pt x="2495845" y="2941516"/>
                </a:lnTo>
                <a:lnTo>
                  <a:pt x="2613447" y="2941516"/>
                </a:lnTo>
                <a:lnTo>
                  <a:pt x="2613447" y="2715028"/>
                </a:lnTo>
                <a:close/>
                <a:moveTo>
                  <a:pt x="2268762" y="2715028"/>
                </a:moveTo>
                <a:lnTo>
                  <a:pt x="2268762" y="2941516"/>
                </a:lnTo>
                <a:lnTo>
                  <a:pt x="2386364" y="2941516"/>
                </a:lnTo>
                <a:lnTo>
                  <a:pt x="2386364" y="2715028"/>
                </a:lnTo>
                <a:close/>
                <a:moveTo>
                  <a:pt x="2041678" y="2715028"/>
                </a:moveTo>
                <a:lnTo>
                  <a:pt x="2041678" y="2941516"/>
                </a:lnTo>
                <a:lnTo>
                  <a:pt x="2159280" y="2941516"/>
                </a:lnTo>
                <a:lnTo>
                  <a:pt x="2159280" y="2715028"/>
                </a:lnTo>
                <a:close/>
                <a:moveTo>
                  <a:pt x="1814594" y="2715028"/>
                </a:moveTo>
                <a:lnTo>
                  <a:pt x="1814594" y="2941516"/>
                </a:lnTo>
                <a:lnTo>
                  <a:pt x="1932196" y="2941516"/>
                </a:lnTo>
                <a:lnTo>
                  <a:pt x="1932196" y="2715028"/>
                </a:lnTo>
                <a:close/>
                <a:moveTo>
                  <a:pt x="1587510" y="2715028"/>
                </a:moveTo>
                <a:lnTo>
                  <a:pt x="1587510" y="2941516"/>
                </a:lnTo>
                <a:lnTo>
                  <a:pt x="1705112" y="2941516"/>
                </a:lnTo>
                <a:lnTo>
                  <a:pt x="1705112" y="2715028"/>
                </a:lnTo>
                <a:close/>
                <a:moveTo>
                  <a:pt x="674898" y="2706301"/>
                </a:moveTo>
                <a:lnTo>
                  <a:pt x="674898" y="2798022"/>
                </a:lnTo>
                <a:lnTo>
                  <a:pt x="1223538" y="2798022"/>
                </a:lnTo>
                <a:lnTo>
                  <a:pt x="1223538" y="2706301"/>
                </a:lnTo>
                <a:close/>
                <a:moveTo>
                  <a:pt x="674898" y="2479810"/>
                </a:moveTo>
                <a:lnTo>
                  <a:pt x="674898" y="2571531"/>
                </a:lnTo>
                <a:lnTo>
                  <a:pt x="1223538" y="2571531"/>
                </a:lnTo>
                <a:lnTo>
                  <a:pt x="1223538" y="2479810"/>
                </a:lnTo>
                <a:close/>
                <a:moveTo>
                  <a:pt x="2495845" y="2259413"/>
                </a:moveTo>
                <a:lnTo>
                  <a:pt x="2495845" y="2485901"/>
                </a:lnTo>
                <a:lnTo>
                  <a:pt x="2613447" y="2485901"/>
                </a:lnTo>
                <a:lnTo>
                  <a:pt x="2613447" y="2259413"/>
                </a:lnTo>
                <a:close/>
                <a:moveTo>
                  <a:pt x="2268762" y="2259413"/>
                </a:moveTo>
                <a:lnTo>
                  <a:pt x="2268762" y="2485901"/>
                </a:lnTo>
                <a:lnTo>
                  <a:pt x="2386364" y="2485901"/>
                </a:lnTo>
                <a:lnTo>
                  <a:pt x="2386364" y="2259413"/>
                </a:lnTo>
                <a:close/>
                <a:moveTo>
                  <a:pt x="2041678" y="2259413"/>
                </a:moveTo>
                <a:lnTo>
                  <a:pt x="2041678" y="2485901"/>
                </a:lnTo>
                <a:lnTo>
                  <a:pt x="2159280" y="2485901"/>
                </a:lnTo>
                <a:lnTo>
                  <a:pt x="2159280" y="2259413"/>
                </a:lnTo>
                <a:close/>
                <a:moveTo>
                  <a:pt x="1814594" y="2259413"/>
                </a:moveTo>
                <a:lnTo>
                  <a:pt x="1814594" y="2485901"/>
                </a:lnTo>
                <a:lnTo>
                  <a:pt x="1932196" y="2485901"/>
                </a:lnTo>
                <a:lnTo>
                  <a:pt x="1932196" y="2259413"/>
                </a:lnTo>
                <a:close/>
                <a:moveTo>
                  <a:pt x="1587510" y="2259413"/>
                </a:moveTo>
                <a:lnTo>
                  <a:pt x="1587510" y="2485901"/>
                </a:lnTo>
                <a:lnTo>
                  <a:pt x="1705112" y="2485901"/>
                </a:lnTo>
                <a:lnTo>
                  <a:pt x="1705112" y="2259413"/>
                </a:lnTo>
                <a:close/>
                <a:moveTo>
                  <a:pt x="674898" y="2253322"/>
                </a:moveTo>
                <a:lnTo>
                  <a:pt x="674898" y="2345043"/>
                </a:lnTo>
                <a:lnTo>
                  <a:pt x="1223538" y="2345043"/>
                </a:lnTo>
                <a:lnTo>
                  <a:pt x="1223538" y="2253322"/>
                </a:lnTo>
                <a:close/>
                <a:moveTo>
                  <a:pt x="674898" y="2026834"/>
                </a:moveTo>
                <a:lnTo>
                  <a:pt x="674898" y="2118555"/>
                </a:lnTo>
                <a:lnTo>
                  <a:pt x="1223538" y="2118555"/>
                </a:lnTo>
                <a:lnTo>
                  <a:pt x="1223538" y="2026834"/>
                </a:lnTo>
                <a:close/>
                <a:moveTo>
                  <a:pt x="2495845" y="1803798"/>
                </a:moveTo>
                <a:lnTo>
                  <a:pt x="2495845" y="2030286"/>
                </a:lnTo>
                <a:lnTo>
                  <a:pt x="2613447" y="2030286"/>
                </a:lnTo>
                <a:lnTo>
                  <a:pt x="2613447" y="1803798"/>
                </a:lnTo>
                <a:close/>
                <a:moveTo>
                  <a:pt x="2268762" y="1803798"/>
                </a:moveTo>
                <a:lnTo>
                  <a:pt x="2268762" y="2030286"/>
                </a:lnTo>
                <a:lnTo>
                  <a:pt x="2386364" y="2030286"/>
                </a:lnTo>
                <a:lnTo>
                  <a:pt x="2386364" y="1803798"/>
                </a:lnTo>
                <a:close/>
                <a:moveTo>
                  <a:pt x="2041678" y="1803798"/>
                </a:moveTo>
                <a:lnTo>
                  <a:pt x="2041678" y="2030286"/>
                </a:lnTo>
                <a:lnTo>
                  <a:pt x="2159280" y="2030286"/>
                </a:lnTo>
                <a:lnTo>
                  <a:pt x="2159280" y="1803798"/>
                </a:lnTo>
                <a:close/>
                <a:moveTo>
                  <a:pt x="1814594" y="1803798"/>
                </a:moveTo>
                <a:lnTo>
                  <a:pt x="1814594" y="2030286"/>
                </a:lnTo>
                <a:lnTo>
                  <a:pt x="1932196" y="2030286"/>
                </a:lnTo>
                <a:lnTo>
                  <a:pt x="1932196" y="1803798"/>
                </a:lnTo>
                <a:close/>
                <a:moveTo>
                  <a:pt x="1587510" y="1803798"/>
                </a:moveTo>
                <a:lnTo>
                  <a:pt x="1587510" y="2030286"/>
                </a:lnTo>
                <a:lnTo>
                  <a:pt x="1705112" y="2030286"/>
                </a:lnTo>
                <a:lnTo>
                  <a:pt x="1705112" y="1803798"/>
                </a:lnTo>
                <a:close/>
                <a:moveTo>
                  <a:pt x="674898" y="1800346"/>
                </a:moveTo>
                <a:lnTo>
                  <a:pt x="674898" y="1892067"/>
                </a:lnTo>
                <a:lnTo>
                  <a:pt x="1223538" y="1892067"/>
                </a:lnTo>
                <a:lnTo>
                  <a:pt x="1223538" y="1800346"/>
                </a:lnTo>
                <a:close/>
                <a:moveTo>
                  <a:pt x="674898" y="1573858"/>
                </a:moveTo>
                <a:lnTo>
                  <a:pt x="674898" y="1665579"/>
                </a:lnTo>
                <a:lnTo>
                  <a:pt x="1223538" y="1665579"/>
                </a:lnTo>
                <a:lnTo>
                  <a:pt x="1223538" y="1573858"/>
                </a:lnTo>
                <a:close/>
                <a:moveTo>
                  <a:pt x="2495845" y="1348183"/>
                </a:moveTo>
                <a:lnTo>
                  <a:pt x="2495845" y="1574671"/>
                </a:lnTo>
                <a:lnTo>
                  <a:pt x="2613447" y="1574671"/>
                </a:lnTo>
                <a:lnTo>
                  <a:pt x="2613447" y="1348183"/>
                </a:lnTo>
                <a:close/>
                <a:moveTo>
                  <a:pt x="2268762" y="1348183"/>
                </a:moveTo>
                <a:lnTo>
                  <a:pt x="2268762" y="1574671"/>
                </a:lnTo>
                <a:lnTo>
                  <a:pt x="2386364" y="1574671"/>
                </a:lnTo>
                <a:lnTo>
                  <a:pt x="2386364" y="1348183"/>
                </a:lnTo>
                <a:close/>
                <a:moveTo>
                  <a:pt x="2041678" y="1348183"/>
                </a:moveTo>
                <a:lnTo>
                  <a:pt x="2041678" y="1574671"/>
                </a:lnTo>
                <a:lnTo>
                  <a:pt x="2159280" y="1574671"/>
                </a:lnTo>
                <a:lnTo>
                  <a:pt x="2159280" y="1348183"/>
                </a:lnTo>
                <a:close/>
                <a:moveTo>
                  <a:pt x="1814594" y="1348183"/>
                </a:moveTo>
                <a:lnTo>
                  <a:pt x="1814594" y="1574671"/>
                </a:lnTo>
                <a:lnTo>
                  <a:pt x="1932196" y="1574671"/>
                </a:lnTo>
                <a:lnTo>
                  <a:pt x="1932196" y="1348183"/>
                </a:lnTo>
                <a:close/>
                <a:moveTo>
                  <a:pt x="1587510" y="1348183"/>
                </a:moveTo>
                <a:lnTo>
                  <a:pt x="1587510" y="1574671"/>
                </a:lnTo>
                <a:lnTo>
                  <a:pt x="1705112" y="1574671"/>
                </a:lnTo>
                <a:lnTo>
                  <a:pt x="1705112" y="1348183"/>
                </a:lnTo>
                <a:close/>
                <a:moveTo>
                  <a:pt x="674898" y="1347370"/>
                </a:moveTo>
                <a:lnTo>
                  <a:pt x="674898" y="1439091"/>
                </a:lnTo>
                <a:lnTo>
                  <a:pt x="1223538" y="1439091"/>
                </a:lnTo>
                <a:lnTo>
                  <a:pt x="1223538" y="1347370"/>
                </a:lnTo>
                <a:close/>
                <a:moveTo>
                  <a:pt x="674898" y="1120882"/>
                </a:moveTo>
                <a:lnTo>
                  <a:pt x="674898" y="1212603"/>
                </a:lnTo>
                <a:lnTo>
                  <a:pt x="1223538" y="1212603"/>
                </a:lnTo>
                <a:lnTo>
                  <a:pt x="1223538" y="1120882"/>
                </a:lnTo>
                <a:close/>
                <a:moveTo>
                  <a:pt x="2495845" y="892568"/>
                </a:moveTo>
                <a:lnTo>
                  <a:pt x="2495845" y="1119056"/>
                </a:lnTo>
                <a:lnTo>
                  <a:pt x="2613447" y="1119056"/>
                </a:lnTo>
                <a:lnTo>
                  <a:pt x="2613447" y="892568"/>
                </a:lnTo>
                <a:close/>
                <a:moveTo>
                  <a:pt x="2268762" y="892568"/>
                </a:moveTo>
                <a:lnTo>
                  <a:pt x="2268762" y="1119056"/>
                </a:lnTo>
                <a:lnTo>
                  <a:pt x="2386364" y="1119056"/>
                </a:lnTo>
                <a:lnTo>
                  <a:pt x="2386364" y="892568"/>
                </a:lnTo>
                <a:close/>
                <a:moveTo>
                  <a:pt x="2041678" y="892568"/>
                </a:moveTo>
                <a:lnTo>
                  <a:pt x="2041678" y="1119056"/>
                </a:lnTo>
                <a:lnTo>
                  <a:pt x="2159280" y="1119056"/>
                </a:lnTo>
                <a:lnTo>
                  <a:pt x="2159280" y="892568"/>
                </a:lnTo>
                <a:close/>
                <a:moveTo>
                  <a:pt x="1814594" y="892568"/>
                </a:moveTo>
                <a:lnTo>
                  <a:pt x="1814594" y="1119056"/>
                </a:lnTo>
                <a:lnTo>
                  <a:pt x="1932196" y="1119056"/>
                </a:lnTo>
                <a:lnTo>
                  <a:pt x="1932196" y="892568"/>
                </a:lnTo>
                <a:close/>
                <a:moveTo>
                  <a:pt x="1587510" y="892568"/>
                </a:moveTo>
                <a:lnTo>
                  <a:pt x="1587510" y="1119056"/>
                </a:lnTo>
                <a:lnTo>
                  <a:pt x="1705112" y="1119056"/>
                </a:lnTo>
                <a:lnTo>
                  <a:pt x="1705112" y="892568"/>
                </a:lnTo>
                <a:close/>
                <a:moveTo>
                  <a:pt x="674898" y="765971"/>
                </a:moveTo>
                <a:lnTo>
                  <a:pt x="1223538" y="765971"/>
                </a:lnTo>
                <a:lnTo>
                  <a:pt x="1223538" y="882756"/>
                </a:lnTo>
                <a:lnTo>
                  <a:pt x="674898" y="882756"/>
                </a:lnTo>
                <a:close/>
                <a:moveTo>
                  <a:pt x="2495845" y="436953"/>
                </a:moveTo>
                <a:lnTo>
                  <a:pt x="2495845" y="663441"/>
                </a:lnTo>
                <a:lnTo>
                  <a:pt x="2613447" y="663441"/>
                </a:lnTo>
                <a:lnTo>
                  <a:pt x="2613447" y="436953"/>
                </a:lnTo>
                <a:close/>
                <a:moveTo>
                  <a:pt x="2268762" y="436953"/>
                </a:moveTo>
                <a:lnTo>
                  <a:pt x="2268762" y="663441"/>
                </a:lnTo>
                <a:lnTo>
                  <a:pt x="2386364" y="663441"/>
                </a:lnTo>
                <a:lnTo>
                  <a:pt x="2386364" y="436953"/>
                </a:lnTo>
                <a:close/>
                <a:moveTo>
                  <a:pt x="2041678" y="436953"/>
                </a:moveTo>
                <a:lnTo>
                  <a:pt x="2041678" y="663441"/>
                </a:lnTo>
                <a:lnTo>
                  <a:pt x="2159280" y="663441"/>
                </a:lnTo>
                <a:lnTo>
                  <a:pt x="2159280" y="436953"/>
                </a:lnTo>
                <a:close/>
                <a:moveTo>
                  <a:pt x="1814594" y="436953"/>
                </a:moveTo>
                <a:lnTo>
                  <a:pt x="1814594" y="663441"/>
                </a:lnTo>
                <a:lnTo>
                  <a:pt x="1932196" y="663441"/>
                </a:lnTo>
                <a:lnTo>
                  <a:pt x="1932196" y="436953"/>
                </a:lnTo>
                <a:close/>
                <a:moveTo>
                  <a:pt x="1587510" y="436953"/>
                </a:moveTo>
                <a:lnTo>
                  <a:pt x="1587510" y="663441"/>
                </a:lnTo>
                <a:lnTo>
                  <a:pt x="1705112" y="663441"/>
                </a:lnTo>
                <a:lnTo>
                  <a:pt x="1705112" y="436953"/>
                </a:lnTo>
                <a:close/>
                <a:moveTo>
                  <a:pt x="1587510" y="0"/>
                </a:moveTo>
                <a:lnTo>
                  <a:pt x="2600060" y="0"/>
                </a:lnTo>
                <a:lnTo>
                  <a:pt x="2600060" y="244098"/>
                </a:lnTo>
                <a:lnTo>
                  <a:pt x="2714625" y="244098"/>
                </a:lnTo>
                <a:lnTo>
                  <a:pt x="2714625" y="2591493"/>
                </a:lnTo>
                <a:lnTo>
                  <a:pt x="2823211" y="2591493"/>
                </a:lnTo>
                <a:lnTo>
                  <a:pt x="2823211" y="2805806"/>
                </a:lnTo>
                <a:lnTo>
                  <a:pt x="3148491" y="2805806"/>
                </a:lnTo>
                <a:lnTo>
                  <a:pt x="3148491" y="3027149"/>
                </a:lnTo>
                <a:lnTo>
                  <a:pt x="3381512" y="3027149"/>
                </a:lnTo>
                <a:lnTo>
                  <a:pt x="3381512" y="3138277"/>
                </a:lnTo>
                <a:lnTo>
                  <a:pt x="2714625" y="3138277"/>
                </a:lnTo>
                <a:lnTo>
                  <a:pt x="1472946" y="3138277"/>
                </a:lnTo>
                <a:lnTo>
                  <a:pt x="1342040" y="3138277"/>
                </a:lnTo>
                <a:lnTo>
                  <a:pt x="556397" y="3138277"/>
                </a:lnTo>
                <a:lnTo>
                  <a:pt x="0" y="3138277"/>
                </a:lnTo>
                <a:lnTo>
                  <a:pt x="0" y="3027149"/>
                </a:lnTo>
                <a:lnTo>
                  <a:pt x="231118" y="3027149"/>
                </a:lnTo>
                <a:lnTo>
                  <a:pt x="231118" y="2805806"/>
                </a:lnTo>
                <a:lnTo>
                  <a:pt x="447812" y="2805806"/>
                </a:lnTo>
                <a:lnTo>
                  <a:pt x="447812" y="2591493"/>
                </a:lnTo>
                <a:lnTo>
                  <a:pt x="556397" y="2591493"/>
                </a:lnTo>
                <a:lnTo>
                  <a:pt x="556397" y="882757"/>
                </a:lnTo>
                <a:lnTo>
                  <a:pt x="1342040" y="882757"/>
                </a:lnTo>
                <a:lnTo>
                  <a:pt x="1342040" y="3027149"/>
                </a:lnTo>
                <a:lnTo>
                  <a:pt x="1472946" y="3027149"/>
                </a:lnTo>
                <a:lnTo>
                  <a:pt x="1472946" y="244098"/>
                </a:lnTo>
                <a:lnTo>
                  <a:pt x="1587510" y="244098"/>
                </a:lnTo>
                <a:close/>
              </a:path>
            </a:pathLst>
          </a:custGeom>
          <a:solidFill>
            <a:srgbClr val="B12024"/>
          </a:solidFill>
          <a:ln w="12700" cap="flat" cmpd="sng" algn="ctr">
            <a:noFill/>
            <a:prstDash val="solid"/>
          </a:ln>
          <a:effectLst/>
          <a:extLst/>
        </p:spPr>
        <p:txBody>
          <a:bodyPr wrap="square" rtlCol="0" anchor="ctr">
            <a:no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414142"/>
              </a:solidFill>
              <a:effectLst/>
              <a:uLnTx/>
              <a:uFillTx/>
              <a:cs typeface="+mn-cs"/>
            </a:endParaRPr>
          </a:p>
        </p:txBody>
      </p:sp>
      <p:pic>
        <p:nvPicPr>
          <p:cNvPr id="576" name="Picture 53" descr="mshv-overview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2980" y="5094430"/>
            <a:ext cx="502034" cy="214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7" name="Picture 55" descr="Linux_logo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9910" y="5138356"/>
            <a:ext cx="331107" cy="140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8" name="Picture 9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242" y="5114632"/>
            <a:ext cx="167601" cy="167600"/>
          </a:xfrm>
          <a:prstGeom prst="rect">
            <a:avLst/>
          </a:prstGeom>
        </p:spPr>
      </p:pic>
      <p:pic>
        <p:nvPicPr>
          <p:cNvPr id="579" name="Picture 94" descr="VMware_grey_log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7354" y="5157031"/>
            <a:ext cx="468192" cy="118159"/>
          </a:xfrm>
          <a:prstGeom prst="rect">
            <a:avLst/>
          </a:prstGeom>
        </p:spPr>
      </p:pic>
      <p:pic>
        <p:nvPicPr>
          <p:cNvPr id="580" name="그림 57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1794" y="4967950"/>
            <a:ext cx="285030" cy="113584"/>
          </a:xfrm>
          <a:prstGeom prst="rect">
            <a:avLst/>
          </a:prstGeom>
        </p:spPr>
      </p:pic>
      <p:pic>
        <p:nvPicPr>
          <p:cNvPr id="581" name="그림 5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1794" y="4975562"/>
            <a:ext cx="540869" cy="75121"/>
          </a:xfrm>
          <a:prstGeom prst="rect">
            <a:avLst/>
          </a:prstGeom>
        </p:spPr>
      </p:pic>
      <p:pic>
        <p:nvPicPr>
          <p:cNvPr id="582" name="그림 58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68" y="4939692"/>
            <a:ext cx="357383" cy="151617"/>
          </a:xfrm>
          <a:prstGeom prst="rect">
            <a:avLst/>
          </a:prstGeom>
        </p:spPr>
      </p:pic>
      <p:grpSp>
        <p:nvGrpSpPr>
          <p:cNvPr id="583" name="Group 38"/>
          <p:cNvGrpSpPr/>
          <p:nvPr/>
        </p:nvGrpSpPr>
        <p:grpSpPr>
          <a:xfrm>
            <a:off x="2098201" y="4442432"/>
            <a:ext cx="249159" cy="352680"/>
            <a:chOff x="4555927" y="3718104"/>
            <a:chExt cx="659597" cy="933646"/>
          </a:xfrm>
        </p:grpSpPr>
        <p:pic>
          <p:nvPicPr>
            <p:cNvPr id="584" name="Picture 3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656" r="25197" b="54563"/>
            <a:stretch/>
          </p:blipFill>
          <p:spPr>
            <a:xfrm>
              <a:off x="4609858" y="3794952"/>
              <a:ext cx="553813" cy="155064"/>
            </a:xfrm>
            <a:prstGeom prst="rect">
              <a:avLst/>
            </a:prstGeom>
            <a:effectLst/>
          </p:spPr>
        </p:pic>
        <p:sp>
          <p:nvSpPr>
            <p:cNvPr id="585" name="Rounded Rectangle 34"/>
            <p:cNvSpPr/>
            <p:nvPr/>
          </p:nvSpPr>
          <p:spPr bwMode="auto">
            <a:xfrm>
              <a:off x="4555927" y="3718104"/>
              <a:ext cx="659597" cy="933646"/>
            </a:xfrm>
            <a:prstGeom prst="roundRect">
              <a:avLst>
                <a:gd name="adj" fmla="val 2804"/>
              </a:avLst>
            </a:prstGeom>
            <a:noFill/>
            <a:ln w="15875" cap="flat" cmpd="sng" algn="ctr">
              <a:solidFill>
                <a:srgbClr val="B1181E"/>
              </a:solidFill>
              <a:prstDash val="sys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pic>
          <p:nvPicPr>
            <p:cNvPr id="586" name="Picture 35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656" r="25197" b="54563"/>
            <a:stretch/>
          </p:blipFill>
          <p:spPr>
            <a:xfrm>
              <a:off x="4607617" y="3994417"/>
              <a:ext cx="553813" cy="155064"/>
            </a:xfrm>
            <a:prstGeom prst="rect">
              <a:avLst/>
            </a:prstGeom>
            <a:effectLst/>
          </p:spPr>
        </p:pic>
        <p:pic>
          <p:nvPicPr>
            <p:cNvPr id="587" name="Picture 3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656" r="25197" b="54563"/>
            <a:stretch/>
          </p:blipFill>
          <p:spPr>
            <a:xfrm>
              <a:off x="4618823" y="4193882"/>
              <a:ext cx="553813" cy="155064"/>
            </a:xfrm>
            <a:prstGeom prst="rect">
              <a:avLst/>
            </a:prstGeom>
            <a:effectLst/>
          </p:spPr>
        </p:pic>
        <p:pic>
          <p:nvPicPr>
            <p:cNvPr id="588" name="Picture 3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656" r="25197" b="54563"/>
            <a:stretch/>
          </p:blipFill>
          <p:spPr>
            <a:xfrm>
              <a:off x="4616582" y="4400070"/>
              <a:ext cx="553813" cy="155064"/>
            </a:xfrm>
            <a:prstGeom prst="rect">
              <a:avLst/>
            </a:prstGeom>
            <a:effectLst/>
          </p:spPr>
        </p:pic>
      </p:grpSp>
      <p:grpSp>
        <p:nvGrpSpPr>
          <p:cNvPr id="589" name="Group 38"/>
          <p:cNvGrpSpPr/>
          <p:nvPr/>
        </p:nvGrpSpPr>
        <p:grpSpPr>
          <a:xfrm>
            <a:off x="2367932" y="4442432"/>
            <a:ext cx="249159" cy="352680"/>
            <a:chOff x="4555927" y="3718104"/>
            <a:chExt cx="659597" cy="933646"/>
          </a:xfrm>
        </p:grpSpPr>
        <p:pic>
          <p:nvPicPr>
            <p:cNvPr id="590" name="Picture 3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656" r="25197" b="54563"/>
            <a:stretch/>
          </p:blipFill>
          <p:spPr>
            <a:xfrm>
              <a:off x="4609858" y="3794952"/>
              <a:ext cx="553813" cy="155064"/>
            </a:xfrm>
            <a:prstGeom prst="rect">
              <a:avLst/>
            </a:prstGeom>
            <a:effectLst/>
          </p:spPr>
        </p:pic>
        <p:sp>
          <p:nvSpPr>
            <p:cNvPr id="591" name="Rounded Rectangle 34"/>
            <p:cNvSpPr/>
            <p:nvPr/>
          </p:nvSpPr>
          <p:spPr bwMode="auto">
            <a:xfrm>
              <a:off x="4555927" y="3718104"/>
              <a:ext cx="659597" cy="933646"/>
            </a:xfrm>
            <a:prstGeom prst="roundRect">
              <a:avLst>
                <a:gd name="adj" fmla="val 2804"/>
              </a:avLst>
            </a:prstGeom>
            <a:noFill/>
            <a:ln w="15875" cap="flat" cmpd="sng" algn="ctr">
              <a:solidFill>
                <a:srgbClr val="B1181E"/>
              </a:solidFill>
              <a:prstDash val="sys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pic>
          <p:nvPicPr>
            <p:cNvPr id="592" name="Picture 35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656" r="25197" b="54563"/>
            <a:stretch/>
          </p:blipFill>
          <p:spPr>
            <a:xfrm>
              <a:off x="4607617" y="3994417"/>
              <a:ext cx="553813" cy="155064"/>
            </a:xfrm>
            <a:prstGeom prst="rect">
              <a:avLst/>
            </a:prstGeom>
            <a:effectLst/>
          </p:spPr>
        </p:pic>
        <p:pic>
          <p:nvPicPr>
            <p:cNvPr id="593" name="Picture 3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656" r="25197" b="54563"/>
            <a:stretch/>
          </p:blipFill>
          <p:spPr>
            <a:xfrm>
              <a:off x="4618823" y="4193882"/>
              <a:ext cx="553813" cy="155064"/>
            </a:xfrm>
            <a:prstGeom prst="rect">
              <a:avLst/>
            </a:prstGeom>
            <a:effectLst/>
          </p:spPr>
        </p:pic>
        <p:pic>
          <p:nvPicPr>
            <p:cNvPr id="594" name="Picture 3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656" r="25197" b="54563"/>
            <a:stretch/>
          </p:blipFill>
          <p:spPr>
            <a:xfrm>
              <a:off x="4616582" y="4400070"/>
              <a:ext cx="553813" cy="155064"/>
            </a:xfrm>
            <a:prstGeom prst="rect">
              <a:avLst/>
            </a:prstGeom>
            <a:effectLst/>
          </p:spPr>
        </p:pic>
      </p:grpSp>
      <p:sp>
        <p:nvSpPr>
          <p:cNvPr id="602" name="TextBox 601"/>
          <p:cNvSpPr txBox="1"/>
          <p:nvPr/>
        </p:nvSpPr>
        <p:spPr>
          <a:xfrm>
            <a:off x="3761098" y="4701751"/>
            <a:ext cx="948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Metadata </a:t>
            </a:r>
            <a:r>
              <a:rPr lang="ko-KR" alt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탐색 및 수집</a:t>
            </a:r>
            <a:endParaRPr lang="en-US" sz="10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cxnSp>
        <p:nvCxnSpPr>
          <p:cNvPr id="603" name="직선 화살표 연결선 602"/>
          <p:cNvCxnSpPr/>
          <p:nvPr/>
        </p:nvCxnSpPr>
        <p:spPr bwMode="auto">
          <a:xfrm>
            <a:off x="3826839" y="5091308"/>
            <a:ext cx="998525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stealth" w="sm" len="sm"/>
          </a:ln>
          <a:effectLst/>
        </p:spPr>
      </p:cxnSp>
      <p:cxnSp>
        <p:nvCxnSpPr>
          <p:cNvPr id="604" name="직선 화살표 연결선 603"/>
          <p:cNvCxnSpPr/>
          <p:nvPr/>
        </p:nvCxnSpPr>
        <p:spPr bwMode="auto">
          <a:xfrm>
            <a:off x="3826839" y="4689630"/>
            <a:ext cx="998525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stealth" w="sm" len="sm"/>
          </a:ln>
          <a:effectLst/>
        </p:spPr>
      </p:cxnSp>
      <p:sp>
        <p:nvSpPr>
          <p:cNvPr id="605" name="자유형 604"/>
          <p:cNvSpPr/>
          <p:nvPr/>
        </p:nvSpPr>
        <p:spPr bwMode="auto">
          <a:xfrm rot="16200000">
            <a:off x="4991967" y="4429259"/>
            <a:ext cx="210963" cy="520741"/>
          </a:xfrm>
          <a:custGeom>
            <a:avLst/>
            <a:gdLst>
              <a:gd name="connsiteX0" fmla="*/ 94826 w 280111"/>
              <a:gd name="connsiteY0" fmla="*/ 140930 h 691424"/>
              <a:gd name="connsiteX1" fmla="*/ 71966 w 280111"/>
              <a:gd name="connsiteY1" fmla="*/ 118070 h 691424"/>
              <a:gd name="connsiteX2" fmla="*/ 49106 w 280111"/>
              <a:gd name="connsiteY2" fmla="*/ 140930 h 691424"/>
              <a:gd name="connsiteX3" fmla="*/ 71966 w 280111"/>
              <a:gd name="connsiteY3" fmla="*/ 163790 h 691424"/>
              <a:gd name="connsiteX4" fmla="*/ 94826 w 280111"/>
              <a:gd name="connsiteY4" fmla="*/ 140930 h 691424"/>
              <a:gd name="connsiteX5" fmla="*/ 225308 w 280111"/>
              <a:gd name="connsiteY5" fmla="*/ 140930 h 691424"/>
              <a:gd name="connsiteX6" fmla="*/ 202448 w 280111"/>
              <a:gd name="connsiteY6" fmla="*/ 118070 h 691424"/>
              <a:gd name="connsiteX7" fmla="*/ 179588 w 280111"/>
              <a:gd name="connsiteY7" fmla="*/ 140930 h 691424"/>
              <a:gd name="connsiteX8" fmla="*/ 202448 w 280111"/>
              <a:gd name="connsiteY8" fmla="*/ 163790 h 691424"/>
              <a:gd name="connsiteX9" fmla="*/ 225308 w 280111"/>
              <a:gd name="connsiteY9" fmla="*/ 140930 h 691424"/>
              <a:gd name="connsiteX10" fmla="*/ 280110 w 280111"/>
              <a:gd name="connsiteY10" fmla="*/ 411316 h 691424"/>
              <a:gd name="connsiteX11" fmla="*/ 280110 w 280111"/>
              <a:gd name="connsiteY11" fmla="*/ 551370 h 691424"/>
              <a:gd name="connsiteX12" fmla="*/ 140056 w 280111"/>
              <a:gd name="connsiteY12" fmla="*/ 691424 h 691424"/>
              <a:gd name="connsiteX13" fmla="*/ 0 w 280111"/>
              <a:gd name="connsiteY13" fmla="*/ 551370 h 691424"/>
              <a:gd name="connsiteX14" fmla="*/ 0 w 280111"/>
              <a:gd name="connsiteY14" fmla="*/ 411316 h 691424"/>
              <a:gd name="connsiteX15" fmla="*/ 47287 w 280111"/>
              <a:gd name="connsiteY15" fmla="*/ 411316 h 691424"/>
              <a:gd name="connsiteX16" fmla="*/ 47287 w 280111"/>
              <a:gd name="connsiteY16" fmla="*/ 322772 h 691424"/>
              <a:gd name="connsiteX17" fmla="*/ 71884 w 280111"/>
              <a:gd name="connsiteY17" fmla="*/ 298114 h 691424"/>
              <a:gd name="connsiteX18" fmla="*/ 96482 w 280111"/>
              <a:gd name="connsiteY18" fmla="*/ 322772 h 691424"/>
              <a:gd name="connsiteX19" fmla="*/ 96482 w 280111"/>
              <a:gd name="connsiteY19" fmla="*/ 411316 h 691424"/>
              <a:gd name="connsiteX20" fmla="*/ 183628 w 280111"/>
              <a:gd name="connsiteY20" fmla="*/ 411316 h 691424"/>
              <a:gd name="connsiteX21" fmla="*/ 183628 w 280111"/>
              <a:gd name="connsiteY21" fmla="*/ 322772 h 691424"/>
              <a:gd name="connsiteX22" fmla="*/ 208226 w 280111"/>
              <a:gd name="connsiteY22" fmla="*/ 298114 h 691424"/>
              <a:gd name="connsiteX23" fmla="*/ 232823 w 280111"/>
              <a:gd name="connsiteY23" fmla="*/ 322772 h 691424"/>
              <a:gd name="connsiteX24" fmla="*/ 232823 w 280111"/>
              <a:gd name="connsiteY24" fmla="*/ 411316 h 691424"/>
              <a:gd name="connsiteX25" fmla="*/ 280111 w 280111"/>
              <a:gd name="connsiteY25" fmla="*/ 0 h 691424"/>
              <a:gd name="connsiteX26" fmla="*/ 280111 w 280111"/>
              <a:gd name="connsiteY26" fmla="*/ 280109 h 691424"/>
              <a:gd name="connsiteX27" fmla="*/ 3 w 280111"/>
              <a:gd name="connsiteY27" fmla="*/ 280109 h 691424"/>
              <a:gd name="connsiteX28" fmla="*/ 3 w 280111"/>
              <a:gd name="connsiteY28" fmla="*/ 0 h 691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80111" h="691424">
                <a:moveTo>
                  <a:pt x="94826" y="140930"/>
                </a:moveTo>
                <a:cubicBezTo>
                  <a:pt x="94826" y="128305"/>
                  <a:pt x="84591" y="118070"/>
                  <a:pt x="71966" y="118070"/>
                </a:cubicBezTo>
                <a:cubicBezTo>
                  <a:pt x="59341" y="118070"/>
                  <a:pt x="49106" y="128305"/>
                  <a:pt x="49106" y="140930"/>
                </a:cubicBezTo>
                <a:cubicBezTo>
                  <a:pt x="49106" y="153555"/>
                  <a:pt x="59341" y="163790"/>
                  <a:pt x="71966" y="163790"/>
                </a:cubicBezTo>
                <a:cubicBezTo>
                  <a:pt x="84591" y="163790"/>
                  <a:pt x="94826" y="153555"/>
                  <a:pt x="94826" y="140930"/>
                </a:cubicBezTo>
                <a:close/>
                <a:moveTo>
                  <a:pt x="225308" y="140930"/>
                </a:moveTo>
                <a:cubicBezTo>
                  <a:pt x="225308" y="128305"/>
                  <a:pt x="215073" y="118070"/>
                  <a:pt x="202448" y="118070"/>
                </a:cubicBezTo>
                <a:cubicBezTo>
                  <a:pt x="189823" y="118070"/>
                  <a:pt x="179588" y="128305"/>
                  <a:pt x="179588" y="140930"/>
                </a:cubicBezTo>
                <a:cubicBezTo>
                  <a:pt x="179588" y="153555"/>
                  <a:pt x="189823" y="163790"/>
                  <a:pt x="202448" y="163790"/>
                </a:cubicBezTo>
                <a:cubicBezTo>
                  <a:pt x="215073" y="163790"/>
                  <a:pt x="225308" y="153555"/>
                  <a:pt x="225308" y="140930"/>
                </a:cubicBezTo>
                <a:close/>
                <a:moveTo>
                  <a:pt x="280110" y="411316"/>
                </a:moveTo>
                <a:lnTo>
                  <a:pt x="280110" y="551370"/>
                </a:lnTo>
                <a:cubicBezTo>
                  <a:pt x="280110" y="628720"/>
                  <a:pt x="217406" y="691424"/>
                  <a:pt x="140056" y="691424"/>
                </a:cubicBezTo>
                <a:cubicBezTo>
                  <a:pt x="62705" y="691424"/>
                  <a:pt x="0" y="628720"/>
                  <a:pt x="0" y="551370"/>
                </a:cubicBezTo>
                <a:lnTo>
                  <a:pt x="0" y="411316"/>
                </a:lnTo>
                <a:lnTo>
                  <a:pt x="47287" y="411316"/>
                </a:lnTo>
                <a:lnTo>
                  <a:pt x="47287" y="322772"/>
                </a:lnTo>
                <a:cubicBezTo>
                  <a:pt x="47287" y="309149"/>
                  <a:pt x="58302" y="298114"/>
                  <a:pt x="71884" y="298114"/>
                </a:cubicBezTo>
                <a:cubicBezTo>
                  <a:pt x="85468" y="298114"/>
                  <a:pt x="96482" y="309149"/>
                  <a:pt x="96482" y="322772"/>
                </a:cubicBezTo>
                <a:lnTo>
                  <a:pt x="96482" y="411316"/>
                </a:lnTo>
                <a:lnTo>
                  <a:pt x="183628" y="411316"/>
                </a:lnTo>
                <a:lnTo>
                  <a:pt x="183628" y="322772"/>
                </a:lnTo>
                <a:cubicBezTo>
                  <a:pt x="183628" y="309149"/>
                  <a:pt x="194644" y="298114"/>
                  <a:pt x="208226" y="298114"/>
                </a:cubicBezTo>
                <a:cubicBezTo>
                  <a:pt x="221809" y="298114"/>
                  <a:pt x="232823" y="309149"/>
                  <a:pt x="232823" y="322772"/>
                </a:cubicBezTo>
                <a:lnTo>
                  <a:pt x="232823" y="411316"/>
                </a:lnTo>
                <a:close/>
                <a:moveTo>
                  <a:pt x="280111" y="0"/>
                </a:moveTo>
                <a:lnTo>
                  <a:pt x="280111" y="280109"/>
                </a:lnTo>
                <a:lnTo>
                  <a:pt x="3" y="280109"/>
                </a:lnTo>
                <a:lnTo>
                  <a:pt x="3" y="0"/>
                </a:lnTo>
                <a:close/>
              </a:path>
            </a:pathLst>
          </a:custGeom>
          <a:solidFill>
            <a:schemeClr val="accent1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200" dirty="0" err="1" smtClean="0">
              <a:solidFill>
                <a:srgbClr val="FFFFFF"/>
              </a:solidFill>
            </a:endParaRPr>
          </a:p>
        </p:txBody>
      </p:sp>
      <p:sp>
        <p:nvSpPr>
          <p:cNvPr id="606" name="TextBox 605"/>
          <p:cNvSpPr txBox="1"/>
          <p:nvPr/>
        </p:nvSpPr>
        <p:spPr>
          <a:xfrm>
            <a:off x="4174481" y="4008218"/>
            <a:ext cx="1315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Metadata </a:t>
            </a:r>
            <a:r>
              <a:rPr lang="ko-KR" alt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업로드 및</a:t>
            </a:r>
            <a:endParaRPr lang="en-US" altLang="ko-KR" sz="1000" dirty="0" smtClean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algn="r"/>
            <a:r>
              <a:rPr lang="ko-KR" alt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구성 다운로드</a:t>
            </a:r>
            <a:endParaRPr lang="en-US" sz="10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07" name="TextBox 606"/>
          <p:cNvSpPr txBox="1"/>
          <p:nvPr/>
        </p:nvSpPr>
        <p:spPr>
          <a:xfrm>
            <a:off x="5717642" y="4367476"/>
            <a:ext cx="6046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HTTPS</a:t>
            </a:r>
            <a:endParaRPr lang="en-US" sz="10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grpSp>
        <p:nvGrpSpPr>
          <p:cNvPr id="608" name="그룹 607"/>
          <p:cNvGrpSpPr/>
          <p:nvPr/>
        </p:nvGrpSpPr>
        <p:grpSpPr>
          <a:xfrm>
            <a:off x="8031901" y="4737397"/>
            <a:ext cx="860248" cy="575696"/>
            <a:chOff x="7832520" y="2029697"/>
            <a:chExt cx="3746705" cy="2507372"/>
          </a:xfrm>
        </p:grpSpPr>
        <p:sp>
          <p:nvSpPr>
            <p:cNvPr id="609" name="자유형 608"/>
            <p:cNvSpPr/>
            <p:nvPr/>
          </p:nvSpPr>
          <p:spPr bwMode="auto">
            <a:xfrm>
              <a:off x="7832520" y="2029697"/>
              <a:ext cx="3746705" cy="1954620"/>
            </a:xfrm>
            <a:custGeom>
              <a:avLst/>
              <a:gdLst>
                <a:gd name="connsiteX0" fmla="*/ 3395682 w 3746705"/>
                <a:gd name="connsiteY0" fmla="*/ 968174 h 1954620"/>
                <a:gd name="connsiteX1" fmla="*/ 3582294 w 3746705"/>
                <a:gd name="connsiteY1" fmla="*/ 968174 h 1954620"/>
                <a:gd name="connsiteX2" fmla="*/ 3746705 w 3746705"/>
                <a:gd name="connsiteY2" fmla="*/ 1132585 h 1954620"/>
                <a:gd name="connsiteX3" fmla="*/ 3746705 w 3746705"/>
                <a:gd name="connsiteY3" fmla="*/ 1954620 h 1954620"/>
                <a:gd name="connsiteX4" fmla="*/ 2919336 w 3746705"/>
                <a:gd name="connsiteY4" fmla="*/ 1954620 h 1954620"/>
                <a:gd name="connsiteX5" fmla="*/ 2919336 w 3746705"/>
                <a:gd name="connsiteY5" fmla="*/ 1554550 h 1954620"/>
                <a:gd name="connsiteX6" fmla="*/ 2713289 w 3746705"/>
                <a:gd name="connsiteY6" fmla="*/ 1348503 h 1954620"/>
                <a:gd name="connsiteX7" fmla="*/ 2461219 w 3746705"/>
                <a:gd name="connsiteY7" fmla="*/ 1348503 h 1954620"/>
                <a:gd name="connsiteX8" fmla="*/ 2493278 w 3746705"/>
                <a:gd name="connsiteY8" fmla="*/ 1289438 h 1954620"/>
                <a:gd name="connsiteX9" fmla="*/ 2532311 w 3746705"/>
                <a:gd name="connsiteY9" fmla="*/ 1163697 h 1954620"/>
                <a:gd name="connsiteX10" fmla="*/ 2539103 w 3746705"/>
                <a:gd name="connsiteY10" fmla="*/ 1096323 h 1954620"/>
                <a:gd name="connsiteX11" fmla="*/ 2605405 w 3746705"/>
                <a:gd name="connsiteY11" fmla="*/ 1132310 h 1954620"/>
                <a:gd name="connsiteX12" fmla="*/ 2882609 w 3746705"/>
                <a:gd name="connsiteY12" fmla="*/ 1188275 h 1954620"/>
                <a:gd name="connsiteX13" fmla="*/ 3386182 w 3746705"/>
                <a:gd name="connsiteY13" fmla="*/ 979689 h 1954620"/>
                <a:gd name="connsiteX14" fmla="*/ 164411 w 3746705"/>
                <a:gd name="connsiteY14" fmla="*/ 968174 h 1954620"/>
                <a:gd name="connsiteX15" fmla="*/ 351023 w 3746705"/>
                <a:gd name="connsiteY15" fmla="*/ 968174 h 1954620"/>
                <a:gd name="connsiteX16" fmla="*/ 360523 w 3746705"/>
                <a:gd name="connsiteY16" fmla="*/ 979689 h 1954620"/>
                <a:gd name="connsiteX17" fmla="*/ 864096 w 3746705"/>
                <a:gd name="connsiteY17" fmla="*/ 1188275 h 1954620"/>
                <a:gd name="connsiteX18" fmla="*/ 1141301 w 3746705"/>
                <a:gd name="connsiteY18" fmla="*/ 1132310 h 1954620"/>
                <a:gd name="connsiteX19" fmla="*/ 1212720 w 3746705"/>
                <a:gd name="connsiteY19" fmla="*/ 1093546 h 1954620"/>
                <a:gd name="connsiteX20" fmla="*/ 1219791 w 3746705"/>
                <a:gd name="connsiteY20" fmla="*/ 1163697 h 1954620"/>
                <a:gd name="connsiteX21" fmla="*/ 1258824 w 3746705"/>
                <a:gd name="connsiteY21" fmla="*/ 1289438 h 1954620"/>
                <a:gd name="connsiteX22" fmla="*/ 1290883 w 3746705"/>
                <a:gd name="connsiteY22" fmla="*/ 1348503 h 1954620"/>
                <a:gd name="connsiteX23" fmla="*/ 1040007 w 3746705"/>
                <a:gd name="connsiteY23" fmla="*/ 1348503 h 1954620"/>
                <a:gd name="connsiteX24" fmla="*/ 833960 w 3746705"/>
                <a:gd name="connsiteY24" fmla="*/ 1554550 h 1954620"/>
                <a:gd name="connsiteX25" fmla="*/ 833960 w 3746705"/>
                <a:gd name="connsiteY25" fmla="*/ 1954620 h 1954620"/>
                <a:gd name="connsiteX26" fmla="*/ 0 w 3746705"/>
                <a:gd name="connsiteY26" fmla="*/ 1954620 h 1954620"/>
                <a:gd name="connsiteX27" fmla="*/ 0 w 3746705"/>
                <a:gd name="connsiteY27" fmla="*/ 1132585 h 1954620"/>
                <a:gd name="connsiteX28" fmla="*/ 164411 w 3746705"/>
                <a:gd name="connsiteY28" fmla="*/ 968174 h 1954620"/>
                <a:gd name="connsiteX29" fmla="*/ 2882610 w 3746705"/>
                <a:gd name="connsiteY29" fmla="*/ 0 h 1954620"/>
                <a:gd name="connsiteX30" fmla="*/ 3358727 w 3746705"/>
                <a:gd name="connsiteY30" fmla="*/ 476117 h 1954620"/>
                <a:gd name="connsiteX31" fmla="*/ 2882610 w 3746705"/>
                <a:gd name="connsiteY31" fmla="*/ 952234 h 1954620"/>
                <a:gd name="connsiteX32" fmla="*/ 2406493 w 3746705"/>
                <a:gd name="connsiteY32" fmla="*/ 476117 h 1954620"/>
                <a:gd name="connsiteX33" fmla="*/ 2882610 w 3746705"/>
                <a:gd name="connsiteY33" fmla="*/ 0 h 1954620"/>
                <a:gd name="connsiteX34" fmla="*/ 864097 w 3746705"/>
                <a:gd name="connsiteY34" fmla="*/ 0 h 1954620"/>
                <a:gd name="connsiteX35" fmla="*/ 1340214 w 3746705"/>
                <a:gd name="connsiteY35" fmla="*/ 476117 h 1954620"/>
                <a:gd name="connsiteX36" fmla="*/ 864097 w 3746705"/>
                <a:gd name="connsiteY36" fmla="*/ 952234 h 1954620"/>
                <a:gd name="connsiteX37" fmla="*/ 387980 w 3746705"/>
                <a:gd name="connsiteY37" fmla="*/ 476117 h 1954620"/>
                <a:gd name="connsiteX38" fmla="*/ 864097 w 3746705"/>
                <a:gd name="connsiteY38" fmla="*/ 0 h 195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746705" h="1954620">
                  <a:moveTo>
                    <a:pt x="3395682" y="968174"/>
                  </a:moveTo>
                  <a:lnTo>
                    <a:pt x="3582294" y="968174"/>
                  </a:lnTo>
                  <a:cubicBezTo>
                    <a:pt x="3673096" y="968174"/>
                    <a:pt x="3746705" y="1041783"/>
                    <a:pt x="3746705" y="1132585"/>
                  </a:cubicBezTo>
                  <a:lnTo>
                    <a:pt x="3746705" y="1954620"/>
                  </a:lnTo>
                  <a:lnTo>
                    <a:pt x="2919336" y="1954620"/>
                  </a:lnTo>
                  <a:lnTo>
                    <a:pt x="2919336" y="1554550"/>
                  </a:lnTo>
                  <a:cubicBezTo>
                    <a:pt x="2919336" y="1440753"/>
                    <a:pt x="2827086" y="1348503"/>
                    <a:pt x="2713289" y="1348503"/>
                  </a:cubicBezTo>
                  <a:lnTo>
                    <a:pt x="2461219" y="1348503"/>
                  </a:lnTo>
                  <a:lnTo>
                    <a:pt x="2493278" y="1289438"/>
                  </a:lnTo>
                  <a:cubicBezTo>
                    <a:pt x="2510227" y="1249367"/>
                    <a:pt x="2523387" y="1207304"/>
                    <a:pt x="2532311" y="1163697"/>
                  </a:cubicBezTo>
                  <a:lnTo>
                    <a:pt x="2539103" y="1096323"/>
                  </a:lnTo>
                  <a:lnTo>
                    <a:pt x="2605405" y="1132310"/>
                  </a:lnTo>
                  <a:cubicBezTo>
                    <a:pt x="2690606" y="1168347"/>
                    <a:pt x="2784280" y="1188275"/>
                    <a:pt x="2882609" y="1188275"/>
                  </a:cubicBezTo>
                  <a:cubicBezTo>
                    <a:pt x="3079267" y="1188275"/>
                    <a:pt x="3257306" y="1108564"/>
                    <a:pt x="3386182" y="979689"/>
                  </a:cubicBezTo>
                  <a:close/>
                  <a:moveTo>
                    <a:pt x="164411" y="968174"/>
                  </a:moveTo>
                  <a:lnTo>
                    <a:pt x="351023" y="968174"/>
                  </a:lnTo>
                  <a:lnTo>
                    <a:pt x="360523" y="979689"/>
                  </a:lnTo>
                  <a:cubicBezTo>
                    <a:pt x="489399" y="1108564"/>
                    <a:pt x="667439" y="1188275"/>
                    <a:pt x="864096" y="1188275"/>
                  </a:cubicBezTo>
                  <a:cubicBezTo>
                    <a:pt x="962425" y="1188275"/>
                    <a:pt x="1056099" y="1168347"/>
                    <a:pt x="1141301" y="1132310"/>
                  </a:cubicBezTo>
                  <a:lnTo>
                    <a:pt x="1212720" y="1093546"/>
                  </a:lnTo>
                  <a:lnTo>
                    <a:pt x="1219791" y="1163697"/>
                  </a:lnTo>
                  <a:cubicBezTo>
                    <a:pt x="1228715" y="1207304"/>
                    <a:pt x="1241875" y="1249367"/>
                    <a:pt x="1258824" y="1289438"/>
                  </a:cubicBezTo>
                  <a:lnTo>
                    <a:pt x="1290883" y="1348503"/>
                  </a:lnTo>
                  <a:lnTo>
                    <a:pt x="1040007" y="1348503"/>
                  </a:lnTo>
                  <a:cubicBezTo>
                    <a:pt x="926210" y="1348503"/>
                    <a:pt x="833960" y="1440753"/>
                    <a:pt x="833960" y="1554550"/>
                  </a:cubicBezTo>
                  <a:lnTo>
                    <a:pt x="833960" y="1954620"/>
                  </a:lnTo>
                  <a:lnTo>
                    <a:pt x="0" y="1954620"/>
                  </a:lnTo>
                  <a:lnTo>
                    <a:pt x="0" y="1132585"/>
                  </a:lnTo>
                  <a:cubicBezTo>
                    <a:pt x="0" y="1041783"/>
                    <a:pt x="73609" y="968174"/>
                    <a:pt x="164411" y="968174"/>
                  </a:cubicBezTo>
                  <a:close/>
                  <a:moveTo>
                    <a:pt x="2882610" y="0"/>
                  </a:moveTo>
                  <a:cubicBezTo>
                    <a:pt x="3145562" y="0"/>
                    <a:pt x="3358727" y="213165"/>
                    <a:pt x="3358727" y="476117"/>
                  </a:cubicBezTo>
                  <a:cubicBezTo>
                    <a:pt x="3358727" y="739069"/>
                    <a:pt x="3145562" y="952234"/>
                    <a:pt x="2882610" y="952234"/>
                  </a:cubicBezTo>
                  <a:cubicBezTo>
                    <a:pt x="2619658" y="952234"/>
                    <a:pt x="2406493" y="739069"/>
                    <a:pt x="2406493" y="476117"/>
                  </a:cubicBezTo>
                  <a:cubicBezTo>
                    <a:pt x="2406493" y="213165"/>
                    <a:pt x="2619658" y="0"/>
                    <a:pt x="2882610" y="0"/>
                  </a:cubicBezTo>
                  <a:close/>
                  <a:moveTo>
                    <a:pt x="864097" y="0"/>
                  </a:moveTo>
                  <a:cubicBezTo>
                    <a:pt x="1127049" y="0"/>
                    <a:pt x="1340214" y="213165"/>
                    <a:pt x="1340214" y="476117"/>
                  </a:cubicBezTo>
                  <a:cubicBezTo>
                    <a:pt x="1340214" y="739069"/>
                    <a:pt x="1127049" y="952234"/>
                    <a:pt x="864097" y="952234"/>
                  </a:cubicBezTo>
                  <a:cubicBezTo>
                    <a:pt x="601145" y="952234"/>
                    <a:pt x="387980" y="739069"/>
                    <a:pt x="387980" y="476117"/>
                  </a:cubicBezTo>
                  <a:cubicBezTo>
                    <a:pt x="387980" y="213165"/>
                    <a:pt x="601145" y="0"/>
                    <a:pt x="864097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200" dirty="0" err="1" smtClean="0">
                <a:solidFill>
                  <a:srgbClr val="FFFFFF"/>
                </a:solidFill>
              </a:endParaRPr>
            </a:p>
          </p:txBody>
        </p:sp>
        <p:sp>
          <p:nvSpPr>
            <p:cNvPr id="610" name="자유형 609"/>
            <p:cNvSpPr/>
            <p:nvPr/>
          </p:nvSpPr>
          <p:spPr bwMode="auto">
            <a:xfrm>
              <a:off x="8841776" y="2582449"/>
              <a:ext cx="1728192" cy="1954620"/>
            </a:xfrm>
            <a:custGeom>
              <a:avLst/>
              <a:gdLst>
                <a:gd name="connsiteX0" fmla="*/ 164411 w 1728192"/>
                <a:gd name="connsiteY0" fmla="*/ 968174 h 1954620"/>
                <a:gd name="connsiteX1" fmla="*/ 351023 w 1728192"/>
                <a:gd name="connsiteY1" fmla="*/ 968174 h 1954620"/>
                <a:gd name="connsiteX2" fmla="*/ 360523 w 1728192"/>
                <a:gd name="connsiteY2" fmla="*/ 979689 h 1954620"/>
                <a:gd name="connsiteX3" fmla="*/ 864096 w 1728192"/>
                <a:gd name="connsiteY3" fmla="*/ 1188275 h 1954620"/>
                <a:gd name="connsiteX4" fmla="*/ 1367669 w 1728192"/>
                <a:gd name="connsiteY4" fmla="*/ 979689 h 1954620"/>
                <a:gd name="connsiteX5" fmla="*/ 1377169 w 1728192"/>
                <a:gd name="connsiteY5" fmla="*/ 968174 h 1954620"/>
                <a:gd name="connsiteX6" fmla="*/ 1563781 w 1728192"/>
                <a:gd name="connsiteY6" fmla="*/ 968174 h 1954620"/>
                <a:gd name="connsiteX7" fmla="*/ 1728192 w 1728192"/>
                <a:gd name="connsiteY7" fmla="*/ 1132585 h 1954620"/>
                <a:gd name="connsiteX8" fmla="*/ 1728192 w 1728192"/>
                <a:gd name="connsiteY8" fmla="*/ 1954620 h 1954620"/>
                <a:gd name="connsiteX9" fmla="*/ 0 w 1728192"/>
                <a:gd name="connsiteY9" fmla="*/ 1954620 h 1954620"/>
                <a:gd name="connsiteX10" fmla="*/ 0 w 1728192"/>
                <a:gd name="connsiteY10" fmla="*/ 1132585 h 1954620"/>
                <a:gd name="connsiteX11" fmla="*/ 164411 w 1728192"/>
                <a:gd name="connsiteY11" fmla="*/ 968174 h 1954620"/>
                <a:gd name="connsiteX12" fmla="*/ 864097 w 1728192"/>
                <a:gd name="connsiteY12" fmla="*/ 0 h 1954620"/>
                <a:gd name="connsiteX13" fmla="*/ 1340214 w 1728192"/>
                <a:gd name="connsiteY13" fmla="*/ 476117 h 1954620"/>
                <a:gd name="connsiteX14" fmla="*/ 864097 w 1728192"/>
                <a:gd name="connsiteY14" fmla="*/ 952234 h 1954620"/>
                <a:gd name="connsiteX15" fmla="*/ 387980 w 1728192"/>
                <a:gd name="connsiteY15" fmla="*/ 476117 h 1954620"/>
                <a:gd name="connsiteX16" fmla="*/ 864097 w 1728192"/>
                <a:gd name="connsiteY16" fmla="*/ 0 h 195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8192" h="1954620">
                  <a:moveTo>
                    <a:pt x="164411" y="968174"/>
                  </a:moveTo>
                  <a:lnTo>
                    <a:pt x="351023" y="968174"/>
                  </a:lnTo>
                  <a:lnTo>
                    <a:pt x="360523" y="979689"/>
                  </a:lnTo>
                  <a:cubicBezTo>
                    <a:pt x="489399" y="1108564"/>
                    <a:pt x="667439" y="1188275"/>
                    <a:pt x="864096" y="1188275"/>
                  </a:cubicBezTo>
                  <a:cubicBezTo>
                    <a:pt x="1060754" y="1188275"/>
                    <a:pt x="1238793" y="1108564"/>
                    <a:pt x="1367669" y="979689"/>
                  </a:cubicBezTo>
                  <a:lnTo>
                    <a:pt x="1377169" y="968174"/>
                  </a:lnTo>
                  <a:lnTo>
                    <a:pt x="1563781" y="968174"/>
                  </a:lnTo>
                  <a:cubicBezTo>
                    <a:pt x="1654583" y="968174"/>
                    <a:pt x="1728192" y="1041783"/>
                    <a:pt x="1728192" y="1132585"/>
                  </a:cubicBezTo>
                  <a:lnTo>
                    <a:pt x="1728192" y="1954620"/>
                  </a:lnTo>
                  <a:lnTo>
                    <a:pt x="0" y="1954620"/>
                  </a:lnTo>
                  <a:lnTo>
                    <a:pt x="0" y="1132585"/>
                  </a:lnTo>
                  <a:cubicBezTo>
                    <a:pt x="0" y="1041783"/>
                    <a:pt x="73609" y="968174"/>
                    <a:pt x="164411" y="968174"/>
                  </a:cubicBezTo>
                  <a:close/>
                  <a:moveTo>
                    <a:pt x="864097" y="0"/>
                  </a:moveTo>
                  <a:cubicBezTo>
                    <a:pt x="1127049" y="0"/>
                    <a:pt x="1340214" y="213165"/>
                    <a:pt x="1340214" y="476117"/>
                  </a:cubicBezTo>
                  <a:cubicBezTo>
                    <a:pt x="1340214" y="739069"/>
                    <a:pt x="1127049" y="952234"/>
                    <a:pt x="864097" y="952234"/>
                  </a:cubicBezTo>
                  <a:cubicBezTo>
                    <a:pt x="601145" y="952234"/>
                    <a:pt x="387980" y="739069"/>
                    <a:pt x="387980" y="476117"/>
                  </a:cubicBezTo>
                  <a:cubicBezTo>
                    <a:pt x="387980" y="213165"/>
                    <a:pt x="601145" y="0"/>
                    <a:pt x="864097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200" dirty="0" err="1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611" name="그룹 610"/>
          <p:cNvGrpSpPr/>
          <p:nvPr/>
        </p:nvGrpSpPr>
        <p:grpSpPr>
          <a:xfrm>
            <a:off x="6689166" y="4710963"/>
            <a:ext cx="1222783" cy="577833"/>
            <a:chOff x="7794010" y="4604654"/>
            <a:chExt cx="1623575" cy="767229"/>
          </a:xfrm>
        </p:grpSpPr>
        <p:pic>
          <p:nvPicPr>
            <p:cNvPr id="612" name="그림 61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27843" y="4636505"/>
              <a:ext cx="865707" cy="536494"/>
            </a:xfrm>
            <a:prstGeom prst="rect">
              <a:avLst/>
            </a:prstGeom>
          </p:spPr>
        </p:pic>
        <p:sp>
          <p:nvSpPr>
            <p:cNvPr id="613" name="자유형 612"/>
            <p:cNvSpPr/>
            <p:nvPr/>
          </p:nvSpPr>
          <p:spPr bwMode="auto">
            <a:xfrm>
              <a:off x="7794010" y="4604654"/>
              <a:ext cx="933799" cy="766498"/>
            </a:xfrm>
            <a:custGeom>
              <a:avLst/>
              <a:gdLst>
                <a:gd name="connsiteX0" fmla="*/ 1958188 w 4869028"/>
                <a:gd name="connsiteY0" fmla="*/ 3398519 h 3996689"/>
                <a:gd name="connsiteX1" fmla="*/ 2918308 w 4869028"/>
                <a:gd name="connsiteY1" fmla="*/ 3398519 h 3996689"/>
                <a:gd name="connsiteX2" fmla="*/ 2918308 w 4869028"/>
                <a:gd name="connsiteY2" fmla="*/ 3538027 h 3996689"/>
                <a:gd name="connsiteX3" fmla="*/ 2923588 w 4869028"/>
                <a:gd name="connsiteY3" fmla="*/ 3568514 h 3996689"/>
                <a:gd name="connsiteX4" fmla="*/ 2979268 w 4869028"/>
                <a:gd name="connsiteY4" fmla="*/ 3807613 h 3996689"/>
                <a:gd name="connsiteX5" fmla="*/ 3181198 w 4869028"/>
                <a:gd name="connsiteY5" fmla="*/ 3996689 h 3996689"/>
                <a:gd name="connsiteX6" fmla="*/ 2918308 w 4869028"/>
                <a:gd name="connsiteY6" fmla="*/ 3996689 h 3996689"/>
                <a:gd name="connsiteX7" fmla="*/ 2903068 w 4869028"/>
                <a:gd name="connsiteY7" fmla="*/ 3996689 h 3996689"/>
                <a:gd name="connsiteX8" fmla="*/ 1973428 w 4869028"/>
                <a:gd name="connsiteY8" fmla="*/ 3996689 h 3996689"/>
                <a:gd name="connsiteX9" fmla="*/ 1958188 w 4869028"/>
                <a:gd name="connsiteY9" fmla="*/ 3996689 h 3996689"/>
                <a:gd name="connsiteX10" fmla="*/ 1695298 w 4869028"/>
                <a:gd name="connsiteY10" fmla="*/ 3996689 h 3996689"/>
                <a:gd name="connsiteX11" fmla="*/ 1897228 w 4869028"/>
                <a:gd name="connsiteY11" fmla="*/ 3807613 h 3996689"/>
                <a:gd name="connsiteX12" fmla="*/ 1952908 w 4869028"/>
                <a:gd name="connsiteY12" fmla="*/ 3568514 h 3996689"/>
                <a:gd name="connsiteX13" fmla="*/ 1958188 w 4869028"/>
                <a:gd name="connsiteY13" fmla="*/ 3538027 h 3996689"/>
                <a:gd name="connsiteX14" fmla="*/ 253873 w 4869028"/>
                <a:gd name="connsiteY14" fmla="*/ 152399 h 3996689"/>
                <a:gd name="connsiteX15" fmla="*/ 182728 w 4869028"/>
                <a:gd name="connsiteY15" fmla="*/ 223544 h 3996689"/>
                <a:gd name="connsiteX16" fmla="*/ 182728 w 4869028"/>
                <a:gd name="connsiteY16" fmla="*/ 2870174 h 3996689"/>
                <a:gd name="connsiteX17" fmla="*/ 253873 w 4869028"/>
                <a:gd name="connsiteY17" fmla="*/ 2941319 h 3996689"/>
                <a:gd name="connsiteX18" fmla="*/ 4611275 w 4869028"/>
                <a:gd name="connsiteY18" fmla="*/ 2941319 h 3996689"/>
                <a:gd name="connsiteX19" fmla="*/ 4682420 w 4869028"/>
                <a:gd name="connsiteY19" fmla="*/ 2870174 h 3996689"/>
                <a:gd name="connsiteX20" fmla="*/ 4682420 w 4869028"/>
                <a:gd name="connsiteY20" fmla="*/ 223544 h 3996689"/>
                <a:gd name="connsiteX21" fmla="*/ 4611275 w 4869028"/>
                <a:gd name="connsiteY21" fmla="*/ 152399 h 3996689"/>
                <a:gd name="connsiteX22" fmla="*/ 84169 w 4869028"/>
                <a:gd name="connsiteY22" fmla="*/ 0 h 3996689"/>
                <a:gd name="connsiteX23" fmla="*/ 4784859 w 4869028"/>
                <a:gd name="connsiteY23" fmla="*/ 0 h 3996689"/>
                <a:gd name="connsiteX24" fmla="*/ 4869028 w 4869028"/>
                <a:gd name="connsiteY24" fmla="*/ 84169 h 3996689"/>
                <a:gd name="connsiteX25" fmla="*/ 4869028 w 4869028"/>
                <a:gd name="connsiteY25" fmla="*/ 3215291 h 3996689"/>
                <a:gd name="connsiteX26" fmla="*/ 4784859 w 4869028"/>
                <a:gd name="connsiteY26" fmla="*/ 3299460 h 3996689"/>
                <a:gd name="connsiteX27" fmla="*/ 84169 w 4869028"/>
                <a:gd name="connsiteY27" fmla="*/ 3299460 h 3996689"/>
                <a:gd name="connsiteX28" fmla="*/ 0 w 4869028"/>
                <a:gd name="connsiteY28" fmla="*/ 3215291 h 3996689"/>
                <a:gd name="connsiteX29" fmla="*/ 0 w 4869028"/>
                <a:gd name="connsiteY29" fmla="*/ 84169 h 3996689"/>
                <a:gd name="connsiteX30" fmla="*/ 84169 w 4869028"/>
                <a:gd name="connsiteY30" fmla="*/ 0 h 3996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69028" h="3996689">
                  <a:moveTo>
                    <a:pt x="1958188" y="3398519"/>
                  </a:moveTo>
                  <a:lnTo>
                    <a:pt x="2918308" y="3398519"/>
                  </a:lnTo>
                  <a:lnTo>
                    <a:pt x="2918308" y="3538027"/>
                  </a:lnTo>
                  <a:lnTo>
                    <a:pt x="2923588" y="3568514"/>
                  </a:lnTo>
                  <a:cubicBezTo>
                    <a:pt x="2934769" y="3637694"/>
                    <a:pt x="2950693" y="3748168"/>
                    <a:pt x="2979268" y="3807613"/>
                  </a:cubicBezTo>
                  <a:cubicBezTo>
                    <a:pt x="3024988" y="3902724"/>
                    <a:pt x="3103093" y="3964603"/>
                    <a:pt x="3181198" y="3996689"/>
                  </a:cubicBezTo>
                  <a:lnTo>
                    <a:pt x="2918308" y="3996689"/>
                  </a:lnTo>
                  <a:lnTo>
                    <a:pt x="2903068" y="3996689"/>
                  </a:lnTo>
                  <a:lnTo>
                    <a:pt x="1973428" y="3996689"/>
                  </a:lnTo>
                  <a:lnTo>
                    <a:pt x="1958188" y="3996689"/>
                  </a:lnTo>
                  <a:lnTo>
                    <a:pt x="1695298" y="3996689"/>
                  </a:lnTo>
                  <a:cubicBezTo>
                    <a:pt x="1773403" y="3964603"/>
                    <a:pt x="1851508" y="3902724"/>
                    <a:pt x="1897228" y="3807613"/>
                  </a:cubicBezTo>
                  <a:cubicBezTo>
                    <a:pt x="1925803" y="3748168"/>
                    <a:pt x="1941728" y="3637694"/>
                    <a:pt x="1952908" y="3568514"/>
                  </a:cubicBezTo>
                  <a:lnTo>
                    <a:pt x="1958188" y="3538027"/>
                  </a:lnTo>
                  <a:close/>
                  <a:moveTo>
                    <a:pt x="253873" y="152399"/>
                  </a:moveTo>
                  <a:cubicBezTo>
                    <a:pt x="214581" y="152399"/>
                    <a:pt x="182728" y="184252"/>
                    <a:pt x="182728" y="223544"/>
                  </a:cubicBezTo>
                  <a:lnTo>
                    <a:pt x="182728" y="2870174"/>
                  </a:lnTo>
                  <a:cubicBezTo>
                    <a:pt x="182728" y="2909466"/>
                    <a:pt x="214581" y="2941319"/>
                    <a:pt x="253873" y="2941319"/>
                  </a:cubicBezTo>
                  <a:lnTo>
                    <a:pt x="4611275" y="2941319"/>
                  </a:lnTo>
                  <a:cubicBezTo>
                    <a:pt x="4650567" y="2941319"/>
                    <a:pt x="4682420" y="2909466"/>
                    <a:pt x="4682420" y="2870174"/>
                  </a:cubicBezTo>
                  <a:lnTo>
                    <a:pt x="4682420" y="223544"/>
                  </a:lnTo>
                  <a:cubicBezTo>
                    <a:pt x="4682420" y="184252"/>
                    <a:pt x="4650567" y="152399"/>
                    <a:pt x="4611275" y="152399"/>
                  </a:cubicBezTo>
                  <a:close/>
                  <a:moveTo>
                    <a:pt x="84169" y="0"/>
                  </a:moveTo>
                  <a:lnTo>
                    <a:pt x="4784859" y="0"/>
                  </a:lnTo>
                  <a:cubicBezTo>
                    <a:pt x="4831344" y="0"/>
                    <a:pt x="4869028" y="37684"/>
                    <a:pt x="4869028" y="84169"/>
                  </a:cubicBezTo>
                  <a:lnTo>
                    <a:pt x="4869028" y="3215291"/>
                  </a:lnTo>
                  <a:cubicBezTo>
                    <a:pt x="4869028" y="3261776"/>
                    <a:pt x="4831344" y="3299460"/>
                    <a:pt x="4784859" y="3299460"/>
                  </a:cubicBezTo>
                  <a:lnTo>
                    <a:pt x="84169" y="3299460"/>
                  </a:lnTo>
                  <a:cubicBezTo>
                    <a:pt x="37684" y="3299460"/>
                    <a:pt x="0" y="3261776"/>
                    <a:pt x="0" y="3215291"/>
                  </a:cubicBezTo>
                  <a:lnTo>
                    <a:pt x="0" y="84169"/>
                  </a:lnTo>
                  <a:cubicBezTo>
                    <a:pt x="0" y="37684"/>
                    <a:pt x="37684" y="0"/>
                    <a:pt x="84169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200" dirty="0" err="1" smtClean="0">
                <a:solidFill>
                  <a:srgbClr val="FFFFFF"/>
                </a:solidFill>
              </a:endParaRPr>
            </a:p>
          </p:txBody>
        </p:sp>
        <p:sp>
          <p:nvSpPr>
            <p:cNvPr id="614" name="양쪽 모서리가 둥근 사각형 613"/>
            <p:cNvSpPr/>
            <p:nvPr/>
          </p:nvSpPr>
          <p:spPr bwMode="auto">
            <a:xfrm>
              <a:off x="8492525" y="4761339"/>
              <a:ext cx="407728" cy="486325"/>
            </a:xfrm>
            <a:prstGeom prst="round2SameRect">
              <a:avLst>
                <a:gd name="adj1" fmla="val 9659"/>
                <a:gd name="adj2" fmla="val 0"/>
              </a:avLst>
            </a:prstGeom>
            <a:solidFill>
              <a:schemeClr val="bg1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200" dirty="0" err="1" smtClean="0">
                <a:solidFill>
                  <a:srgbClr val="FFFFFF"/>
                </a:solidFill>
              </a:endParaRPr>
            </a:p>
          </p:txBody>
        </p:sp>
        <p:pic>
          <p:nvPicPr>
            <p:cNvPr id="615" name="그림 6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71134" y="4848603"/>
              <a:ext cx="695004" cy="408467"/>
            </a:xfrm>
            <a:prstGeom prst="rect">
              <a:avLst/>
            </a:prstGeom>
          </p:spPr>
        </p:pic>
        <p:sp>
          <p:nvSpPr>
            <p:cNvPr id="616" name="자유형 615"/>
            <p:cNvSpPr/>
            <p:nvPr/>
          </p:nvSpPr>
          <p:spPr bwMode="auto">
            <a:xfrm>
              <a:off x="8420320" y="4809248"/>
              <a:ext cx="997265" cy="562635"/>
            </a:xfrm>
            <a:custGeom>
              <a:avLst/>
              <a:gdLst>
                <a:gd name="connsiteX0" fmla="*/ 0 w 5199956"/>
                <a:gd name="connsiteY0" fmla="*/ 2670780 h 2933700"/>
                <a:gd name="connsiteX1" fmla="*/ 2127440 w 5199956"/>
                <a:gd name="connsiteY1" fmla="*/ 2670780 h 2933700"/>
                <a:gd name="connsiteX2" fmla="*/ 2131807 w 5199956"/>
                <a:gd name="connsiteY2" fmla="*/ 2692409 h 2933700"/>
                <a:gd name="connsiteX3" fmla="*/ 2252936 w 5199956"/>
                <a:gd name="connsiteY3" fmla="*/ 2772699 h 2933700"/>
                <a:gd name="connsiteX4" fmla="*/ 2947020 w 5199956"/>
                <a:gd name="connsiteY4" fmla="*/ 2772699 h 2933700"/>
                <a:gd name="connsiteX5" fmla="*/ 3068149 w 5199956"/>
                <a:gd name="connsiteY5" fmla="*/ 2692409 h 2933700"/>
                <a:gd name="connsiteX6" fmla="*/ 3072516 w 5199956"/>
                <a:gd name="connsiteY6" fmla="*/ 2670780 h 2933700"/>
                <a:gd name="connsiteX7" fmla="*/ 5199956 w 5199956"/>
                <a:gd name="connsiteY7" fmla="*/ 2670780 h 2933700"/>
                <a:gd name="connsiteX8" fmla="*/ 5199956 w 5199956"/>
                <a:gd name="connsiteY8" fmla="*/ 2802240 h 2933700"/>
                <a:gd name="connsiteX9" fmla="*/ 5068496 w 5199956"/>
                <a:gd name="connsiteY9" fmla="*/ 2933700 h 2933700"/>
                <a:gd name="connsiteX10" fmla="*/ 131460 w 5199956"/>
                <a:gd name="connsiteY10" fmla="*/ 2933700 h 2933700"/>
                <a:gd name="connsiteX11" fmla="*/ 0 w 5199956"/>
                <a:gd name="connsiteY11" fmla="*/ 2802240 h 2933700"/>
                <a:gd name="connsiteX12" fmla="*/ 849310 w 5199956"/>
                <a:gd name="connsiteY12" fmla="*/ 198119 h 2933700"/>
                <a:gd name="connsiteX13" fmla="*/ 784000 w 5199956"/>
                <a:gd name="connsiteY13" fmla="*/ 263429 h 2933700"/>
                <a:gd name="connsiteX14" fmla="*/ 784000 w 5199956"/>
                <a:gd name="connsiteY14" fmla="*/ 2258790 h 2933700"/>
                <a:gd name="connsiteX15" fmla="*/ 849310 w 5199956"/>
                <a:gd name="connsiteY15" fmla="*/ 2324100 h 2933700"/>
                <a:gd name="connsiteX16" fmla="*/ 4350646 w 5199956"/>
                <a:gd name="connsiteY16" fmla="*/ 2324100 h 2933700"/>
                <a:gd name="connsiteX17" fmla="*/ 4415956 w 5199956"/>
                <a:gd name="connsiteY17" fmla="*/ 2258790 h 2933700"/>
                <a:gd name="connsiteX18" fmla="*/ 4415956 w 5199956"/>
                <a:gd name="connsiteY18" fmla="*/ 263429 h 2933700"/>
                <a:gd name="connsiteX19" fmla="*/ 4350646 w 5199956"/>
                <a:gd name="connsiteY19" fmla="*/ 198119 h 2933700"/>
                <a:gd name="connsiteX20" fmla="*/ 716703 w 5199956"/>
                <a:gd name="connsiteY20" fmla="*/ 0 h 2933700"/>
                <a:gd name="connsiteX21" fmla="*/ 4483253 w 5199956"/>
                <a:gd name="connsiteY21" fmla="*/ 0 h 2933700"/>
                <a:gd name="connsiteX22" fmla="*/ 4560736 w 5199956"/>
                <a:gd name="connsiteY22" fmla="*/ 77483 h 2933700"/>
                <a:gd name="connsiteX23" fmla="*/ 4560736 w 5199956"/>
                <a:gd name="connsiteY23" fmla="*/ 2444737 h 2933700"/>
                <a:gd name="connsiteX24" fmla="*/ 4483253 w 5199956"/>
                <a:gd name="connsiteY24" fmla="*/ 2522220 h 2933700"/>
                <a:gd name="connsiteX25" fmla="*/ 716703 w 5199956"/>
                <a:gd name="connsiteY25" fmla="*/ 2522220 h 2933700"/>
                <a:gd name="connsiteX26" fmla="*/ 639220 w 5199956"/>
                <a:gd name="connsiteY26" fmla="*/ 2444737 h 2933700"/>
                <a:gd name="connsiteX27" fmla="*/ 639220 w 5199956"/>
                <a:gd name="connsiteY27" fmla="*/ 77483 h 2933700"/>
                <a:gd name="connsiteX28" fmla="*/ 716703 w 5199956"/>
                <a:gd name="connsiteY28" fmla="*/ 0 h 29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99956" h="2933700">
                  <a:moveTo>
                    <a:pt x="0" y="2670780"/>
                  </a:moveTo>
                  <a:lnTo>
                    <a:pt x="2127440" y="2670780"/>
                  </a:lnTo>
                  <a:lnTo>
                    <a:pt x="2131807" y="2692409"/>
                  </a:lnTo>
                  <a:cubicBezTo>
                    <a:pt x="2151763" y="2739592"/>
                    <a:pt x="2198484" y="2772699"/>
                    <a:pt x="2252936" y="2772699"/>
                  </a:cubicBezTo>
                  <a:lnTo>
                    <a:pt x="2947020" y="2772699"/>
                  </a:lnTo>
                  <a:cubicBezTo>
                    <a:pt x="3001472" y="2772699"/>
                    <a:pt x="3048192" y="2739592"/>
                    <a:pt x="3068149" y="2692409"/>
                  </a:cubicBezTo>
                  <a:lnTo>
                    <a:pt x="3072516" y="2670780"/>
                  </a:lnTo>
                  <a:lnTo>
                    <a:pt x="5199956" y="2670780"/>
                  </a:lnTo>
                  <a:lnTo>
                    <a:pt x="5199956" y="2802240"/>
                  </a:lnTo>
                  <a:cubicBezTo>
                    <a:pt x="5199956" y="2874843"/>
                    <a:pt x="5141099" y="2933700"/>
                    <a:pt x="5068496" y="2933700"/>
                  </a:cubicBezTo>
                  <a:lnTo>
                    <a:pt x="131460" y="2933700"/>
                  </a:lnTo>
                  <a:cubicBezTo>
                    <a:pt x="58857" y="2933700"/>
                    <a:pt x="0" y="2874843"/>
                    <a:pt x="0" y="2802240"/>
                  </a:cubicBezTo>
                  <a:close/>
                  <a:moveTo>
                    <a:pt x="849310" y="198119"/>
                  </a:moveTo>
                  <a:cubicBezTo>
                    <a:pt x="813240" y="198119"/>
                    <a:pt x="784000" y="227359"/>
                    <a:pt x="784000" y="263429"/>
                  </a:cubicBezTo>
                  <a:lnTo>
                    <a:pt x="784000" y="2258790"/>
                  </a:lnTo>
                  <a:cubicBezTo>
                    <a:pt x="784000" y="2294860"/>
                    <a:pt x="813240" y="2324100"/>
                    <a:pt x="849310" y="2324100"/>
                  </a:cubicBezTo>
                  <a:lnTo>
                    <a:pt x="4350646" y="2324100"/>
                  </a:lnTo>
                  <a:cubicBezTo>
                    <a:pt x="4386716" y="2324100"/>
                    <a:pt x="4415956" y="2294860"/>
                    <a:pt x="4415956" y="2258790"/>
                  </a:cubicBezTo>
                  <a:lnTo>
                    <a:pt x="4415956" y="263429"/>
                  </a:lnTo>
                  <a:cubicBezTo>
                    <a:pt x="4415956" y="227359"/>
                    <a:pt x="4386716" y="198119"/>
                    <a:pt x="4350646" y="198119"/>
                  </a:cubicBezTo>
                  <a:close/>
                  <a:moveTo>
                    <a:pt x="716703" y="0"/>
                  </a:moveTo>
                  <a:lnTo>
                    <a:pt x="4483253" y="0"/>
                  </a:lnTo>
                  <a:cubicBezTo>
                    <a:pt x="4526046" y="0"/>
                    <a:pt x="4560736" y="34690"/>
                    <a:pt x="4560736" y="77483"/>
                  </a:cubicBezTo>
                  <a:lnTo>
                    <a:pt x="4560736" y="2444737"/>
                  </a:lnTo>
                  <a:cubicBezTo>
                    <a:pt x="4560736" y="2487530"/>
                    <a:pt x="4526046" y="2522220"/>
                    <a:pt x="4483253" y="2522220"/>
                  </a:cubicBezTo>
                  <a:lnTo>
                    <a:pt x="716703" y="2522220"/>
                  </a:lnTo>
                  <a:cubicBezTo>
                    <a:pt x="673910" y="2522220"/>
                    <a:pt x="639220" y="2487530"/>
                    <a:pt x="639220" y="2444737"/>
                  </a:cubicBezTo>
                  <a:lnTo>
                    <a:pt x="639220" y="77483"/>
                  </a:lnTo>
                  <a:cubicBezTo>
                    <a:pt x="639220" y="34690"/>
                    <a:pt x="673910" y="0"/>
                    <a:pt x="716703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200" dirty="0" err="1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617" name="TextBox 616"/>
          <p:cNvSpPr txBox="1"/>
          <p:nvPr/>
        </p:nvSpPr>
        <p:spPr>
          <a:xfrm>
            <a:off x="6992571" y="5363335"/>
            <a:ext cx="1667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Information Map </a:t>
            </a:r>
            <a:r>
              <a:rPr lang="ko-KR" alt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사용자에게</a:t>
            </a:r>
            <a:r>
              <a:rPr lang="en-US" altLang="ko-KR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ko-KR" alt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가시성 제공</a:t>
            </a:r>
            <a:endParaRPr lang="en-US" sz="10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18" name="TextBox 617"/>
          <p:cNvSpPr txBox="1"/>
          <p:nvPr/>
        </p:nvSpPr>
        <p:spPr>
          <a:xfrm>
            <a:off x="1239911" y="5367489"/>
            <a:ext cx="1095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Server &amp; Filers (CIFS/NFS)</a:t>
            </a:r>
            <a:endParaRPr lang="en-US" sz="10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19" name="TextBox 618"/>
          <p:cNvSpPr txBox="1"/>
          <p:nvPr/>
        </p:nvSpPr>
        <p:spPr>
          <a:xfrm>
            <a:off x="2802158" y="5427398"/>
            <a:ext cx="106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NetBackup Master Servers</a:t>
            </a:r>
            <a:endParaRPr lang="en-US" sz="10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20" name="TextBox 619"/>
          <p:cNvSpPr txBox="1"/>
          <p:nvPr/>
        </p:nvSpPr>
        <p:spPr>
          <a:xfrm>
            <a:off x="2556167" y="6034622"/>
            <a:ext cx="20281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dirty="0" smtClean="0">
                <a:solidFill>
                  <a:schemeClr val="tx2"/>
                </a:solidFill>
                <a:cs typeface="Arial" panose="020B0604020202020204" pitchFamily="34" charset="0"/>
              </a:rPr>
              <a:t>네트워크 공유 정보 탐색 및 수집</a:t>
            </a:r>
            <a:endParaRPr lang="en-US" sz="10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21" name="TextBox 620"/>
          <p:cNvSpPr txBox="1"/>
          <p:nvPr/>
        </p:nvSpPr>
        <p:spPr bwMode="ltGray">
          <a:xfrm>
            <a:off x="852881" y="2783873"/>
            <a:ext cx="3278353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</a:pPr>
            <a:r>
              <a:rPr lang="ko-KR" altLang="en-US" sz="1200" dirty="0" smtClean="0">
                <a:solidFill>
                  <a:schemeClr val="tx2"/>
                </a:solidFill>
              </a:rPr>
              <a:t>파일</a:t>
            </a:r>
            <a:r>
              <a:rPr lang="en-US" altLang="ko-KR" sz="1200" dirty="0" smtClean="0">
                <a:solidFill>
                  <a:schemeClr val="tx2"/>
                </a:solidFill>
              </a:rPr>
              <a:t>/</a:t>
            </a:r>
            <a:r>
              <a:rPr lang="ko-KR" altLang="en-US" sz="1200" dirty="0" smtClean="0">
                <a:solidFill>
                  <a:schemeClr val="tx2"/>
                </a:solidFill>
              </a:rPr>
              <a:t>폴더</a:t>
            </a:r>
            <a:r>
              <a:rPr lang="en-US" altLang="ko-KR" sz="1200" dirty="0" smtClean="0">
                <a:solidFill>
                  <a:schemeClr val="tx2"/>
                </a:solidFill>
              </a:rPr>
              <a:t>, VMware/Hyper-V, NDMP </a:t>
            </a:r>
            <a:r>
              <a:rPr lang="ko-KR" altLang="en-US" sz="1200" dirty="0" smtClean="0">
                <a:solidFill>
                  <a:schemeClr val="tx2"/>
                </a:solidFill>
              </a:rPr>
              <a:t>백업</a:t>
            </a:r>
            <a:r>
              <a:rPr lang="en-US" altLang="ko-KR" sz="1200" dirty="0" smtClean="0">
                <a:solidFill>
                  <a:schemeClr val="tx2"/>
                </a:solidFill>
              </a:rPr>
              <a:t>, DBMS, Cloud </a:t>
            </a:r>
            <a:r>
              <a:rPr lang="ko-KR" altLang="en-US" sz="1200" dirty="0" smtClean="0">
                <a:solidFill>
                  <a:schemeClr val="tx2"/>
                </a:solidFill>
              </a:rPr>
              <a:t>스토리지 데이터의 메타정보 수집</a:t>
            </a:r>
            <a:r>
              <a:rPr lang="en-US" altLang="ko-KR" sz="1200" dirty="0" smtClean="0">
                <a:solidFill>
                  <a:schemeClr val="tx2"/>
                </a:solidFill>
              </a:rPr>
              <a:t>/</a:t>
            </a:r>
            <a:r>
              <a:rPr lang="ko-KR" altLang="en-US" sz="1200" dirty="0" smtClean="0">
                <a:solidFill>
                  <a:schemeClr val="tx2"/>
                </a:solidFill>
              </a:rPr>
              <a:t>분석</a:t>
            </a:r>
            <a:endParaRPr lang="en-US" altLang="ko-KR" sz="12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</a:pPr>
            <a:r>
              <a:rPr lang="ko-KR" altLang="en-US" sz="1200" dirty="0" smtClean="0">
                <a:solidFill>
                  <a:schemeClr val="tx2"/>
                </a:solidFill>
              </a:rPr>
              <a:t>생성</a:t>
            </a:r>
            <a:r>
              <a:rPr lang="en-US" altLang="ko-KR" sz="1200" dirty="0" smtClean="0">
                <a:solidFill>
                  <a:schemeClr val="tx2"/>
                </a:solidFill>
              </a:rPr>
              <a:t>/</a:t>
            </a:r>
            <a:r>
              <a:rPr lang="ko-KR" altLang="en-US" sz="1200" dirty="0" smtClean="0">
                <a:solidFill>
                  <a:schemeClr val="tx2"/>
                </a:solidFill>
              </a:rPr>
              <a:t>수정</a:t>
            </a:r>
            <a:r>
              <a:rPr lang="en-US" altLang="ko-KR" sz="1200" dirty="0" smtClean="0">
                <a:solidFill>
                  <a:schemeClr val="tx2"/>
                </a:solidFill>
              </a:rPr>
              <a:t>/</a:t>
            </a:r>
            <a:r>
              <a:rPr lang="ko-KR" altLang="en-US" sz="1200" dirty="0" smtClean="0">
                <a:solidFill>
                  <a:schemeClr val="tx2"/>
                </a:solidFill>
              </a:rPr>
              <a:t>액세스 등의 정보 수집</a:t>
            </a:r>
            <a:endParaRPr lang="en-US" altLang="ko-KR" sz="12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</a:pPr>
            <a:r>
              <a:rPr lang="en-US" sz="1200" dirty="0" smtClean="0">
                <a:solidFill>
                  <a:schemeClr val="tx2"/>
                </a:solidFill>
              </a:rPr>
              <a:t>NetBackup 7.7/Appliance 2.7 </a:t>
            </a:r>
            <a:r>
              <a:rPr lang="ko-KR" altLang="en-US" sz="1200" dirty="0" smtClean="0">
                <a:solidFill>
                  <a:schemeClr val="tx2"/>
                </a:solidFill>
              </a:rPr>
              <a:t>이상 호환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622" name="자유형 621"/>
          <p:cNvSpPr/>
          <p:nvPr/>
        </p:nvSpPr>
        <p:spPr bwMode="auto">
          <a:xfrm rot="16200000">
            <a:off x="4991967" y="4829389"/>
            <a:ext cx="210963" cy="520741"/>
          </a:xfrm>
          <a:custGeom>
            <a:avLst/>
            <a:gdLst>
              <a:gd name="connsiteX0" fmla="*/ 94826 w 280111"/>
              <a:gd name="connsiteY0" fmla="*/ 140930 h 691424"/>
              <a:gd name="connsiteX1" fmla="*/ 71966 w 280111"/>
              <a:gd name="connsiteY1" fmla="*/ 118070 h 691424"/>
              <a:gd name="connsiteX2" fmla="*/ 49106 w 280111"/>
              <a:gd name="connsiteY2" fmla="*/ 140930 h 691424"/>
              <a:gd name="connsiteX3" fmla="*/ 71966 w 280111"/>
              <a:gd name="connsiteY3" fmla="*/ 163790 h 691424"/>
              <a:gd name="connsiteX4" fmla="*/ 94826 w 280111"/>
              <a:gd name="connsiteY4" fmla="*/ 140930 h 691424"/>
              <a:gd name="connsiteX5" fmla="*/ 225308 w 280111"/>
              <a:gd name="connsiteY5" fmla="*/ 140930 h 691424"/>
              <a:gd name="connsiteX6" fmla="*/ 202448 w 280111"/>
              <a:gd name="connsiteY6" fmla="*/ 118070 h 691424"/>
              <a:gd name="connsiteX7" fmla="*/ 179588 w 280111"/>
              <a:gd name="connsiteY7" fmla="*/ 140930 h 691424"/>
              <a:gd name="connsiteX8" fmla="*/ 202448 w 280111"/>
              <a:gd name="connsiteY8" fmla="*/ 163790 h 691424"/>
              <a:gd name="connsiteX9" fmla="*/ 225308 w 280111"/>
              <a:gd name="connsiteY9" fmla="*/ 140930 h 691424"/>
              <a:gd name="connsiteX10" fmla="*/ 280110 w 280111"/>
              <a:gd name="connsiteY10" fmla="*/ 411316 h 691424"/>
              <a:gd name="connsiteX11" fmla="*/ 280110 w 280111"/>
              <a:gd name="connsiteY11" fmla="*/ 551370 h 691424"/>
              <a:gd name="connsiteX12" fmla="*/ 140056 w 280111"/>
              <a:gd name="connsiteY12" fmla="*/ 691424 h 691424"/>
              <a:gd name="connsiteX13" fmla="*/ 0 w 280111"/>
              <a:gd name="connsiteY13" fmla="*/ 551370 h 691424"/>
              <a:gd name="connsiteX14" fmla="*/ 0 w 280111"/>
              <a:gd name="connsiteY14" fmla="*/ 411316 h 691424"/>
              <a:gd name="connsiteX15" fmla="*/ 47287 w 280111"/>
              <a:gd name="connsiteY15" fmla="*/ 411316 h 691424"/>
              <a:gd name="connsiteX16" fmla="*/ 47287 w 280111"/>
              <a:gd name="connsiteY16" fmla="*/ 322772 h 691424"/>
              <a:gd name="connsiteX17" fmla="*/ 71884 w 280111"/>
              <a:gd name="connsiteY17" fmla="*/ 298114 h 691424"/>
              <a:gd name="connsiteX18" fmla="*/ 96482 w 280111"/>
              <a:gd name="connsiteY18" fmla="*/ 322772 h 691424"/>
              <a:gd name="connsiteX19" fmla="*/ 96482 w 280111"/>
              <a:gd name="connsiteY19" fmla="*/ 411316 h 691424"/>
              <a:gd name="connsiteX20" fmla="*/ 183628 w 280111"/>
              <a:gd name="connsiteY20" fmla="*/ 411316 h 691424"/>
              <a:gd name="connsiteX21" fmla="*/ 183628 w 280111"/>
              <a:gd name="connsiteY21" fmla="*/ 322772 h 691424"/>
              <a:gd name="connsiteX22" fmla="*/ 208226 w 280111"/>
              <a:gd name="connsiteY22" fmla="*/ 298114 h 691424"/>
              <a:gd name="connsiteX23" fmla="*/ 232823 w 280111"/>
              <a:gd name="connsiteY23" fmla="*/ 322772 h 691424"/>
              <a:gd name="connsiteX24" fmla="*/ 232823 w 280111"/>
              <a:gd name="connsiteY24" fmla="*/ 411316 h 691424"/>
              <a:gd name="connsiteX25" fmla="*/ 280111 w 280111"/>
              <a:gd name="connsiteY25" fmla="*/ 0 h 691424"/>
              <a:gd name="connsiteX26" fmla="*/ 280111 w 280111"/>
              <a:gd name="connsiteY26" fmla="*/ 280109 h 691424"/>
              <a:gd name="connsiteX27" fmla="*/ 3 w 280111"/>
              <a:gd name="connsiteY27" fmla="*/ 280109 h 691424"/>
              <a:gd name="connsiteX28" fmla="*/ 3 w 280111"/>
              <a:gd name="connsiteY28" fmla="*/ 0 h 691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80111" h="691424">
                <a:moveTo>
                  <a:pt x="94826" y="140930"/>
                </a:moveTo>
                <a:cubicBezTo>
                  <a:pt x="94826" y="128305"/>
                  <a:pt x="84591" y="118070"/>
                  <a:pt x="71966" y="118070"/>
                </a:cubicBezTo>
                <a:cubicBezTo>
                  <a:pt x="59341" y="118070"/>
                  <a:pt x="49106" y="128305"/>
                  <a:pt x="49106" y="140930"/>
                </a:cubicBezTo>
                <a:cubicBezTo>
                  <a:pt x="49106" y="153555"/>
                  <a:pt x="59341" y="163790"/>
                  <a:pt x="71966" y="163790"/>
                </a:cubicBezTo>
                <a:cubicBezTo>
                  <a:pt x="84591" y="163790"/>
                  <a:pt x="94826" y="153555"/>
                  <a:pt x="94826" y="140930"/>
                </a:cubicBezTo>
                <a:close/>
                <a:moveTo>
                  <a:pt x="225308" y="140930"/>
                </a:moveTo>
                <a:cubicBezTo>
                  <a:pt x="225308" y="128305"/>
                  <a:pt x="215073" y="118070"/>
                  <a:pt x="202448" y="118070"/>
                </a:cubicBezTo>
                <a:cubicBezTo>
                  <a:pt x="189823" y="118070"/>
                  <a:pt x="179588" y="128305"/>
                  <a:pt x="179588" y="140930"/>
                </a:cubicBezTo>
                <a:cubicBezTo>
                  <a:pt x="179588" y="153555"/>
                  <a:pt x="189823" y="163790"/>
                  <a:pt x="202448" y="163790"/>
                </a:cubicBezTo>
                <a:cubicBezTo>
                  <a:pt x="215073" y="163790"/>
                  <a:pt x="225308" y="153555"/>
                  <a:pt x="225308" y="140930"/>
                </a:cubicBezTo>
                <a:close/>
                <a:moveTo>
                  <a:pt x="280110" y="411316"/>
                </a:moveTo>
                <a:lnTo>
                  <a:pt x="280110" y="551370"/>
                </a:lnTo>
                <a:cubicBezTo>
                  <a:pt x="280110" y="628720"/>
                  <a:pt x="217406" y="691424"/>
                  <a:pt x="140056" y="691424"/>
                </a:cubicBezTo>
                <a:cubicBezTo>
                  <a:pt x="62705" y="691424"/>
                  <a:pt x="0" y="628720"/>
                  <a:pt x="0" y="551370"/>
                </a:cubicBezTo>
                <a:lnTo>
                  <a:pt x="0" y="411316"/>
                </a:lnTo>
                <a:lnTo>
                  <a:pt x="47287" y="411316"/>
                </a:lnTo>
                <a:lnTo>
                  <a:pt x="47287" y="322772"/>
                </a:lnTo>
                <a:cubicBezTo>
                  <a:pt x="47287" y="309149"/>
                  <a:pt x="58302" y="298114"/>
                  <a:pt x="71884" y="298114"/>
                </a:cubicBezTo>
                <a:cubicBezTo>
                  <a:pt x="85468" y="298114"/>
                  <a:pt x="96482" y="309149"/>
                  <a:pt x="96482" y="322772"/>
                </a:cubicBezTo>
                <a:lnTo>
                  <a:pt x="96482" y="411316"/>
                </a:lnTo>
                <a:lnTo>
                  <a:pt x="183628" y="411316"/>
                </a:lnTo>
                <a:lnTo>
                  <a:pt x="183628" y="322772"/>
                </a:lnTo>
                <a:cubicBezTo>
                  <a:pt x="183628" y="309149"/>
                  <a:pt x="194644" y="298114"/>
                  <a:pt x="208226" y="298114"/>
                </a:cubicBezTo>
                <a:cubicBezTo>
                  <a:pt x="221809" y="298114"/>
                  <a:pt x="232823" y="309149"/>
                  <a:pt x="232823" y="322772"/>
                </a:cubicBezTo>
                <a:lnTo>
                  <a:pt x="232823" y="411316"/>
                </a:lnTo>
                <a:close/>
                <a:moveTo>
                  <a:pt x="280111" y="0"/>
                </a:moveTo>
                <a:lnTo>
                  <a:pt x="280111" y="280109"/>
                </a:lnTo>
                <a:lnTo>
                  <a:pt x="3" y="280109"/>
                </a:lnTo>
                <a:lnTo>
                  <a:pt x="3" y="0"/>
                </a:lnTo>
                <a:close/>
              </a:path>
            </a:pathLst>
          </a:custGeom>
          <a:solidFill>
            <a:schemeClr val="accent1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200" dirty="0" err="1" smtClean="0">
              <a:solidFill>
                <a:srgbClr val="FFFFFF"/>
              </a:solidFill>
            </a:endParaRPr>
          </a:p>
        </p:txBody>
      </p:sp>
      <p:sp>
        <p:nvSpPr>
          <p:cNvPr id="623" name="TextBox 622"/>
          <p:cNvSpPr txBox="1"/>
          <p:nvPr/>
        </p:nvSpPr>
        <p:spPr>
          <a:xfrm>
            <a:off x="4630513" y="5193638"/>
            <a:ext cx="933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Information Map Agents</a:t>
            </a:r>
            <a:endParaRPr lang="en-US" sz="1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625" name="Elbow Connector 104"/>
          <p:cNvCxnSpPr>
            <a:stCxn id="618" idx="2"/>
            <a:endCxn id="623" idx="2"/>
          </p:cNvCxnSpPr>
          <p:nvPr/>
        </p:nvCxnSpPr>
        <p:spPr>
          <a:xfrm rot="5400000" flipH="1" flipV="1">
            <a:off x="3355581" y="4025733"/>
            <a:ext cx="173851" cy="3309881"/>
          </a:xfrm>
          <a:prstGeom prst="bentConnector3">
            <a:avLst>
              <a:gd name="adj1" fmla="val -131492"/>
            </a:avLst>
          </a:prstGeom>
          <a:noFill/>
          <a:ln w="50800" cap="flat" cmpd="sng" algn="ctr">
            <a:solidFill>
              <a:schemeClr val="accent1"/>
            </a:solidFill>
            <a:prstDash val="solid"/>
            <a:miter lim="800000"/>
            <a:tailEnd type="stealth" w="sm" len="sm"/>
          </a:ln>
          <a:effectLst/>
        </p:spPr>
      </p:cxnSp>
      <p:cxnSp>
        <p:nvCxnSpPr>
          <p:cNvPr id="626" name="Elbow Connector 104"/>
          <p:cNvCxnSpPr/>
          <p:nvPr/>
        </p:nvCxnSpPr>
        <p:spPr>
          <a:xfrm rot="16200000" flipH="1">
            <a:off x="6056683" y="4305225"/>
            <a:ext cx="934171" cy="329339"/>
          </a:xfrm>
          <a:prstGeom prst="bentConnector2">
            <a:avLst/>
          </a:prstGeom>
          <a:noFill/>
          <a:ln w="50800" cap="flat" cmpd="sng" algn="ctr">
            <a:solidFill>
              <a:schemeClr val="accent1"/>
            </a:solidFill>
            <a:prstDash val="solid"/>
            <a:miter lim="800000"/>
            <a:tailEnd type="stealth" w="sm" len="sm"/>
          </a:ln>
          <a:effectLst/>
        </p:spPr>
      </p:cxnSp>
      <p:cxnSp>
        <p:nvCxnSpPr>
          <p:cNvPr id="627" name="Elbow Connector 104"/>
          <p:cNvCxnSpPr/>
          <p:nvPr/>
        </p:nvCxnSpPr>
        <p:spPr>
          <a:xfrm flipV="1">
            <a:off x="5352966" y="4002809"/>
            <a:ext cx="304087" cy="690989"/>
          </a:xfrm>
          <a:prstGeom prst="bentConnector2">
            <a:avLst/>
          </a:prstGeom>
          <a:noFill/>
          <a:ln w="50800" cap="flat" cmpd="sng" algn="ctr">
            <a:solidFill>
              <a:schemeClr val="accent1"/>
            </a:solidFill>
            <a:prstDash val="solid"/>
            <a:miter lim="800000"/>
            <a:tailEnd type="stealth" w="sm" len="sm"/>
          </a:ln>
          <a:effectLst/>
        </p:spPr>
      </p:cxnSp>
      <p:cxnSp>
        <p:nvCxnSpPr>
          <p:cNvPr id="628" name="Elbow Connector 104"/>
          <p:cNvCxnSpPr/>
          <p:nvPr/>
        </p:nvCxnSpPr>
        <p:spPr>
          <a:xfrm flipV="1">
            <a:off x="5352884" y="4001348"/>
            <a:ext cx="304087" cy="1088411"/>
          </a:xfrm>
          <a:prstGeom prst="bentConnector2">
            <a:avLst/>
          </a:prstGeom>
          <a:noFill/>
          <a:ln w="50800" cap="flat" cmpd="sng" algn="ctr">
            <a:solidFill>
              <a:schemeClr val="accent1"/>
            </a:solidFill>
            <a:prstDash val="solid"/>
            <a:miter lim="800000"/>
            <a:tailEnd type="stealth" w="sm" len="sm"/>
          </a:ln>
          <a:effectLst/>
        </p:spPr>
      </p:cxnSp>
      <p:grpSp>
        <p:nvGrpSpPr>
          <p:cNvPr id="629" name="Group 4"/>
          <p:cNvGrpSpPr/>
          <p:nvPr/>
        </p:nvGrpSpPr>
        <p:grpSpPr>
          <a:xfrm>
            <a:off x="5103963" y="3395119"/>
            <a:ext cx="1171378" cy="231816"/>
            <a:chOff x="1219977" y="923925"/>
            <a:chExt cx="2165858" cy="428625"/>
          </a:xfrm>
        </p:grpSpPr>
        <p:sp>
          <p:nvSpPr>
            <p:cNvPr id="630" name="Freeform 5"/>
            <p:cNvSpPr>
              <a:spLocks/>
            </p:cNvSpPr>
            <p:nvPr/>
          </p:nvSpPr>
          <p:spPr bwMode="auto">
            <a:xfrm>
              <a:off x="1931697" y="952348"/>
              <a:ext cx="333690" cy="400202"/>
            </a:xfrm>
            <a:custGeom>
              <a:avLst/>
              <a:gdLst>
                <a:gd name="T0" fmla="*/ 43 w 248"/>
                <a:gd name="T1" fmla="*/ 65 h 295"/>
                <a:gd name="T2" fmla="*/ 64 w 248"/>
                <a:gd name="T3" fmla="*/ 44 h 295"/>
                <a:gd name="T4" fmla="*/ 158 w 248"/>
                <a:gd name="T5" fmla="*/ 44 h 295"/>
                <a:gd name="T6" fmla="*/ 192 w 248"/>
                <a:gd name="T7" fmla="*/ 67 h 295"/>
                <a:gd name="T8" fmla="*/ 171 w 248"/>
                <a:gd name="T9" fmla="*/ 113 h 295"/>
                <a:gd name="T10" fmla="*/ 98 w 248"/>
                <a:gd name="T11" fmla="*/ 140 h 295"/>
                <a:gd name="T12" fmla="*/ 67 w 248"/>
                <a:gd name="T13" fmla="*/ 204 h 295"/>
                <a:gd name="T14" fmla="*/ 94 w 248"/>
                <a:gd name="T15" fmla="*/ 234 h 295"/>
                <a:gd name="T16" fmla="*/ 230 w 248"/>
                <a:gd name="T17" fmla="*/ 295 h 295"/>
                <a:gd name="T18" fmla="*/ 230 w 248"/>
                <a:gd name="T19" fmla="*/ 248 h 295"/>
                <a:gd name="T20" fmla="*/ 111 w 248"/>
                <a:gd name="T21" fmla="*/ 195 h 295"/>
                <a:gd name="T22" fmla="*/ 107 w 248"/>
                <a:gd name="T23" fmla="*/ 190 h 295"/>
                <a:gd name="T24" fmla="*/ 112 w 248"/>
                <a:gd name="T25" fmla="*/ 179 h 295"/>
                <a:gd name="T26" fmla="*/ 186 w 248"/>
                <a:gd name="T27" fmla="*/ 154 h 295"/>
                <a:gd name="T28" fmla="*/ 232 w 248"/>
                <a:gd name="T29" fmla="*/ 51 h 295"/>
                <a:gd name="T30" fmla="*/ 158 w 248"/>
                <a:gd name="T31" fmla="*/ 0 h 295"/>
                <a:gd name="T32" fmla="*/ 64 w 248"/>
                <a:gd name="T33" fmla="*/ 0 h 295"/>
                <a:gd name="T34" fmla="*/ 0 w 248"/>
                <a:gd name="T35" fmla="*/ 65 h 295"/>
                <a:gd name="T36" fmla="*/ 0 w 248"/>
                <a:gd name="T37" fmla="*/ 288 h 295"/>
                <a:gd name="T38" fmla="*/ 43 w 248"/>
                <a:gd name="T39" fmla="*/ 288 h 295"/>
                <a:gd name="T40" fmla="*/ 43 w 248"/>
                <a:gd name="T41" fmla="*/ 6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8" h="295">
                  <a:moveTo>
                    <a:pt x="43" y="65"/>
                  </a:moveTo>
                  <a:cubicBezTo>
                    <a:pt x="43" y="53"/>
                    <a:pt x="52" y="44"/>
                    <a:pt x="64" y="44"/>
                  </a:cubicBezTo>
                  <a:cubicBezTo>
                    <a:pt x="158" y="44"/>
                    <a:pt x="158" y="44"/>
                    <a:pt x="158" y="44"/>
                  </a:cubicBezTo>
                  <a:cubicBezTo>
                    <a:pt x="172" y="44"/>
                    <a:pt x="186" y="52"/>
                    <a:pt x="192" y="67"/>
                  </a:cubicBezTo>
                  <a:cubicBezTo>
                    <a:pt x="199" y="85"/>
                    <a:pt x="189" y="106"/>
                    <a:pt x="171" y="113"/>
                  </a:cubicBezTo>
                  <a:cubicBezTo>
                    <a:pt x="98" y="140"/>
                    <a:pt x="98" y="140"/>
                    <a:pt x="98" y="140"/>
                  </a:cubicBezTo>
                  <a:cubicBezTo>
                    <a:pt x="72" y="149"/>
                    <a:pt x="58" y="178"/>
                    <a:pt x="67" y="204"/>
                  </a:cubicBezTo>
                  <a:cubicBezTo>
                    <a:pt x="72" y="218"/>
                    <a:pt x="82" y="228"/>
                    <a:pt x="94" y="234"/>
                  </a:cubicBezTo>
                  <a:cubicBezTo>
                    <a:pt x="230" y="295"/>
                    <a:pt x="230" y="295"/>
                    <a:pt x="230" y="295"/>
                  </a:cubicBezTo>
                  <a:cubicBezTo>
                    <a:pt x="230" y="248"/>
                    <a:pt x="230" y="248"/>
                    <a:pt x="230" y="248"/>
                  </a:cubicBezTo>
                  <a:cubicBezTo>
                    <a:pt x="111" y="195"/>
                    <a:pt x="111" y="195"/>
                    <a:pt x="111" y="195"/>
                  </a:cubicBezTo>
                  <a:cubicBezTo>
                    <a:pt x="109" y="195"/>
                    <a:pt x="107" y="193"/>
                    <a:pt x="107" y="190"/>
                  </a:cubicBezTo>
                  <a:cubicBezTo>
                    <a:pt x="105" y="186"/>
                    <a:pt x="107" y="181"/>
                    <a:pt x="112" y="179"/>
                  </a:cubicBezTo>
                  <a:cubicBezTo>
                    <a:pt x="186" y="154"/>
                    <a:pt x="186" y="154"/>
                    <a:pt x="186" y="154"/>
                  </a:cubicBezTo>
                  <a:cubicBezTo>
                    <a:pt x="227" y="138"/>
                    <a:pt x="248" y="92"/>
                    <a:pt x="232" y="51"/>
                  </a:cubicBezTo>
                  <a:cubicBezTo>
                    <a:pt x="220" y="20"/>
                    <a:pt x="190" y="0"/>
                    <a:pt x="15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29" y="0"/>
                    <a:pt x="0" y="29"/>
                    <a:pt x="0" y="65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43" y="288"/>
                    <a:pt x="43" y="288"/>
                    <a:pt x="43" y="288"/>
                  </a:cubicBezTo>
                  <a:lnTo>
                    <a:pt x="43" y="65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200"/>
            </a:p>
          </p:txBody>
        </p:sp>
        <p:sp>
          <p:nvSpPr>
            <p:cNvPr id="631" name="Rectangle 6"/>
            <p:cNvSpPr>
              <a:spLocks noChangeArrowheads="1"/>
            </p:cNvSpPr>
            <p:nvPr/>
          </p:nvSpPr>
          <p:spPr bwMode="auto">
            <a:xfrm>
              <a:off x="2309728" y="952348"/>
              <a:ext cx="57415" cy="390538"/>
            </a:xfrm>
            <a:prstGeom prst="rect">
              <a:avLst/>
            </a:pr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200"/>
            </a:p>
          </p:txBody>
        </p:sp>
        <p:sp>
          <p:nvSpPr>
            <p:cNvPr id="632" name="Freeform 7"/>
            <p:cNvSpPr>
              <a:spLocks/>
            </p:cNvSpPr>
            <p:nvPr/>
          </p:nvSpPr>
          <p:spPr bwMode="auto">
            <a:xfrm>
              <a:off x="1219977" y="952348"/>
              <a:ext cx="348470" cy="390538"/>
            </a:xfrm>
            <a:custGeom>
              <a:avLst/>
              <a:gdLst>
                <a:gd name="T0" fmla="*/ 214 w 259"/>
                <a:gd name="T1" fmla="*/ 0 h 288"/>
                <a:gd name="T2" fmla="*/ 137 w 259"/>
                <a:gd name="T3" fmla="*/ 240 h 288"/>
                <a:gd name="T4" fmla="*/ 130 w 259"/>
                <a:gd name="T5" fmla="*/ 245 h 288"/>
                <a:gd name="T6" fmla="*/ 123 w 259"/>
                <a:gd name="T7" fmla="*/ 240 h 288"/>
                <a:gd name="T8" fmla="*/ 45 w 259"/>
                <a:gd name="T9" fmla="*/ 0 h 288"/>
                <a:gd name="T10" fmla="*/ 0 w 259"/>
                <a:gd name="T11" fmla="*/ 0 h 288"/>
                <a:gd name="T12" fmla="*/ 82 w 259"/>
                <a:gd name="T13" fmla="*/ 254 h 288"/>
                <a:gd name="T14" fmla="*/ 130 w 259"/>
                <a:gd name="T15" fmla="*/ 288 h 288"/>
                <a:gd name="T16" fmla="*/ 178 w 259"/>
                <a:gd name="T17" fmla="*/ 254 h 288"/>
                <a:gd name="T18" fmla="*/ 259 w 259"/>
                <a:gd name="T19" fmla="*/ 0 h 288"/>
                <a:gd name="T20" fmla="*/ 214 w 259"/>
                <a:gd name="T2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214" y="0"/>
                  </a:moveTo>
                  <a:cubicBezTo>
                    <a:pt x="137" y="240"/>
                    <a:pt x="137" y="240"/>
                    <a:pt x="137" y="240"/>
                  </a:cubicBezTo>
                  <a:cubicBezTo>
                    <a:pt x="136" y="243"/>
                    <a:pt x="133" y="245"/>
                    <a:pt x="130" y="245"/>
                  </a:cubicBezTo>
                  <a:cubicBezTo>
                    <a:pt x="127" y="245"/>
                    <a:pt x="124" y="243"/>
                    <a:pt x="123" y="2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9" y="275"/>
                    <a:pt x="108" y="288"/>
                    <a:pt x="130" y="288"/>
                  </a:cubicBezTo>
                  <a:cubicBezTo>
                    <a:pt x="151" y="288"/>
                    <a:pt x="171" y="275"/>
                    <a:pt x="178" y="254"/>
                  </a:cubicBezTo>
                  <a:cubicBezTo>
                    <a:pt x="259" y="0"/>
                    <a:pt x="259" y="0"/>
                    <a:pt x="259" y="0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200"/>
            </a:p>
          </p:txBody>
        </p:sp>
        <p:sp>
          <p:nvSpPr>
            <p:cNvPr id="633" name="Freeform 8"/>
            <p:cNvSpPr>
              <a:spLocks/>
            </p:cNvSpPr>
            <p:nvPr/>
          </p:nvSpPr>
          <p:spPr bwMode="auto">
            <a:xfrm>
              <a:off x="2655355" y="952348"/>
              <a:ext cx="348470" cy="390538"/>
            </a:xfrm>
            <a:custGeom>
              <a:avLst/>
              <a:gdLst>
                <a:gd name="T0" fmla="*/ 46 w 259"/>
                <a:gd name="T1" fmla="*/ 288 h 288"/>
                <a:gd name="T2" fmla="*/ 123 w 259"/>
                <a:gd name="T3" fmla="*/ 49 h 288"/>
                <a:gd name="T4" fmla="*/ 130 w 259"/>
                <a:gd name="T5" fmla="*/ 44 h 288"/>
                <a:gd name="T6" fmla="*/ 137 w 259"/>
                <a:gd name="T7" fmla="*/ 49 h 288"/>
                <a:gd name="T8" fmla="*/ 214 w 259"/>
                <a:gd name="T9" fmla="*/ 288 h 288"/>
                <a:gd name="T10" fmla="*/ 259 w 259"/>
                <a:gd name="T11" fmla="*/ 288 h 288"/>
                <a:gd name="T12" fmla="*/ 178 w 259"/>
                <a:gd name="T13" fmla="*/ 35 h 288"/>
                <a:gd name="T14" fmla="*/ 130 w 259"/>
                <a:gd name="T15" fmla="*/ 0 h 288"/>
                <a:gd name="T16" fmla="*/ 82 w 259"/>
                <a:gd name="T17" fmla="*/ 35 h 288"/>
                <a:gd name="T18" fmla="*/ 0 w 259"/>
                <a:gd name="T19" fmla="*/ 288 h 288"/>
                <a:gd name="T20" fmla="*/ 46 w 259"/>
                <a:gd name="T2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46" y="288"/>
                  </a:moveTo>
                  <a:cubicBezTo>
                    <a:pt x="123" y="49"/>
                    <a:pt x="123" y="49"/>
                    <a:pt x="123" y="49"/>
                  </a:cubicBezTo>
                  <a:cubicBezTo>
                    <a:pt x="124" y="46"/>
                    <a:pt x="127" y="44"/>
                    <a:pt x="130" y="44"/>
                  </a:cubicBezTo>
                  <a:cubicBezTo>
                    <a:pt x="133" y="44"/>
                    <a:pt x="136" y="45"/>
                    <a:pt x="137" y="49"/>
                  </a:cubicBezTo>
                  <a:cubicBezTo>
                    <a:pt x="214" y="288"/>
                    <a:pt x="214" y="288"/>
                    <a:pt x="214" y="288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178" y="35"/>
                    <a:pt x="178" y="35"/>
                    <a:pt x="178" y="35"/>
                  </a:cubicBezTo>
                  <a:cubicBezTo>
                    <a:pt x="171" y="14"/>
                    <a:pt x="151" y="0"/>
                    <a:pt x="130" y="0"/>
                  </a:cubicBezTo>
                  <a:cubicBezTo>
                    <a:pt x="108" y="0"/>
                    <a:pt x="89" y="14"/>
                    <a:pt x="82" y="35"/>
                  </a:cubicBezTo>
                  <a:cubicBezTo>
                    <a:pt x="0" y="288"/>
                    <a:pt x="0" y="288"/>
                    <a:pt x="0" y="288"/>
                  </a:cubicBezTo>
                  <a:lnTo>
                    <a:pt x="46" y="28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200"/>
            </a:p>
          </p:txBody>
        </p:sp>
        <p:sp>
          <p:nvSpPr>
            <p:cNvPr id="634" name="Freeform 9"/>
            <p:cNvSpPr>
              <a:spLocks/>
            </p:cNvSpPr>
            <p:nvPr/>
          </p:nvSpPr>
          <p:spPr bwMode="auto">
            <a:xfrm>
              <a:off x="1591186" y="952348"/>
              <a:ext cx="279686" cy="390538"/>
            </a:xfrm>
            <a:custGeom>
              <a:avLst/>
              <a:gdLst>
                <a:gd name="T0" fmla="*/ 72 w 208"/>
                <a:gd name="T1" fmla="*/ 44 h 288"/>
                <a:gd name="T2" fmla="*/ 208 w 208"/>
                <a:gd name="T3" fmla="*/ 44 h 288"/>
                <a:gd name="T4" fmla="*/ 208 w 208"/>
                <a:gd name="T5" fmla="*/ 0 h 288"/>
                <a:gd name="T6" fmla="*/ 72 w 208"/>
                <a:gd name="T7" fmla="*/ 0 h 288"/>
                <a:gd name="T8" fmla="*/ 0 w 208"/>
                <a:gd name="T9" fmla="*/ 72 h 288"/>
                <a:gd name="T10" fmla="*/ 0 w 208"/>
                <a:gd name="T11" fmla="*/ 216 h 288"/>
                <a:gd name="T12" fmla="*/ 72 w 208"/>
                <a:gd name="T13" fmla="*/ 288 h 288"/>
                <a:gd name="T14" fmla="*/ 208 w 208"/>
                <a:gd name="T15" fmla="*/ 288 h 288"/>
                <a:gd name="T16" fmla="*/ 208 w 208"/>
                <a:gd name="T17" fmla="*/ 245 h 288"/>
                <a:gd name="T18" fmla="*/ 72 w 208"/>
                <a:gd name="T19" fmla="*/ 245 h 288"/>
                <a:gd name="T20" fmla="*/ 43 w 208"/>
                <a:gd name="T21" fmla="*/ 216 h 288"/>
                <a:gd name="T22" fmla="*/ 43 w 208"/>
                <a:gd name="T23" fmla="*/ 166 h 288"/>
                <a:gd name="T24" fmla="*/ 180 w 208"/>
                <a:gd name="T25" fmla="*/ 166 h 288"/>
                <a:gd name="T26" fmla="*/ 180 w 208"/>
                <a:gd name="T27" fmla="*/ 123 h 288"/>
                <a:gd name="T28" fmla="*/ 43 w 208"/>
                <a:gd name="T29" fmla="*/ 123 h 288"/>
                <a:gd name="T30" fmla="*/ 43 w 208"/>
                <a:gd name="T31" fmla="*/ 72 h 288"/>
                <a:gd name="T32" fmla="*/ 72 w 208"/>
                <a:gd name="T33" fmla="*/ 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8" h="288">
                  <a:moveTo>
                    <a:pt x="72" y="44"/>
                  </a:moveTo>
                  <a:cubicBezTo>
                    <a:pt x="208" y="44"/>
                    <a:pt x="208" y="44"/>
                    <a:pt x="208" y="4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32" y="0"/>
                    <a:pt x="0" y="33"/>
                    <a:pt x="0" y="72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56"/>
                    <a:pt x="32" y="288"/>
                    <a:pt x="72" y="288"/>
                  </a:cubicBezTo>
                  <a:cubicBezTo>
                    <a:pt x="208" y="288"/>
                    <a:pt x="208" y="288"/>
                    <a:pt x="208" y="288"/>
                  </a:cubicBezTo>
                  <a:cubicBezTo>
                    <a:pt x="208" y="245"/>
                    <a:pt x="208" y="245"/>
                    <a:pt x="208" y="245"/>
                  </a:cubicBezTo>
                  <a:cubicBezTo>
                    <a:pt x="72" y="245"/>
                    <a:pt x="72" y="245"/>
                    <a:pt x="72" y="245"/>
                  </a:cubicBezTo>
                  <a:cubicBezTo>
                    <a:pt x="56" y="245"/>
                    <a:pt x="43" y="232"/>
                    <a:pt x="43" y="216"/>
                  </a:cubicBezTo>
                  <a:cubicBezTo>
                    <a:pt x="43" y="166"/>
                    <a:pt x="43" y="166"/>
                    <a:pt x="43" y="166"/>
                  </a:cubicBezTo>
                  <a:cubicBezTo>
                    <a:pt x="180" y="166"/>
                    <a:pt x="180" y="166"/>
                    <a:pt x="180" y="166"/>
                  </a:cubicBezTo>
                  <a:cubicBezTo>
                    <a:pt x="180" y="123"/>
                    <a:pt x="180" y="123"/>
                    <a:pt x="180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56"/>
                    <a:pt x="56" y="44"/>
                    <a:pt x="72" y="44"/>
                  </a:cubicBez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200"/>
            </a:p>
          </p:txBody>
        </p:sp>
        <p:sp>
          <p:nvSpPr>
            <p:cNvPr id="635" name="Freeform 10"/>
            <p:cNvSpPr>
              <a:spLocks/>
            </p:cNvSpPr>
            <p:nvPr/>
          </p:nvSpPr>
          <p:spPr bwMode="auto">
            <a:xfrm>
              <a:off x="2416031" y="952348"/>
              <a:ext cx="282528" cy="390538"/>
            </a:xfrm>
            <a:custGeom>
              <a:avLst/>
              <a:gdLst>
                <a:gd name="T0" fmla="*/ 497 w 497"/>
                <a:gd name="T1" fmla="*/ 0 h 687"/>
                <a:gd name="T2" fmla="*/ 0 w 497"/>
                <a:gd name="T3" fmla="*/ 0 h 687"/>
                <a:gd name="T4" fmla="*/ 0 w 497"/>
                <a:gd name="T5" fmla="*/ 105 h 687"/>
                <a:gd name="T6" fmla="*/ 198 w 497"/>
                <a:gd name="T7" fmla="*/ 105 h 687"/>
                <a:gd name="T8" fmla="*/ 198 w 497"/>
                <a:gd name="T9" fmla="*/ 687 h 687"/>
                <a:gd name="T10" fmla="*/ 300 w 497"/>
                <a:gd name="T11" fmla="*/ 687 h 687"/>
                <a:gd name="T12" fmla="*/ 300 w 497"/>
                <a:gd name="T13" fmla="*/ 105 h 687"/>
                <a:gd name="T14" fmla="*/ 497 w 497"/>
                <a:gd name="T15" fmla="*/ 105 h 687"/>
                <a:gd name="T16" fmla="*/ 497 w 497"/>
                <a:gd name="T17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7" h="687">
                  <a:moveTo>
                    <a:pt x="497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198" y="105"/>
                  </a:lnTo>
                  <a:lnTo>
                    <a:pt x="198" y="687"/>
                  </a:lnTo>
                  <a:lnTo>
                    <a:pt x="300" y="687"/>
                  </a:lnTo>
                  <a:lnTo>
                    <a:pt x="300" y="105"/>
                  </a:lnTo>
                  <a:lnTo>
                    <a:pt x="497" y="105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200"/>
            </a:p>
          </p:txBody>
        </p:sp>
        <p:sp>
          <p:nvSpPr>
            <p:cNvPr id="636" name="Freeform 11"/>
            <p:cNvSpPr>
              <a:spLocks/>
            </p:cNvSpPr>
            <p:nvPr/>
          </p:nvSpPr>
          <p:spPr bwMode="auto">
            <a:xfrm>
              <a:off x="3011784" y="952348"/>
              <a:ext cx="320047" cy="390538"/>
            </a:xfrm>
            <a:custGeom>
              <a:avLst/>
              <a:gdLst>
                <a:gd name="T0" fmla="*/ 155 w 238"/>
                <a:gd name="T1" fmla="*/ 288 h 288"/>
                <a:gd name="T2" fmla="*/ 238 w 238"/>
                <a:gd name="T3" fmla="*/ 206 h 288"/>
                <a:gd name="T4" fmla="*/ 155 w 238"/>
                <a:gd name="T5" fmla="*/ 123 h 288"/>
                <a:gd name="T6" fmla="*/ 83 w 238"/>
                <a:gd name="T7" fmla="*/ 123 h 288"/>
                <a:gd name="T8" fmla="*/ 43 w 238"/>
                <a:gd name="T9" fmla="*/ 83 h 288"/>
                <a:gd name="T10" fmla="*/ 83 w 238"/>
                <a:gd name="T11" fmla="*/ 44 h 288"/>
                <a:gd name="T12" fmla="*/ 223 w 238"/>
                <a:gd name="T13" fmla="*/ 44 h 288"/>
                <a:gd name="T14" fmla="*/ 223 w 238"/>
                <a:gd name="T15" fmla="*/ 0 h 288"/>
                <a:gd name="T16" fmla="*/ 83 w 238"/>
                <a:gd name="T17" fmla="*/ 0 h 288"/>
                <a:gd name="T18" fmla="*/ 0 w 238"/>
                <a:gd name="T19" fmla="*/ 83 h 288"/>
                <a:gd name="T20" fmla="*/ 83 w 238"/>
                <a:gd name="T21" fmla="*/ 166 h 288"/>
                <a:gd name="T22" fmla="*/ 155 w 238"/>
                <a:gd name="T23" fmla="*/ 166 h 288"/>
                <a:gd name="T24" fmla="*/ 194 w 238"/>
                <a:gd name="T25" fmla="*/ 206 h 288"/>
                <a:gd name="T26" fmla="*/ 155 w 238"/>
                <a:gd name="T27" fmla="*/ 245 h 288"/>
                <a:gd name="T28" fmla="*/ 14 w 238"/>
                <a:gd name="T29" fmla="*/ 245 h 288"/>
                <a:gd name="T30" fmla="*/ 14 w 238"/>
                <a:gd name="T31" fmla="*/ 288 h 288"/>
                <a:gd name="T32" fmla="*/ 155 w 238"/>
                <a:gd name="T3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8" h="288">
                  <a:moveTo>
                    <a:pt x="155" y="288"/>
                  </a:moveTo>
                  <a:cubicBezTo>
                    <a:pt x="201" y="288"/>
                    <a:pt x="238" y="251"/>
                    <a:pt x="238" y="206"/>
                  </a:cubicBezTo>
                  <a:cubicBezTo>
                    <a:pt x="238" y="160"/>
                    <a:pt x="201" y="123"/>
                    <a:pt x="155" y="123"/>
                  </a:cubicBezTo>
                  <a:cubicBezTo>
                    <a:pt x="83" y="123"/>
                    <a:pt x="83" y="123"/>
                    <a:pt x="83" y="123"/>
                  </a:cubicBezTo>
                  <a:cubicBezTo>
                    <a:pt x="61" y="123"/>
                    <a:pt x="43" y="105"/>
                    <a:pt x="43" y="83"/>
                  </a:cubicBezTo>
                  <a:cubicBezTo>
                    <a:pt x="43" y="61"/>
                    <a:pt x="61" y="44"/>
                    <a:pt x="83" y="44"/>
                  </a:cubicBezTo>
                  <a:cubicBezTo>
                    <a:pt x="223" y="44"/>
                    <a:pt x="223" y="44"/>
                    <a:pt x="223" y="44"/>
                  </a:cubicBezTo>
                  <a:cubicBezTo>
                    <a:pt x="223" y="0"/>
                    <a:pt x="223" y="0"/>
                    <a:pt x="22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55" y="166"/>
                    <a:pt x="155" y="166"/>
                    <a:pt x="155" y="166"/>
                  </a:cubicBezTo>
                  <a:cubicBezTo>
                    <a:pt x="177" y="166"/>
                    <a:pt x="194" y="184"/>
                    <a:pt x="194" y="206"/>
                  </a:cubicBezTo>
                  <a:cubicBezTo>
                    <a:pt x="194" y="227"/>
                    <a:pt x="177" y="245"/>
                    <a:pt x="155" y="245"/>
                  </a:cubicBezTo>
                  <a:cubicBezTo>
                    <a:pt x="14" y="245"/>
                    <a:pt x="14" y="245"/>
                    <a:pt x="14" y="245"/>
                  </a:cubicBezTo>
                  <a:cubicBezTo>
                    <a:pt x="14" y="288"/>
                    <a:pt x="14" y="288"/>
                    <a:pt x="14" y="288"/>
                  </a:cubicBezTo>
                  <a:lnTo>
                    <a:pt x="155" y="28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200"/>
            </a:p>
          </p:txBody>
        </p:sp>
        <p:sp>
          <p:nvSpPr>
            <p:cNvPr id="637" name="Freeform 12"/>
            <p:cNvSpPr>
              <a:spLocks noEditPoints="1"/>
            </p:cNvSpPr>
            <p:nvPr/>
          </p:nvSpPr>
          <p:spPr bwMode="auto">
            <a:xfrm>
              <a:off x="3331830" y="923925"/>
              <a:ext cx="54005" cy="28423"/>
            </a:xfrm>
            <a:custGeom>
              <a:avLst/>
              <a:gdLst>
                <a:gd name="T0" fmla="*/ 24 w 95"/>
                <a:gd name="T1" fmla="*/ 50 h 50"/>
                <a:gd name="T2" fmla="*/ 14 w 95"/>
                <a:gd name="T3" fmla="*/ 50 h 50"/>
                <a:gd name="T4" fmla="*/ 14 w 95"/>
                <a:gd name="T5" fmla="*/ 9 h 50"/>
                <a:gd name="T6" fmla="*/ 0 w 95"/>
                <a:gd name="T7" fmla="*/ 9 h 50"/>
                <a:gd name="T8" fmla="*/ 0 w 95"/>
                <a:gd name="T9" fmla="*/ 0 h 50"/>
                <a:gd name="T10" fmla="*/ 38 w 95"/>
                <a:gd name="T11" fmla="*/ 0 h 50"/>
                <a:gd name="T12" fmla="*/ 38 w 95"/>
                <a:gd name="T13" fmla="*/ 9 h 50"/>
                <a:gd name="T14" fmla="*/ 24 w 95"/>
                <a:gd name="T15" fmla="*/ 9 h 50"/>
                <a:gd name="T16" fmla="*/ 24 w 95"/>
                <a:gd name="T17" fmla="*/ 50 h 50"/>
                <a:gd name="T18" fmla="*/ 69 w 95"/>
                <a:gd name="T19" fmla="*/ 38 h 50"/>
                <a:gd name="T20" fmla="*/ 73 w 95"/>
                <a:gd name="T21" fmla="*/ 28 h 50"/>
                <a:gd name="T22" fmla="*/ 85 w 95"/>
                <a:gd name="T23" fmla="*/ 0 h 50"/>
                <a:gd name="T24" fmla="*/ 95 w 95"/>
                <a:gd name="T25" fmla="*/ 0 h 50"/>
                <a:gd name="T26" fmla="*/ 95 w 95"/>
                <a:gd name="T27" fmla="*/ 50 h 50"/>
                <a:gd name="T28" fmla="*/ 85 w 95"/>
                <a:gd name="T29" fmla="*/ 50 h 50"/>
                <a:gd name="T30" fmla="*/ 85 w 95"/>
                <a:gd name="T31" fmla="*/ 26 h 50"/>
                <a:gd name="T32" fmla="*/ 85 w 95"/>
                <a:gd name="T33" fmla="*/ 16 h 50"/>
                <a:gd name="T34" fmla="*/ 83 w 95"/>
                <a:gd name="T35" fmla="*/ 23 h 50"/>
                <a:gd name="T36" fmla="*/ 73 w 95"/>
                <a:gd name="T37" fmla="*/ 50 h 50"/>
                <a:gd name="T38" fmla="*/ 66 w 95"/>
                <a:gd name="T39" fmla="*/ 50 h 50"/>
                <a:gd name="T40" fmla="*/ 57 w 95"/>
                <a:gd name="T41" fmla="*/ 23 h 50"/>
                <a:gd name="T42" fmla="*/ 54 w 95"/>
                <a:gd name="T43" fmla="*/ 16 h 50"/>
                <a:gd name="T44" fmla="*/ 54 w 95"/>
                <a:gd name="T45" fmla="*/ 26 h 50"/>
                <a:gd name="T46" fmla="*/ 54 w 95"/>
                <a:gd name="T47" fmla="*/ 50 h 50"/>
                <a:gd name="T48" fmla="*/ 45 w 95"/>
                <a:gd name="T49" fmla="*/ 50 h 50"/>
                <a:gd name="T50" fmla="*/ 45 w 95"/>
                <a:gd name="T51" fmla="*/ 0 h 50"/>
                <a:gd name="T52" fmla="*/ 54 w 95"/>
                <a:gd name="T53" fmla="*/ 0 h 50"/>
                <a:gd name="T54" fmla="*/ 66 w 95"/>
                <a:gd name="T55" fmla="*/ 28 h 50"/>
                <a:gd name="T56" fmla="*/ 69 w 95"/>
                <a:gd name="T5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5" h="50">
                  <a:moveTo>
                    <a:pt x="24" y="50"/>
                  </a:moveTo>
                  <a:lnTo>
                    <a:pt x="14" y="50"/>
                  </a:lnTo>
                  <a:lnTo>
                    <a:pt x="14" y="9"/>
                  </a:lnTo>
                  <a:lnTo>
                    <a:pt x="0" y="9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9"/>
                  </a:lnTo>
                  <a:lnTo>
                    <a:pt x="24" y="9"/>
                  </a:lnTo>
                  <a:lnTo>
                    <a:pt x="24" y="50"/>
                  </a:lnTo>
                  <a:close/>
                  <a:moveTo>
                    <a:pt x="69" y="38"/>
                  </a:moveTo>
                  <a:lnTo>
                    <a:pt x="73" y="28"/>
                  </a:lnTo>
                  <a:lnTo>
                    <a:pt x="85" y="0"/>
                  </a:lnTo>
                  <a:lnTo>
                    <a:pt x="95" y="0"/>
                  </a:lnTo>
                  <a:lnTo>
                    <a:pt x="95" y="50"/>
                  </a:lnTo>
                  <a:lnTo>
                    <a:pt x="85" y="50"/>
                  </a:lnTo>
                  <a:lnTo>
                    <a:pt x="85" y="26"/>
                  </a:lnTo>
                  <a:lnTo>
                    <a:pt x="85" y="16"/>
                  </a:lnTo>
                  <a:lnTo>
                    <a:pt x="83" y="23"/>
                  </a:lnTo>
                  <a:lnTo>
                    <a:pt x="73" y="50"/>
                  </a:lnTo>
                  <a:lnTo>
                    <a:pt x="66" y="50"/>
                  </a:lnTo>
                  <a:lnTo>
                    <a:pt x="57" y="23"/>
                  </a:lnTo>
                  <a:lnTo>
                    <a:pt x="54" y="16"/>
                  </a:lnTo>
                  <a:lnTo>
                    <a:pt x="54" y="26"/>
                  </a:lnTo>
                  <a:lnTo>
                    <a:pt x="54" y="50"/>
                  </a:lnTo>
                  <a:lnTo>
                    <a:pt x="45" y="50"/>
                  </a:lnTo>
                  <a:lnTo>
                    <a:pt x="45" y="0"/>
                  </a:lnTo>
                  <a:lnTo>
                    <a:pt x="54" y="0"/>
                  </a:lnTo>
                  <a:lnTo>
                    <a:pt x="66" y="28"/>
                  </a:lnTo>
                  <a:lnTo>
                    <a:pt x="69" y="38"/>
                  </a:lnTo>
                  <a:close/>
                </a:path>
              </a:pathLst>
            </a:custGeom>
            <a:solidFill>
              <a:srgbClr val="B1181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200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2896172" y="4180969"/>
            <a:ext cx="949771" cy="1216861"/>
            <a:chOff x="2896172" y="4180969"/>
            <a:chExt cx="949771" cy="1216861"/>
          </a:xfrm>
        </p:grpSpPr>
        <p:grpSp>
          <p:nvGrpSpPr>
            <p:cNvPr id="104" name="그룹 103"/>
            <p:cNvGrpSpPr/>
            <p:nvPr/>
          </p:nvGrpSpPr>
          <p:grpSpPr>
            <a:xfrm>
              <a:off x="3178041" y="4180969"/>
              <a:ext cx="667902" cy="1204409"/>
              <a:chOff x="5933089" y="2703443"/>
              <a:chExt cx="539336" cy="972571"/>
            </a:xfrm>
          </p:grpSpPr>
          <p:grpSp>
            <p:nvGrpSpPr>
              <p:cNvPr id="105" name="그룹 104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107" name="Picture 3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08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109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0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1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2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3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4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5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6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106" name="Picture 378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117" name="Group 133"/>
            <p:cNvGrpSpPr>
              <a:grpSpLocks noChangeAspect="1"/>
            </p:cNvGrpSpPr>
            <p:nvPr/>
          </p:nvGrpSpPr>
          <p:grpSpPr>
            <a:xfrm>
              <a:off x="2896172" y="4969205"/>
              <a:ext cx="589361" cy="428625"/>
              <a:chOff x="6338331" y="2417581"/>
              <a:chExt cx="2305050" cy="16764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18" name="Picture 2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38331" y="2417581"/>
                <a:ext cx="2305050" cy="1676400"/>
              </a:xfrm>
              <a:prstGeom prst="rect">
                <a:avLst/>
              </a:prstGeom>
              <a:noFill/>
              <a:ln w="3175">
                <a:solidFill>
                  <a:srgbClr val="40404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19" name="Picture 3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32320" y="2925618"/>
                <a:ext cx="1424334" cy="10315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91" name="그림 9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67" y="2245634"/>
            <a:ext cx="2671540" cy="15667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0" name="그림 8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529" y="2585506"/>
            <a:ext cx="2675652" cy="15691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748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659173" y="2718179"/>
            <a:ext cx="8460000" cy="311101"/>
            <a:chOff x="678353" y="2620627"/>
            <a:chExt cx="8460000" cy="311101"/>
          </a:xfrm>
        </p:grpSpPr>
        <p:sp>
          <p:nvSpPr>
            <p:cNvPr id="371" name="Rounded Rectangle 752"/>
            <p:cNvSpPr/>
            <p:nvPr/>
          </p:nvSpPr>
          <p:spPr>
            <a:xfrm>
              <a:off x="678353" y="2620627"/>
              <a:ext cx="8460000" cy="46105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373" name="Rounded Rectangle 753"/>
            <p:cNvSpPr/>
            <p:nvPr/>
          </p:nvSpPr>
          <p:spPr>
            <a:xfrm>
              <a:off x="1365658" y="2643728"/>
              <a:ext cx="42403" cy="244800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375" name="Rounded Rectangle 753"/>
            <p:cNvSpPr/>
            <p:nvPr/>
          </p:nvSpPr>
          <p:spPr>
            <a:xfrm>
              <a:off x="2866234" y="2643728"/>
              <a:ext cx="42403" cy="244800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376" name="Rounded Rectangle 753"/>
            <p:cNvSpPr/>
            <p:nvPr/>
          </p:nvSpPr>
          <p:spPr>
            <a:xfrm>
              <a:off x="4348358" y="2643728"/>
              <a:ext cx="42403" cy="244800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377" name="Rounded Rectangle 753"/>
            <p:cNvSpPr/>
            <p:nvPr/>
          </p:nvSpPr>
          <p:spPr>
            <a:xfrm>
              <a:off x="5842789" y="2643728"/>
              <a:ext cx="42403" cy="244800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378" name="Rounded Rectangle 753"/>
            <p:cNvSpPr/>
            <p:nvPr/>
          </p:nvSpPr>
          <p:spPr>
            <a:xfrm>
              <a:off x="7343206" y="2643728"/>
              <a:ext cx="42403" cy="244800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  <p:sp>
          <p:nvSpPr>
            <p:cNvPr id="379" name="Rounded Rectangle 753"/>
            <p:cNvSpPr/>
            <p:nvPr/>
          </p:nvSpPr>
          <p:spPr>
            <a:xfrm>
              <a:off x="8650183" y="2643728"/>
              <a:ext cx="42403" cy="288000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cs"/>
              </a:endParaRPr>
            </a:p>
          </p:txBody>
        </p:sp>
      </p:grpSp>
      <p:sp>
        <p:nvSpPr>
          <p:cNvPr id="20" name="제목 19"/>
          <p:cNvSpPr>
            <a:spLocks noGrp="1"/>
          </p:cNvSpPr>
          <p:nvPr>
            <p:ph type="title"/>
          </p:nvPr>
        </p:nvSpPr>
        <p:spPr>
          <a:xfrm>
            <a:off x="495301" y="930957"/>
            <a:ext cx="1575752" cy="221599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주요 기술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33</a:t>
            </a:fld>
            <a:endParaRPr lang="en-US" altLang="ko-KR" dirty="0"/>
          </a:p>
        </p:txBody>
      </p:sp>
      <p:sp>
        <p:nvSpPr>
          <p:cNvPr id="21" name="내용 개체 틀 2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Veritas NetBackup</a:t>
            </a:r>
            <a:r>
              <a:rPr lang="ko-KR" altLang="en-US" dirty="0" smtClean="0"/>
              <a:t>은 시스템의 서비스 다운타임을 최소화할 수 있도록 시스템의 데이터 뿐만 아니라</a:t>
            </a:r>
            <a:r>
              <a:rPr lang="en-US" altLang="ko-KR" dirty="0" smtClean="0"/>
              <a:t>, OS </a:t>
            </a:r>
            <a:r>
              <a:rPr lang="ko-KR" altLang="en-US" dirty="0" smtClean="0"/>
              <a:t>및 어플리케이션 정보를 모두 보호할 수 있는 </a:t>
            </a:r>
            <a:r>
              <a:rPr lang="en-US" altLang="ko-KR" dirty="0" smtClean="0"/>
              <a:t>Bare Metal Recovery(BMR) </a:t>
            </a:r>
            <a:r>
              <a:rPr lang="ko-KR" altLang="en-US" dirty="0" smtClean="0"/>
              <a:t>백업 기능을 제공하고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이를 통해 </a:t>
            </a:r>
            <a:r>
              <a:rPr lang="en-US" altLang="ko-KR" dirty="0" smtClean="0"/>
              <a:t>Windows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Linux</a:t>
            </a:r>
            <a:r>
              <a:rPr lang="ko-KR" altLang="en-US" dirty="0" smtClean="0"/>
              <a:t>와 같은 </a:t>
            </a:r>
            <a:r>
              <a:rPr lang="en-US" altLang="ko-KR" dirty="0" smtClean="0"/>
              <a:t>x86 </a:t>
            </a:r>
            <a:r>
              <a:rPr lang="ko-KR" altLang="en-US" dirty="0" smtClean="0"/>
              <a:t>시스템 뿐만 아니라</a:t>
            </a:r>
            <a:r>
              <a:rPr lang="en-US" altLang="ko-KR" dirty="0" smtClean="0"/>
              <a:t> HP-UX, IBM</a:t>
            </a:r>
            <a:r>
              <a:rPr lang="ko-KR" altLang="en-US" dirty="0" smtClean="0"/>
              <a:t>과 같은 </a:t>
            </a:r>
            <a:r>
              <a:rPr lang="en-US" altLang="ko-KR" dirty="0" smtClean="0"/>
              <a:t>UNIX </a:t>
            </a:r>
            <a:r>
              <a:rPr lang="ko-KR" altLang="en-US" dirty="0" smtClean="0"/>
              <a:t>시스템까지도 모두 통합으로 보호할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 smtClean="0"/>
              <a:t>Bare Metal Recovery(BMR)</a:t>
            </a:r>
            <a:endParaRPr lang="ko-KR" altLang="en-US" dirty="0"/>
          </a:p>
        </p:txBody>
      </p:sp>
      <p:sp>
        <p:nvSpPr>
          <p:cNvPr id="55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56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56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pic>
        <p:nvPicPr>
          <p:cNvPr id="92" name="Picture 22" descr="屏幕快照 2014-06-02 下午4.09.54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36" b="41531"/>
          <a:stretch/>
        </p:blipFill>
        <p:spPr>
          <a:xfrm>
            <a:off x="5529065" y="4647363"/>
            <a:ext cx="3528392" cy="16619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직사각형 5"/>
          <p:cNvSpPr/>
          <p:nvPr/>
        </p:nvSpPr>
        <p:spPr>
          <a:xfrm>
            <a:off x="848544" y="4694247"/>
            <a:ext cx="4361752" cy="1515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ko-KR" sz="1000" dirty="0">
                <a:solidFill>
                  <a:schemeClr val="tx2"/>
                </a:solidFill>
              </a:rPr>
              <a:t>Windows, Linux, </a:t>
            </a:r>
            <a:r>
              <a:rPr lang="en-US" altLang="ko-KR" sz="1000" dirty="0" err="1">
                <a:solidFill>
                  <a:schemeClr val="tx2"/>
                </a:solidFill>
              </a:rPr>
              <a:t>SuSE</a:t>
            </a:r>
            <a:r>
              <a:rPr lang="en-US" altLang="ko-KR" sz="1000" dirty="0">
                <a:solidFill>
                  <a:schemeClr val="tx2"/>
                </a:solidFill>
              </a:rPr>
              <a:t>, AIX, HP-UX, Solaris </a:t>
            </a:r>
            <a:r>
              <a:rPr lang="en-US" altLang="ko-KR" sz="1000" dirty="0" err="1">
                <a:solidFill>
                  <a:schemeClr val="tx2"/>
                </a:solidFill>
              </a:rPr>
              <a:t>Sparc</a:t>
            </a:r>
            <a:r>
              <a:rPr lang="en-US" altLang="ko-KR" sz="1000" dirty="0">
                <a:solidFill>
                  <a:schemeClr val="tx2"/>
                </a:solidFill>
              </a:rPr>
              <a:t>/x86</a:t>
            </a:r>
            <a:r>
              <a:rPr lang="ko-KR" altLang="en-US" sz="1000" dirty="0">
                <a:solidFill>
                  <a:schemeClr val="tx2"/>
                </a:solidFill>
              </a:rPr>
              <a:t>을 지원하는 엔터프라이즈 솔루션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ko-KR" sz="1000" dirty="0">
                <a:solidFill>
                  <a:schemeClr val="tx2"/>
                </a:solidFill>
              </a:rPr>
              <a:t>NetBackup </a:t>
            </a:r>
            <a:r>
              <a:rPr lang="ko-KR" altLang="en-US" sz="1000" dirty="0">
                <a:solidFill>
                  <a:schemeClr val="tx2"/>
                </a:solidFill>
              </a:rPr>
              <a:t>기본 옵션에 포함된 기능으로 추가 라이선스 필요 없음</a:t>
            </a:r>
            <a:r>
              <a:rPr lang="en-US" altLang="ko-KR" sz="1000" dirty="0">
                <a:solidFill>
                  <a:schemeClr val="tx2"/>
                </a:solidFill>
              </a:rPr>
              <a:t>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schemeClr val="tx2"/>
                </a:solidFill>
              </a:rPr>
              <a:t>기존의 </a:t>
            </a:r>
            <a:r>
              <a:rPr lang="en-US" altLang="ko-KR" sz="1000" dirty="0">
                <a:solidFill>
                  <a:schemeClr val="tx2"/>
                </a:solidFill>
              </a:rPr>
              <a:t>NetBackup</a:t>
            </a:r>
            <a:r>
              <a:rPr lang="ko-KR" altLang="en-US" sz="1000" dirty="0">
                <a:solidFill>
                  <a:schemeClr val="tx2"/>
                </a:solidFill>
              </a:rPr>
              <a:t>을 활용하기 때문에 별도의 스토리지가 필요 없음</a:t>
            </a:r>
            <a:r>
              <a:rPr lang="en-US" altLang="ko-KR" sz="1000" dirty="0">
                <a:solidFill>
                  <a:schemeClr val="tx2"/>
                </a:solidFill>
              </a:rPr>
              <a:t>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schemeClr val="tx2"/>
                </a:solidFill>
              </a:rPr>
              <a:t>클라이언트를 복구하기 전에 변경할 수 있는 기능 제공</a:t>
            </a:r>
            <a:br>
              <a:rPr lang="ko-KR" altLang="en-US" sz="1000" dirty="0">
                <a:solidFill>
                  <a:schemeClr val="tx2"/>
                </a:solidFill>
              </a:rPr>
            </a:br>
            <a:r>
              <a:rPr lang="en-US" altLang="ko-KR" sz="1000" dirty="0">
                <a:solidFill>
                  <a:schemeClr val="tx2"/>
                </a:solidFill>
              </a:rPr>
              <a:t>(Network </a:t>
            </a:r>
            <a:r>
              <a:rPr lang="ko-KR" altLang="en-US" sz="1000" dirty="0">
                <a:solidFill>
                  <a:schemeClr val="tx2"/>
                </a:solidFill>
              </a:rPr>
              <a:t>설정</a:t>
            </a:r>
            <a:r>
              <a:rPr lang="en-US" altLang="ko-KR" sz="1000" dirty="0">
                <a:solidFill>
                  <a:schemeClr val="tx2"/>
                </a:solidFill>
              </a:rPr>
              <a:t>, </a:t>
            </a:r>
            <a:r>
              <a:rPr lang="ko-KR" altLang="en-US" sz="1000" dirty="0">
                <a:solidFill>
                  <a:schemeClr val="tx2"/>
                </a:solidFill>
              </a:rPr>
              <a:t>디스크</a:t>
            </a:r>
            <a:r>
              <a:rPr lang="en-US" altLang="ko-KR" sz="1000" dirty="0">
                <a:solidFill>
                  <a:schemeClr val="tx2"/>
                </a:solidFill>
              </a:rPr>
              <a:t>/</a:t>
            </a:r>
            <a:r>
              <a:rPr lang="ko-KR" altLang="en-US" sz="1000" dirty="0">
                <a:solidFill>
                  <a:schemeClr val="tx2"/>
                </a:solidFill>
              </a:rPr>
              <a:t>볼륨</a:t>
            </a:r>
            <a:r>
              <a:rPr lang="en-US" altLang="ko-KR" sz="1000" dirty="0">
                <a:solidFill>
                  <a:schemeClr val="tx2"/>
                </a:solidFill>
              </a:rPr>
              <a:t>/</a:t>
            </a:r>
            <a:r>
              <a:rPr lang="ko-KR" altLang="en-US" sz="1000" dirty="0">
                <a:solidFill>
                  <a:schemeClr val="tx2"/>
                </a:solidFill>
              </a:rPr>
              <a:t>파티션 위치 및 크기 등</a:t>
            </a:r>
            <a:r>
              <a:rPr lang="en-US" altLang="ko-KR" sz="1000" dirty="0">
                <a:solidFill>
                  <a:schemeClr val="tx2"/>
                </a:solidFill>
              </a:rPr>
              <a:t>)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schemeClr val="tx2"/>
                </a:solidFill>
              </a:rPr>
              <a:t>이기종 하드웨어 복구 기능과</a:t>
            </a:r>
            <a:r>
              <a:rPr lang="en-US" altLang="ko-KR" sz="1000" dirty="0">
                <a:solidFill>
                  <a:schemeClr val="tx2"/>
                </a:solidFill>
              </a:rPr>
              <a:t>, </a:t>
            </a:r>
            <a:r>
              <a:rPr lang="ko-KR" altLang="en-US" sz="1000" dirty="0">
                <a:solidFill>
                  <a:schemeClr val="tx2"/>
                </a:solidFill>
              </a:rPr>
              <a:t>물리적 서버와 가상시스템으로 복원 기능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schemeClr val="tx2"/>
                </a:solidFill>
              </a:rPr>
              <a:t>최종적으로 성공한 백업 시점 또는 이전 백업 이미지로 시스템을 </a:t>
            </a:r>
            <a:r>
              <a:rPr lang="ko-KR" altLang="en-US" sz="1000" dirty="0" smtClean="0">
                <a:solidFill>
                  <a:schemeClr val="tx2"/>
                </a:solidFill>
              </a:rPr>
              <a:t>복원</a:t>
            </a:r>
            <a:endParaRPr lang="ko-KR" altLang="en-US" sz="1000" dirty="0">
              <a:solidFill>
                <a:schemeClr val="tx2"/>
              </a:solidFill>
            </a:endParaRP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7112014" y="2179227"/>
            <a:ext cx="1540191" cy="294631"/>
          </a:xfrm>
          <a:prstGeom prst="roundRect">
            <a:avLst/>
          </a:prstGeom>
          <a:noFill/>
          <a:ln w="12700" cap="flat" cmpd="sng" algn="ctr">
            <a:solidFill>
              <a:schemeClr val="accent1"/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2" name="Rounded Rectangle 210"/>
          <p:cNvSpPr/>
          <p:nvPr/>
        </p:nvSpPr>
        <p:spPr bwMode="auto">
          <a:xfrm>
            <a:off x="2199910" y="2989972"/>
            <a:ext cx="1276094" cy="1103250"/>
          </a:xfrm>
          <a:prstGeom prst="roundRect">
            <a:avLst>
              <a:gd name="adj" fmla="val 4034"/>
            </a:avLst>
          </a:prstGeom>
          <a:solidFill>
            <a:srgbClr val="960000">
              <a:alpha val="50000"/>
            </a:srgbClr>
          </a:solidFill>
          <a:ln w="12700" cap="flat" cmpd="sng" algn="ctr">
            <a:solidFill>
              <a:schemeClr val="tx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 err="1"/>
          </a:p>
        </p:txBody>
      </p:sp>
      <p:sp>
        <p:nvSpPr>
          <p:cNvPr id="30" name="Rounded Rectangle 210"/>
          <p:cNvSpPr/>
          <p:nvPr/>
        </p:nvSpPr>
        <p:spPr bwMode="auto">
          <a:xfrm>
            <a:off x="704528" y="2989972"/>
            <a:ext cx="1276094" cy="1103250"/>
          </a:xfrm>
          <a:prstGeom prst="roundRect">
            <a:avLst>
              <a:gd name="adj" fmla="val 4034"/>
            </a:avLst>
          </a:prstGeom>
          <a:solidFill>
            <a:srgbClr val="006600">
              <a:alpha val="50000"/>
            </a:srgbClr>
          </a:solidFill>
          <a:ln w="12700" cap="flat" cmpd="sng" algn="ctr">
            <a:solidFill>
              <a:schemeClr val="tx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cxnSp>
        <p:nvCxnSpPr>
          <p:cNvPr id="31" name="Straight Connector 245"/>
          <p:cNvCxnSpPr/>
          <p:nvPr/>
        </p:nvCxnSpPr>
        <p:spPr bwMode="auto">
          <a:xfrm>
            <a:off x="1329531" y="4082981"/>
            <a:ext cx="0" cy="914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445"/>
          <p:cNvSpPr txBox="1"/>
          <p:nvPr/>
        </p:nvSpPr>
        <p:spPr bwMode="ltGray">
          <a:xfrm>
            <a:off x="885734" y="4129494"/>
            <a:ext cx="890394" cy="33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i="1" noProof="0" dirty="0" smtClean="0"/>
              <a:t>Windows BMR </a:t>
            </a:r>
            <a:r>
              <a:rPr lang="ko-KR" altLang="en-US" sz="800" i="1" noProof="0" dirty="0" smtClean="0"/>
              <a:t>백업 환경</a:t>
            </a:r>
            <a:endParaRPr kumimoji="0" lang="en-IE" sz="800" b="0" i="1" u="none" strike="noStrike" kern="1200" cap="none" spc="0" normalizeH="0" baseline="0" noProof="0" dirty="0" err="1" smtClean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2426147" y="3084024"/>
            <a:ext cx="910459" cy="142815"/>
            <a:chOff x="2410193" y="3042111"/>
            <a:chExt cx="910459" cy="142815"/>
          </a:xfrm>
        </p:grpSpPr>
        <p:sp>
          <p:nvSpPr>
            <p:cNvPr id="37" name="Rectangle 839"/>
            <p:cNvSpPr/>
            <p:nvPr/>
          </p:nvSpPr>
          <p:spPr bwMode="auto">
            <a:xfrm>
              <a:off x="2410193" y="3042111"/>
              <a:ext cx="910459" cy="142815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TextBox 390"/>
            <p:cNvSpPr txBox="1"/>
            <p:nvPr/>
          </p:nvSpPr>
          <p:spPr bwMode="ltGray">
            <a:xfrm>
              <a:off x="2641856" y="3052885"/>
              <a:ext cx="48090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Linux </a:t>
              </a:r>
              <a:r>
                <a:rPr kumimoji="0" lang="ko-KR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서버</a:t>
              </a:r>
              <a:endPara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9" name="Group 859"/>
          <p:cNvGrpSpPr/>
          <p:nvPr/>
        </p:nvGrpSpPr>
        <p:grpSpPr>
          <a:xfrm>
            <a:off x="2317883" y="3062962"/>
            <a:ext cx="182881" cy="182880"/>
            <a:chOff x="1920239" y="1962413"/>
            <a:chExt cx="182881" cy="182880"/>
          </a:xfrm>
        </p:grpSpPr>
        <p:sp>
          <p:nvSpPr>
            <p:cNvPr id="40" name="Rounded Rectangle 860"/>
            <p:cNvSpPr/>
            <p:nvPr/>
          </p:nvSpPr>
          <p:spPr bwMode="auto">
            <a:xfrm>
              <a:off x="1920239" y="1962413"/>
              <a:ext cx="182881" cy="182880"/>
            </a:xfrm>
            <a:prstGeom prst="roundRect">
              <a:avLst/>
            </a:prstGeom>
            <a:gradFill flip="none" rotWithShape="1">
              <a:gsLst>
                <a:gs pos="0">
                  <a:srgbClr val="C40000"/>
                </a:gs>
                <a:gs pos="87000">
                  <a:srgbClr val="860000"/>
                </a:gs>
              </a:gsLst>
              <a:lin ang="2700000" scaled="1"/>
              <a:tileRect/>
            </a:gradFill>
            <a:ln w="12700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pic>
          <p:nvPicPr>
            <p:cNvPr id="41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8060" y="1990612"/>
              <a:ext cx="147542" cy="131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grpSp>
        <p:nvGrpSpPr>
          <p:cNvPr id="42" name="그룹 41"/>
          <p:cNvGrpSpPr/>
          <p:nvPr/>
        </p:nvGrpSpPr>
        <p:grpSpPr>
          <a:xfrm>
            <a:off x="897333" y="3084024"/>
            <a:ext cx="910459" cy="142815"/>
            <a:chOff x="881379" y="3042111"/>
            <a:chExt cx="910459" cy="142815"/>
          </a:xfrm>
        </p:grpSpPr>
        <p:sp>
          <p:nvSpPr>
            <p:cNvPr id="43" name="Rectangle 839"/>
            <p:cNvSpPr/>
            <p:nvPr/>
          </p:nvSpPr>
          <p:spPr bwMode="auto">
            <a:xfrm>
              <a:off x="881379" y="3042111"/>
              <a:ext cx="910459" cy="142815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TextBox 390"/>
            <p:cNvSpPr txBox="1"/>
            <p:nvPr/>
          </p:nvSpPr>
          <p:spPr bwMode="ltGray">
            <a:xfrm>
              <a:off x="1045716" y="3052885"/>
              <a:ext cx="65081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Windows </a:t>
              </a:r>
              <a:r>
                <a:rPr kumimoji="0" lang="ko-KR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서버</a:t>
              </a:r>
              <a:endPara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5" name="Group 841"/>
          <p:cNvGrpSpPr>
            <a:grpSpLocks noChangeAspect="1"/>
          </p:cNvGrpSpPr>
          <p:nvPr/>
        </p:nvGrpSpPr>
        <p:grpSpPr>
          <a:xfrm>
            <a:off x="821133" y="3057721"/>
            <a:ext cx="182881" cy="182880"/>
            <a:chOff x="2301498" y="3429000"/>
            <a:chExt cx="218725" cy="218724"/>
          </a:xfrm>
        </p:grpSpPr>
        <p:sp>
          <p:nvSpPr>
            <p:cNvPr id="46" name="Rounded Rectangle 842"/>
            <p:cNvSpPr/>
            <p:nvPr/>
          </p:nvSpPr>
          <p:spPr bwMode="auto">
            <a:xfrm>
              <a:off x="2301498" y="3429000"/>
              <a:ext cx="218725" cy="218724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CC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pic>
          <p:nvPicPr>
            <p:cNvPr id="47" name="Picture 843"/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0579" y="3464740"/>
              <a:ext cx="141115" cy="141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48" name="Straight Connector 245"/>
          <p:cNvCxnSpPr/>
          <p:nvPr/>
        </p:nvCxnSpPr>
        <p:spPr bwMode="auto">
          <a:xfrm>
            <a:off x="2845563" y="4082981"/>
            <a:ext cx="0" cy="914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45"/>
          <p:cNvSpPr txBox="1"/>
          <p:nvPr/>
        </p:nvSpPr>
        <p:spPr bwMode="ltGray">
          <a:xfrm>
            <a:off x="2453162" y="4129494"/>
            <a:ext cx="787600" cy="33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800" i="1" dirty="0" smtClean="0"/>
              <a:t>Linux</a:t>
            </a:r>
            <a:r>
              <a:rPr lang="en-US" sz="800" i="1" noProof="0" dirty="0" smtClean="0"/>
              <a:t> BMR </a:t>
            </a:r>
            <a:r>
              <a:rPr lang="ko-KR" altLang="en-US" sz="800" i="1" dirty="0"/>
              <a:t>백업 환경</a:t>
            </a:r>
            <a:endParaRPr lang="en-IE" altLang="ko-KR" sz="800" i="1" dirty="0" err="1"/>
          </a:p>
        </p:txBody>
      </p:sp>
      <p:grpSp>
        <p:nvGrpSpPr>
          <p:cNvPr id="50" name="그룹 49"/>
          <p:cNvGrpSpPr/>
          <p:nvPr/>
        </p:nvGrpSpPr>
        <p:grpSpPr>
          <a:xfrm>
            <a:off x="859757" y="3334503"/>
            <a:ext cx="982418" cy="496450"/>
            <a:chOff x="843803" y="3292590"/>
            <a:chExt cx="982418" cy="496450"/>
          </a:xfrm>
        </p:grpSpPr>
        <p:grpSp>
          <p:nvGrpSpPr>
            <p:cNvPr id="51" name="Group 214"/>
            <p:cNvGrpSpPr>
              <a:grpSpLocks noChangeAspect="1"/>
            </p:cNvGrpSpPr>
            <p:nvPr/>
          </p:nvGrpSpPr>
          <p:grpSpPr bwMode="auto">
            <a:xfrm>
              <a:off x="843803" y="3292590"/>
              <a:ext cx="346670" cy="496450"/>
              <a:chOff x="4493" y="1677"/>
              <a:chExt cx="574" cy="822"/>
            </a:xfrm>
          </p:grpSpPr>
          <p:sp>
            <p:nvSpPr>
              <p:cNvPr id="68" name="AutoShape 215"/>
              <p:cNvSpPr>
                <a:spLocks noChangeAspect="1" noChangeArrowheads="1" noTextEdit="1"/>
              </p:cNvSpPr>
              <p:nvPr/>
            </p:nvSpPr>
            <p:spPr bwMode="ltGray">
              <a:xfrm>
                <a:off x="4493" y="1677"/>
                <a:ext cx="574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216"/>
              <p:cNvSpPr>
                <a:spLocks/>
              </p:cNvSpPr>
              <p:nvPr/>
            </p:nvSpPr>
            <p:spPr bwMode="ltGray">
              <a:xfrm>
                <a:off x="4498" y="1684"/>
                <a:ext cx="564" cy="808"/>
              </a:xfrm>
              <a:custGeom>
                <a:avLst/>
                <a:gdLst/>
                <a:ahLst/>
                <a:cxnLst>
                  <a:cxn ang="0">
                    <a:pos x="237" y="57"/>
                  </a:cxn>
                  <a:cxn ang="0">
                    <a:pos x="233" y="53"/>
                  </a:cxn>
                  <a:cxn ang="0">
                    <a:pos x="145" y="2"/>
                  </a:cxn>
                  <a:cxn ang="0">
                    <a:pos x="135" y="2"/>
                  </a:cxn>
                  <a:cxn ang="0">
                    <a:pos x="5" y="77"/>
                  </a:cxn>
                  <a:cxn ang="0">
                    <a:pos x="1" y="81"/>
                  </a:cxn>
                  <a:cxn ang="0">
                    <a:pos x="0" y="86"/>
                  </a:cxn>
                  <a:cxn ang="0">
                    <a:pos x="0" y="280"/>
                  </a:cxn>
                  <a:cxn ang="0">
                    <a:pos x="5" y="289"/>
                  </a:cxn>
                  <a:cxn ang="0">
                    <a:pos x="93" y="341"/>
                  </a:cxn>
                  <a:cxn ang="0">
                    <a:pos x="98" y="342"/>
                  </a:cxn>
                  <a:cxn ang="0">
                    <a:pos x="103" y="341"/>
                  </a:cxn>
                  <a:cxn ang="0">
                    <a:pos x="234" y="265"/>
                  </a:cxn>
                  <a:cxn ang="0">
                    <a:pos x="239" y="257"/>
                  </a:cxn>
                  <a:cxn ang="0">
                    <a:pos x="238" y="62"/>
                  </a:cxn>
                  <a:cxn ang="0">
                    <a:pos x="237" y="57"/>
                  </a:cxn>
                </a:cxnLst>
                <a:rect l="0" t="0" r="r" b="b"/>
                <a:pathLst>
                  <a:path w="239" h="342">
                    <a:moveTo>
                      <a:pt x="237" y="57"/>
                    </a:moveTo>
                    <a:cubicBezTo>
                      <a:pt x="236" y="56"/>
                      <a:pt x="235" y="54"/>
                      <a:pt x="233" y="53"/>
                    </a:cubicBezTo>
                    <a:cubicBezTo>
                      <a:pt x="145" y="2"/>
                      <a:pt x="145" y="2"/>
                      <a:pt x="145" y="2"/>
                    </a:cubicBezTo>
                    <a:cubicBezTo>
                      <a:pt x="142" y="0"/>
                      <a:pt x="138" y="0"/>
                      <a:pt x="135" y="2"/>
                    </a:cubicBezTo>
                    <a:cubicBezTo>
                      <a:pt x="5" y="77"/>
                      <a:pt x="5" y="77"/>
                      <a:pt x="5" y="77"/>
                    </a:cubicBezTo>
                    <a:cubicBezTo>
                      <a:pt x="4" y="78"/>
                      <a:pt x="2" y="79"/>
                      <a:pt x="1" y="81"/>
                    </a:cubicBezTo>
                    <a:cubicBezTo>
                      <a:pt x="1" y="82"/>
                      <a:pt x="0" y="84"/>
                      <a:pt x="0" y="86"/>
                    </a:cubicBezTo>
                    <a:cubicBezTo>
                      <a:pt x="0" y="280"/>
                      <a:pt x="0" y="280"/>
                      <a:pt x="0" y="280"/>
                    </a:cubicBezTo>
                    <a:cubicBezTo>
                      <a:pt x="0" y="284"/>
                      <a:pt x="2" y="287"/>
                      <a:pt x="5" y="28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5" y="341"/>
                      <a:pt x="96" y="342"/>
                      <a:pt x="98" y="342"/>
                    </a:cubicBezTo>
                    <a:cubicBezTo>
                      <a:pt x="100" y="342"/>
                      <a:pt x="102" y="341"/>
                      <a:pt x="103" y="341"/>
                    </a:cubicBezTo>
                    <a:cubicBezTo>
                      <a:pt x="234" y="265"/>
                      <a:pt x="234" y="265"/>
                      <a:pt x="234" y="265"/>
                    </a:cubicBezTo>
                    <a:cubicBezTo>
                      <a:pt x="236" y="264"/>
                      <a:pt x="239" y="260"/>
                      <a:pt x="239" y="257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8" y="61"/>
                      <a:pt x="238" y="59"/>
                      <a:pt x="237" y="57"/>
                    </a:cubicBezTo>
                    <a:close/>
                  </a:path>
                </a:pathLst>
              </a:custGeom>
              <a:noFill/>
              <a:ln w="222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217"/>
              <p:cNvSpPr>
                <a:spLocks/>
              </p:cNvSpPr>
              <p:nvPr/>
            </p:nvSpPr>
            <p:spPr bwMode="ltGray">
              <a:xfrm>
                <a:off x="4498" y="1876"/>
                <a:ext cx="231" cy="616"/>
              </a:xfrm>
              <a:custGeom>
                <a:avLst/>
                <a:gdLst/>
                <a:ahLst/>
                <a:cxnLst>
                  <a:cxn ang="0">
                    <a:pos x="98" y="261"/>
                  </a:cxn>
                  <a:cxn ang="0">
                    <a:pos x="98" y="58"/>
                  </a:cxn>
                  <a:cxn ang="0">
                    <a:pos x="1" y="0"/>
                  </a:cxn>
                  <a:cxn ang="0">
                    <a:pos x="0" y="6"/>
                  </a:cxn>
                  <a:cxn ang="0">
                    <a:pos x="0" y="199"/>
                  </a:cxn>
                  <a:cxn ang="0">
                    <a:pos x="5" y="208"/>
                  </a:cxn>
                  <a:cxn ang="0">
                    <a:pos x="93" y="260"/>
                  </a:cxn>
                  <a:cxn ang="0">
                    <a:pos x="98" y="261"/>
                  </a:cxn>
                </a:cxnLst>
                <a:rect l="0" t="0" r="r" b="b"/>
                <a:pathLst>
                  <a:path w="98" h="261">
                    <a:moveTo>
                      <a:pt x="98" y="261"/>
                    </a:moveTo>
                    <a:cubicBezTo>
                      <a:pt x="98" y="58"/>
                      <a:pt x="98" y="58"/>
                      <a:pt x="98" y="58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4"/>
                      <a:pt x="0" y="6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3"/>
                      <a:pt x="2" y="206"/>
                      <a:pt x="5" y="208"/>
                    </a:cubicBezTo>
                    <a:cubicBezTo>
                      <a:pt x="93" y="260"/>
                      <a:pt x="93" y="260"/>
                      <a:pt x="93" y="260"/>
                    </a:cubicBezTo>
                    <a:cubicBezTo>
                      <a:pt x="94" y="260"/>
                      <a:pt x="96" y="261"/>
                      <a:pt x="98" y="26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218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0" y="116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</a:cxnLst>
                <a:rect l="0" t="0" r="r" b="b"/>
                <a:pathLst>
                  <a:path w="200" h="326">
                    <a:moveTo>
                      <a:pt x="0" y="0"/>
                    </a:moveTo>
                    <a:lnTo>
                      <a:pt x="200" y="116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219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06"/>
                  </a:cxn>
                  <a:cxn ang="0">
                    <a:pos x="200" y="319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200" h="326">
                    <a:moveTo>
                      <a:pt x="4" y="3"/>
                    </a:moveTo>
                    <a:lnTo>
                      <a:pt x="4" y="206"/>
                    </a:lnTo>
                    <a:lnTo>
                      <a:pt x="200" y="319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Line 220"/>
              <p:cNvSpPr>
                <a:spLocks noChangeShapeType="1"/>
              </p:cNvSpPr>
              <p:nvPr/>
            </p:nvSpPr>
            <p:spPr bwMode="ltGray">
              <a:xfrm>
                <a:off x="4536" y="1975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Line 221"/>
              <p:cNvSpPr>
                <a:spLocks noChangeShapeType="1"/>
              </p:cNvSpPr>
              <p:nvPr/>
            </p:nvSpPr>
            <p:spPr bwMode="ltGray">
              <a:xfrm>
                <a:off x="4536" y="202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Line 222"/>
              <p:cNvSpPr>
                <a:spLocks noChangeShapeType="1"/>
              </p:cNvSpPr>
              <p:nvPr/>
            </p:nvSpPr>
            <p:spPr bwMode="ltGray">
              <a:xfrm>
                <a:off x="4536" y="207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 223"/>
              <p:cNvSpPr>
                <a:spLocks/>
              </p:cNvSpPr>
              <p:nvPr/>
            </p:nvSpPr>
            <p:spPr bwMode="ltGray">
              <a:xfrm>
                <a:off x="4510" y="2140"/>
                <a:ext cx="196" cy="130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0" y="4"/>
                  </a:cxn>
                  <a:cxn ang="0">
                    <a:pos x="4" y="12"/>
                  </a:cxn>
                  <a:cxn ang="0">
                    <a:pos x="79" y="54"/>
                  </a:cxn>
                  <a:cxn ang="0">
                    <a:pos x="83" y="52"/>
                  </a:cxn>
                  <a:cxn ang="0">
                    <a:pos x="79" y="44"/>
                  </a:cxn>
                  <a:cxn ang="0">
                    <a:pos x="5" y="2"/>
                  </a:cxn>
                </a:cxnLst>
                <a:rect l="0" t="0" r="r" b="b"/>
                <a:pathLst>
                  <a:path w="83" h="55">
                    <a:moveTo>
                      <a:pt x="5" y="2"/>
                    </a:moveTo>
                    <a:cubicBezTo>
                      <a:pt x="2" y="0"/>
                      <a:pt x="0" y="1"/>
                      <a:pt x="0" y="4"/>
                    </a:cubicBezTo>
                    <a:cubicBezTo>
                      <a:pt x="0" y="7"/>
                      <a:pt x="2" y="10"/>
                      <a:pt x="4" y="12"/>
                    </a:cubicBezTo>
                    <a:cubicBezTo>
                      <a:pt x="79" y="54"/>
                      <a:pt x="79" y="54"/>
                      <a:pt x="79" y="54"/>
                    </a:cubicBezTo>
                    <a:cubicBezTo>
                      <a:pt x="81" y="55"/>
                      <a:pt x="83" y="54"/>
                      <a:pt x="83" y="52"/>
                    </a:cubicBezTo>
                    <a:cubicBezTo>
                      <a:pt x="83" y="49"/>
                      <a:pt x="81" y="45"/>
                      <a:pt x="79" y="44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Freeform 224"/>
              <p:cNvSpPr>
                <a:spLocks/>
              </p:cNvSpPr>
              <p:nvPr/>
            </p:nvSpPr>
            <p:spPr bwMode="ltGray">
              <a:xfrm>
                <a:off x="4500" y="1684"/>
                <a:ext cx="558" cy="329"/>
              </a:xfrm>
              <a:custGeom>
                <a:avLst/>
                <a:gdLst/>
                <a:ahLst/>
                <a:cxnLst>
                  <a:cxn ang="0">
                    <a:pos x="232" y="54"/>
                  </a:cxn>
                  <a:cxn ang="0">
                    <a:pos x="144" y="2"/>
                  </a:cxn>
                  <a:cxn ang="0">
                    <a:pos x="144" y="2"/>
                  </a:cxn>
                  <a:cxn ang="0">
                    <a:pos x="134" y="2"/>
                  </a:cxn>
                  <a:cxn ang="0">
                    <a:pos x="134" y="2"/>
                  </a:cxn>
                  <a:cxn ang="0">
                    <a:pos x="4" y="77"/>
                  </a:cxn>
                  <a:cxn ang="0">
                    <a:pos x="0" y="81"/>
                  </a:cxn>
                  <a:cxn ang="0">
                    <a:pos x="97" y="139"/>
                  </a:cxn>
                  <a:cxn ang="0">
                    <a:pos x="236" y="58"/>
                  </a:cxn>
                  <a:cxn ang="0">
                    <a:pos x="232" y="54"/>
                  </a:cxn>
                </a:cxnLst>
                <a:rect l="0" t="0" r="r" b="b"/>
                <a:pathLst>
                  <a:path w="236" h="139">
                    <a:moveTo>
                      <a:pt x="232" y="54"/>
                    </a:move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1" y="0"/>
                      <a:pt x="137" y="0"/>
                      <a:pt x="134" y="2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3" y="78"/>
                      <a:pt x="1" y="79"/>
                      <a:pt x="0" y="81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236" y="58"/>
                      <a:pt x="236" y="58"/>
                      <a:pt x="236" y="58"/>
                    </a:cubicBezTo>
                    <a:cubicBezTo>
                      <a:pt x="235" y="56"/>
                      <a:pt x="234" y="55"/>
                      <a:pt x="232" y="54"/>
                    </a:cubicBez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Freeform 225"/>
              <p:cNvSpPr>
                <a:spLocks/>
              </p:cNvSpPr>
              <p:nvPr/>
            </p:nvSpPr>
            <p:spPr bwMode="ltGray">
              <a:xfrm>
                <a:off x="4729" y="1821"/>
                <a:ext cx="331" cy="671"/>
              </a:xfrm>
              <a:custGeom>
                <a:avLst/>
                <a:gdLst/>
                <a:ahLst/>
                <a:cxnLst>
                  <a:cxn ang="0">
                    <a:pos x="0" y="81"/>
                  </a:cxn>
                  <a:cxn ang="0">
                    <a:pos x="0" y="284"/>
                  </a:cxn>
                  <a:cxn ang="0">
                    <a:pos x="5" y="283"/>
                  </a:cxn>
                  <a:cxn ang="0">
                    <a:pos x="135" y="208"/>
                  </a:cxn>
                  <a:cxn ang="0">
                    <a:pos x="140" y="199"/>
                  </a:cxn>
                  <a:cxn ang="0">
                    <a:pos x="140" y="5"/>
                  </a:cxn>
                  <a:cxn ang="0">
                    <a:pos x="139" y="0"/>
                  </a:cxn>
                  <a:cxn ang="0">
                    <a:pos x="0" y="81"/>
                  </a:cxn>
                </a:cxnLst>
                <a:rect l="0" t="0" r="r" b="b"/>
                <a:pathLst>
                  <a:path w="140" h="284">
                    <a:moveTo>
                      <a:pt x="0" y="81"/>
                    </a:moveTo>
                    <a:cubicBezTo>
                      <a:pt x="0" y="284"/>
                      <a:pt x="0" y="284"/>
                      <a:pt x="0" y="284"/>
                    </a:cubicBezTo>
                    <a:cubicBezTo>
                      <a:pt x="2" y="284"/>
                      <a:pt x="4" y="284"/>
                      <a:pt x="5" y="283"/>
                    </a:cubicBezTo>
                    <a:cubicBezTo>
                      <a:pt x="135" y="208"/>
                      <a:pt x="135" y="208"/>
                      <a:pt x="135" y="208"/>
                    </a:cubicBezTo>
                    <a:cubicBezTo>
                      <a:pt x="138" y="206"/>
                      <a:pt x="140" y="203"/>
                      <a:pt x="140" y="199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0" y="3"/>
                      <a:pt x="140" y="2"/>
                      <a:pt x="139" y="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2" name="Group 214"/>
            <p:cNvGrpSpPr>
              <a:grpSpLocks noChangeAspect="1"/>
            </p:cNvGrpSpPr>
            <p:nvPr/>
          </p:nvGrpSpPr>
          <p:grpSpPr bwMode="auto">
            <a:xfrm>
              <a:off x="1479551" y="3292590"/>
              <a:ext cx="346670" cy="496450"/>
              <a:chOff x="4493" y="1677"/>
              <a:chExt cx="574" cy="822"/>
            </a:xfrm>
          </p:grpSpPr>
          <p:sp>
            <p:nvSpPr>
              <p:cNvPr id="57" name="AutoShape 215"/>
              <p:cNvSpPr>
                <a:spLocks noChangeAspect="1" noChangeArrowheads="1" noTextEdit="1"/>
              </p:cNvSpPr>
              <p:nvPr/>
            </p:nvSpPr>
            <p:spPr bwMode="ltGray">
              <a:xfrm>
                <a:off x="4493" y="1677"/>
                <a:ext cx="574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216"/>
              <p:cNvSpPr>
                <a:spLocks/>
              </p:cNvSpPr>
              <p:nvPr/>
            </p:nvSpPr>
            <p:spPr bwMode="ltGray">
              <a:xfrm>
                <a:off x="4498" y="1684"/>
                <a:ext cx="564" cy="808"/>
              </a:xfrm>
              <a:custGeom>
                <a:avLst/>
                <a:gdLst/>
                <a:ahLst/>
                <a:cxnLst>
                  <a:cxn ang="0">
                    <a:pos x="237" y="57"/>
                  </a:cxn>
                  <a:cxn ang="0">
                    <a:pos x="233" y="53"/>
                  </a:cxn>
                  <a:cxn ang="0">
                    <a:pos x="145" y="2"/>
                  </a:cxn>
                  <a:cxn ang="0">
                    <a:pos x="135" y="2"/>
                  </a:cxn>
                  <a:cxn ang="0">
                    <a:pos x="5" y="77"/>
                  </a:cxn>
                  <a:cxn ang="0">
                    <a:pos x="1" y="81"/>
                  </a:cxn>
                  <a:cxn ang="0">
                    <a:pos x="0" y="86"/>
                  </a:cxn>
                  <a:cxn ang="0">
                    <a:pos x="0" y="280"/>
                  </a:cxn>
                  <a:cxn ang="0">
                    <a:pos x="5" y="289"/>
                  </a:cxn>
                  <a:cxn ang="0">
                    <a:pos x="93" y="341"/>
                  </a:cxn>
                  <a:cxn ang="0">
                    <a:pos x="98" y="342"/>
                  </a:cxn>
                  <a:cxn ang="0">
                    <a:pos x="103" y="341"/>
                  </a:cxn>
                  <a:cxn ang="0">
                    <a:pos x="234" y="265"/>
                  </a:cxn>
                  <a:cxn ang="0">
                    <a:pos x="239" y="257"/>
                  </a:cxn>
                  <a:cxn ang="0">
                    <a:pos x="238" y="62"/>
                  </a:cxn>
                  <a:cxn ang="0">
                    <a:pos x="237" y="57"/>
                  </a:cxn>
                </a:cxnLst>
                <a:rect l="0" t="0" r="r" b="b"/>
                <a:pathLst>
                  <a:path w="239" h="342">
                    <a:moveTo>
                      <a:pt x="237" y="57"/>
                    </a:moveTo>
                    <a:cubicBezTo>
                      <a:pt x="236" y="56"/>
                      <a:pt x="235" y="54"/>
                      <a:pt x="233" y="53"/>
                    </a:cubicBezTo>
                    <a:cubicBezTo>
                      <a:pt x="145" y="2"/>
                      <a:pt x="145" y="2"/>
                      <a:pt x="145" y="2"/>
                    </a:cubicBezTo>
                    <a:cubicBezTo>
                      <a:pt x="142" y="0"/>
                      <a:pt x="138" y="0"/>
                      <a:pt x="135" y="2"/>
                    </a:cubicBezTo>
                    <a:cubicBezTo>
                      <a:pt x="5" y="77"/>
                      <a:pt x="5" y="77"/>
                      <a:pt x="5" y="77"/>
                    </a:cubicBezTo>
                    <a:cubicBezTo>
                      <a:pt x="4" y="78"/>
                      <a:pt x="2" y="79"/>
                      <a:pt x="1" y="81"/>
                    </a:cubicBezTo>
                    <a:cubicBezTo>
                      <a:pt x="1" y="82"/>
                      <a:pt x="0" y="84"/>
                      <a:pt x="0" y="86"/>
                    </a:cubicBezTo>
                    <a:cubicBezTo>
                      <a:pt x="0" y="280"/>
                      <a:pt x="0" y="280"/>
                      <a:pt x="0" y="280"/>
                    </a:cubicBezTo>
                    <a:cubicBezTo>
                      <a:pt x="0" y="284"/>
                      <a:pt x="2" y="287"/>
                      <a:pt x="5" y="28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5" y="341"/>
                      <a:pt x="96" y="342"/>
                      <a:pt x="98" y="342"/>
                    </a:cubicBezTo>
                    <a:cubicBezTo>
                      <a:pt x="100" y="342"/>
                      <a:pt x="102" y="341"/>
                      <a:pt x="103" y="341"/>
                    </a:cubicBezTo>
                    <a:cubicBezTo>
                      <a:pt x="234" y="265"/>
                      <a:pt x="234" y="265"/>
                      <a:pt x="234" y="265"/>
                    </a:cubicBezTo>
                    <a:cubicBezTo>
                      <a:pt x="236" y="264"/>
                      <a:pt x="239" y="260"/>
                      <a:pt x="239" y="257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8" y="61"/>
                      <a:pt x="238" y="59"/>
                      <a:pt x="237" y="57"/>
                    </a:cubicBezTo>
                    <a:close/>
                  </a:path>
                </a:pathLst>
              </a:custGeom>
              <a:noFill/>
              <a:ln w="222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217"/>
              <p:cNvSpPr>
                <a:spLocks/>
              </p:cNvSpPr>
              <p:nvPr/>
            </p:nvSpPr>
            <p:spPr bwMode="ltGray">
              <a:xfrm>
                <a:off x="4498" y="1876"/>
                <a:ext cx="231" cy="616"/>
              </a:xfrm>
              <a:custGeom>
                <a:avLst/>
                <a:gdLst/>
                <a:ahLst/>
                <a:cxnLst>
                  <a:cxn ang="0">
                    <a:pos x="98" y="261"/>
                  </a:cxn>
                  <a:cxn ang="0">
                    <a:pos x="98" y="58"/>
                  </a:cxn>
                  <a:cxn ang="0">
                    <a:pos x="1" y="0"/>
                  </a:cxn>
                  <a:cxn ang="0">
                    <a:pos x="0" y="6"/>
                  </a:cxn>
                  <a:cxn ang="0">
                    <a:pos x="0" y="199"/>
                  </a:cxn>
                  <a:cxn ang="0">
                    <a:pos x="5" y="208"/>
                  </a:cxn>
                  <a:cxn ang="0">
                    <a:pos x="93" y="260"/>
                  </a:cxn>
                  <a:cxn ang="0">
                    <a:pos x="98" y="261"/>
                  </a:cxn>
                </a:cxnLst>
                <a:rect l="0" t="0" r="r" b="b"/>
                <a:pathLst>
                  <a:path w="98" h="261">
                    <a:moveTo>
                      <a:pt x="98" y="261"/>
                    </a:moveTo>
                    <a:cubicBezTo>
                      <a:pt x="98" y="58"/>
                      <a:pt x="98" y="58"/>
                      <a:pt x="98" y="58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4"/>
                      <a:pt x="0" y="6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3"/>
                      <a:pt x="2" y="206"/>
                      <a:pt x="5" y="208"/>
                    </a:cubicBezTo>
                    <a:cubicBezTo>
                      <a:pt x="93" y="260"/>
                      <a:pt x="93" y="260"/>
                      <a:pt x="93" y="260"/>
                    </a:cubicBezTo>
                    <a:cubicBezTo>
                      <a:pt x="94" y="260"/>
                      <a:pt x="96" y="261"/>
                      <a:pt x="98" y="26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218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0" y="116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</a:cxnLst>
                <a:rect l="0" t="0" r="r" b="b"/>
                <a:pathLst>
                  <a:path w="200" h="326">
                    <a:moveTo>
                      <a:pt x="0" y="0"/>
                    </a:moveTo>
                    <a:lnTo>
                      <a:pt x="200" y="116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219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06"/>
                  </a:cxn>
                  <a:cxn ang="0">
                    <a:pos x="200" y="319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200" h="326">
                    <a:moveTo>
                      <a:pt x="4" y="3"/>
                    </a:moveTo>
                    <a:lnTo>
                      <a:pt x="4" y="206"/>
                    </a:lnTo>
                    <a:lnTo>
                      <a:pt x="200" y="319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Line 220"/>
              <p:cNvSpPr>
                <a:spLocks noChangeShapeType="1"/>
              </p:cNvSpPr>
              <p:nvPr/>
            </p:nvSpPr>
            <p:spPr bwMode="ltGray">
              <a:xfrm>
                <a:off x="4536" y="1975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3" name="Line 221"/>
              <p:cNvSpPr>
                <a:spLocks noChangeShapeType="1"/>
              </p:cNvSpPr>
              <p:nvPr/>
            </p:nvSpPr>
            <p:spPr bwMode="ltGray">
              <a:xfrm>
                <a:off x="4536" y="202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4" name="Line 222"/>
              <p:cNvSpPr>
                <a:spLocks noChangeShapeType="1"/>
              </p:cNvSpPr>
              <p:nvPr/>
            </p:nvSpPr>
            <p:spPr bwMode="ltGray">
              <a:xfrm>
                <a:off x="4536" y="207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5" name="Freeform 223"/>
              <p:cNvSpPr>
                <a:spLocks/>
              </p:cNvSpPr>
              <p:nvPr/>
            </p:nvSpPr>
            <p:spPr bwMode="ltGray">
              <a:xfrm>
                <a:off x="4510" y="2140"/>
                <a:ext cx="196" cy="130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0" y="4"/>
                  </a:cxn>
                  <a:cxn ang="0">
                    <a:pos x="4" y="12"/>
                  </a:cxn>
                  <a:cxn ang="0">
                    <a:pos x="79" y="54"/>
                  </a:cxn>
                  <a:cxn ang="0">
                    <a:pos x="83" y="52"/>
                  </a:cxn>
                  <a:cxn ang="0">
                    <a:pos x="79" y="44"/>
                  </a:cxn>
                  <a:cxn ang="0">
                    <a:pos x="5" y="2"/>
                  </a:cxn>
                </a:cxnLst>
                <a:rect l="0" t="0" r="r" b="b"/>
                <a:pathLst>
                  <a:path w="83" h="55">
                    <a:moveTo>
                      <a:pt x="5" y="2"/>
                    </a:moveTo>
                    <a:cubicBezTo>
                      <a:pt x="2" y="0"/>
                      <a:pt x="0" y="1"/>
                      <a:pt x="0" y="4"/>
                    </a:cubicBezTo>
                    <a:cubicBezTo>
                      <a:pt x="0" y="7"/>
                      <a:pt x="2" y="10"/>
                      <a:pt x="4" y="12"/>
                    </a:cubicBezTo>
                    <a:cubicBezTo>
                      <a:pt x="79" y="54"/>
                      <a:pt x="79" y="54"/>
                      <a:pt x="79" y="54"/>
                    </a:cubicBezTo>
                    <a:cubicBezTo>
                      <a:pt x="81" y="55"/>
                      <a:pt x="83" y="54"/>
                      <a:pt x="83" y="52"/>
                    </a:cubicBezTo>
                    <a:cubicBezTo>
                      <a:pt x="83" y="49"/>
                      <a:pt x="81" y="45"/>
                      <a:pt x="79" y="44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Freeform 224"/>
              <p:cNvSpPr>
                <a:spLocks/>
              </p:cNvSpPr>
              <p:nvPr/>
            </p:nvSpPr>
            <p:spPr bwMode="ltGray">
              <a:xfrm>
                <a:off x="4500" y="1684"/>
                <a:ext cx="558" cy="329"/>
              </a:xfrm>
              <a:custGeom>
                <a:avLst/>
                <a:gdLst/>
                <a:ahLst/>
                <a:cxnLst>
                  <a:cxn ang="0">
                    <a:pos x="232" y="54"/>
                  </a:cxn>
                  <a:cxn ang="0">
                    <a:pos x="144" y="2"/>
                  </a:cxn>
                  <a:cxn ang="0">
                    <a:pos x="144" y="2"/>
                  </a:cxn>
                  <a:cxn ang="0">
                    <a:pos x="134" y="2"/>
                  </a:cxn>
                  <a:cxn ang="0">
                    <a:pos x="134" y="2"/>
                  </a:cxn>
                  <a:cxn ang="0">
                    <a:pos x="4" y="77"/>
                  </a:cxn>
                  <a:cxn ang="0">
                    <a:pos x="0" y="81"/>
                  </a:cxn>
                  <a:cxn ang="0">
                    <a:pos x="97" y="139"/>
                  </a:cxn>
                  <a:cxn ang="0">
                    <a:pos x="236" y="58"/>
                  </a:cxn>
                  <a:cxn ang="0">
                    <a:pos x="232" y="54"/>
                  </a:cxn>
                </a:cxnLst>
                <a:rect l="0" t="0" r="r" b="b"/>
                <a:pathLst>
                  <a:path w="236" h="139">
                    <a:moveTo>
                      <a:pt x="232" y="54"/>
                    </a:move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1" y="0"/>
                      <a:pt x="137" y="0"/>
                      <a:pt x="134" y="2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3" y="78"/>
                      <a:pt x="1" y="79"/>
                      <a:pt x="0" y="81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236" y="58"/>
                      <a:pt x="236" y="58"/>
                      <a:pt x="236" y="58"/>
                    </a:cubicBezTo>
                    <a:cubicBezTo>
                      <a:pt x="235" y="56"/>
                      <a:pt x="234" y="55"/>
                      <a:pt x="232" y="54"/>
                    </a:cubicBez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7" name="Freeform 225"/>
              <p:cNvSpPr>
                <a:spLocks/>
              </p:cNvSpPr>
              <p:nvPr/>
            </p:nvSpPr>
            <p:spPr bwMode="ltGray">
              <a:xfrm>
                <a:off x="4729" y="1821"/>
                <a:ext cx="331" cy="671"/>
              </a:xfrm>
              <a:custGeom>
                <a:avLst/>
                <a:gdLst/>
                <a:ahLst/>
                <a:cxnLst>
                  <a:cxn ang="0">
                    <a:pos x="0" y="81"/>
                  </a:cxn>
                  <a:cxn ang="0">
                    <a:pos x="0" y="284"/>
                  </a:cxn>
                  <a:cxn ang="0">
                    <a:pos x="5" y="283"/>
                  </a:cxn>
                  <a:cxn ang="0">
                    <a:pos x="135" y="208"/>
                  </a:cxn>
                  <a:cxn ang="0">
                    <a:pos x="140" y="199"/>
                  </a:cxn>
                  <a:cxn ang="0">
                    <a:pos x="140" y="5"/>
                  </a:cxn>
                  <a:cxn ang="0">
                    <a:pos x="139" y="0"/>
                  </a:cxn>
                  <a:cxn ang="0">
                    <a:pos x="0" y="81"/>
                  </a:cxn>
                </a:cxnLst>
                <a:rect l="0" t="0" r="r" b="b"/>
                <a:pathLst>
                  <a:path w="140" h="284">
                    <a:moveTo>
                      <a:pt x="0" y="81"/>
                    </a:moveTo>
                    <a:cubicBezTo>
                      <a:pt x="0" y="284"/>
                      <a:pt x="0" y="284"/>
                      <a:pt x="0" y="284"/>
                    </a:cubicBezTo>
                    <a:cubicBezTo>
                      <a:pt x="2" y="284"/>
                      <a:pt x="4" y="284"/>
                      <a:pt x="5" y="283"/>
                    </a:cubicBezTo>
                    <a:cubicBezTo>
                      <a:pt x="135" y="208"/>
                      <a:pt x="135" y="208"/>
                      <a:pt x="135" y="208"/>
                    </a:cubicBezTo>
                    <a:cubicBezTo>
                      <a:pt x="138" y="206"/>
                      <a:pt x="140" y="203"/>
                      <a:pt x="140" y="199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0" y="3"/>
                      <a:pt x="140" y="2"/>
                      <a:pt x="139" y="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3" name="그룹 52"/>
            <p:cNvGrpSpPr/>
            <p:nvPr/>
          </p:nvGrpSpPr>
          <p:grpSpPr>
            <a:xfrm>
              <a:off x="1237551" y="3549361"/>
              <a:ext cx="194921" cy="45719"/>
              <a:chOff x="1971915" y="5085184"/>
              <a:chExt cx="561207" cy="131632"/>
            </a:xfrm>
          </p:grpSpPr>
          <p:sp>
            <p:nvSpPr>
              <p:cNvPr id="54" name="타원 53"/>
              <p:cNvSpPr/>
              <p:nvPr/>
            </p:nvSpPr>
            <p:spPr bwMode="auto">
              <a:xfrm>
                <a:off x="1971915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타원 54"/>
              <p:cNvSpPr/>
              <p:nvPr/>
            </p:nvSpPr>
            <p:spPr bwMode="auto">
              <a:xfrm>
                <a:off x="2186702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타원 55"/>
              <p:cNvSpPr/>
              <p:nvPr/>
            </p:nvSpPr>
            <p:spPr bwMode="auto">
              <a:xfrm>
                <a:off x="2401490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79" name="그룹 78"/>
          <p:cNvGrpSpPr/>
          <p:nvPr/>
        </p:nvGrpSpPr>
        <p:grpSpPr>
          <a:xfrm>
            <a:off x="873573" y="3664058"/>
            <a:ext cx="522818" cy="162596"/>
            <a:chOff x="857619" y="3622145"/>
            <a:chExt cx="522818" cy="162596"/>
          </a:xfrm>
        </p:grpSpPr>
        <p:grpSp>
          <p:nvGrpSpPr>
            <p:cNvPr id="80" name="Group 193"/>
            <p:cNvGrpSpPr/>
            <p:nvPr/>
          </p:nvGrpSpPr>
          <p:grpSpPr>
            <a:xfrm>
              <a:off x="970405" y="3649053"/>
              <a:ext cx="410032" cy="103055"/>
              <a:chOff x="1742072" y="5054842"/>
              <a:chExt cx="377048" cy="94764"/>
            </a:xfrm>
          </p:grpSpPr>
          <p:sp>
            <p:nvSpPr>
              <p:cNvPr id="84" name="Rectangle 197"/>
              <p:cNvSpPr>
                <a:spLocks noChangeAspect="1"/>
              </p:cNvSpPr>
              <p:nvPr/>
            </p:nvSpPr>
            <p:spPr bwMode="auto">
              <a:xfrm>
                <a:off x="1742072" y="5054842"/>
                <a:ext cx="377048" cy="94764"/>
              </a:xfrm>
              <a:prstGeom prst="rect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ysClr val="window" lastClr="FFFFFF"/>
                  </a:solidFill>
                  <a:cs typeface="Calibri" pitchFamily="34" charset="0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 bwMode="ltGray">
              <a:xfrm>
                <a:off x="1780200" y="5068796"/>
                <a:ext cx="331662" cy="70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 latinLnBrk="0">
                  <a:defRPr/>
                </a:pPr>
                <a:r>
                  <a:rPr lang="en-US" sz="500" kern="0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NBUA Client</a:t>
                </a:r>
              </a:p>
            </p:txBody>
          </p:sp>
        </p:grpSp>
        <p:grpSp>
          <p:nvGrpSpPr>
            <p:cNvPr id="81" name="Group 127"/>
            <p:cNvGrpSpPr>
              <a:grpSpLocks noChangeAspect="1"/>
            </p:cNvGrpSpPr>
            <p:nvPr/>
          </p:nvGrpSpPr>
          <p:grpSpPr>
            <a:xfrm>
              <a:off x="857619" y="3622145"/>
              <a:ext cx="162596" cy="162596"/>
              <a:chOff x="-1298721" y="3765780"/>
              <a:chExt cx="228600" cy="228600"/>
            </a:xfr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2" name="Oval 128"/>
              <p:cNvSpPr/>
              <p:nvPr/>
            </p:nvSpPr>
            <p:spPr bwMode="auto">
              <a:xfrm>
                <a:off x="-1298721" y="376578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kern="0" dirty="0" err="1" smtClea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83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48432" y="3811021"/>
                <a:ext cx="128016" cy="144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86" name="그룹 85"/>
          <p:cNvGrpSpPr/>
          <p:nvPr/>
        </p:nvGrpSpPr>
        <p:grpSpPr>
          <a:xfrm>
            <a:off x="1509843" y="3664058"/>
            <a:ext cx="522818" cy="162596"/>
            <a:chOff x="857619" y="3622145"/>
            <a:chExt cx="522818" cy="162596"/>
          </a:xfrm>
        </p:grpSpPr>
        <p:grpSp>
          <p:nvGrpSpPr>
            <p:cNvPr id="87" name="Group 193"/>
            <p:cNvGrpSpPr/>
            <p:nvPr/>
          </p:nvGrpSpPr>
          <p:grpSpPr>
            <a:xfrm>
              <a:off x="970405" y="3649053"/>
              <a:ext cx="410032" cy="103055"/>
              <a:chOff x="1742072" y="5054842"/>
              <a:chExt cx="377048" cy="94764"/>
            </a:xfrm>
          </p:grpSpPr>
          <p:sp>
            <p:nvSpPr>
              <p:cNvPr id="93" name="Rectangle 197"/>
              <p:cNvSpPr>
                <a:spLocks noChangeAspect="1"/>
              </p:cNvSpPr>
              <p:nvPr/>
            </p:nvSpPr>
            <p:spPr bwMode="auto">
              <a:xfrm>
                <a:off x="1742072" y="5054842"/>
                <a:ext cx="377048" cy="94764"/>
              </a:xfrm>
              <a:prstGeom prst="rect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ysClr val="window" lastClr="FFFFFF"/>
                  </a:solidFill>
                  <a:cs typeface="Calibri" pitchFamily="34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 bwMode="ltGray">
              <a:xfrm>
                <a:off x="1780200" y="5068796"/>
                <a:ext cx="331662" cy="70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 latinLnBrk="0">
                  <a:defRPr/>
                </a:pPr>
                <a:r>
                  <a:rPr lang="en-US" sz="500" kern="0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NBUA Client</a:t>
                </a:r>
              </a:p>
            </p:txBody>
          </p:sp>
        </p:grpSp>
        <p:grpSp>
          <p:nvGrpSpPr>
            <p:cNvPr id="88" name="Group 127"/>
            <p:cNvGrpSpPr>
              <a:grpSpLocks noChangeAspect="1"/>
            </p:cNvGrpSpPr>
            <p:nvPr/>
          </p:nvGrpSpPr>
          <p:grpSpPr>
            <a:xfrm>
              <a:off x="857619" y="3622145"/>
              <a:ext cx="162596" cy="162596"/>
              <a:chOff x="-1298721" y="3765780"/>
              <a:chExt cx="228600" cy="228600"/>
            </a:xfr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9" name="Oval 128"/>
              <p:cNvSpPr/>
              <p:nvPr/>
            </p:nvSpPr>
            <p:spPr bwMode="auto">
              <a:xfrm>
                <a:off x="-1298721" y="376578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kern="0" dirty="0" err="1" smtClea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91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48432" y="3811021"/>
                <a:ext cx="128016" cy="144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95" name="그룹 94"/>
          <p:cNvGrpSpPr/>
          <p:nvPr/>
        </p:nvGrpSpPr>
        <p:grpSpPr>
          <a:xfrm>
            <a:off x="2354188" y="3334503"/>
            <a:ext cx="982418" cy="496450"/>
            <a:chOff x="843803" y="3292590"/>
            <a:chExt cx="982418" cy="496450"/>
          </a:xfrm>
        </p:grpSpPr>
        <p:grpSp>
          <p:nvGrpSpPr>
            <p:cNvPr id="96" name="Group 214"/>
            <p:cNvGrpSpPr>
              <a:grpSpLocks noChangeAspect="1"/>
            </p:cNvGrpSpPr>
            <p:nvPr/>
          </p:nvGrpSpPr>
          <p:grpSpPr bwMode="auto">
            <a:xfrm>
              <a:off x="843803" y="3292590"/>
              <a:ext cx="346670" cy="496450"/>
              <a:chOff x="4493" y="1677"/>
              <a:chExt cx="574" cy="822"/>
            </a:xfrm>
          </p:grpSpPr>
          <p:sp>
            <p:nvSpPr>
              <p:cNvPr id="113" name="AutoShape 215"/>
              <p:cNvSpPr>
                <a:spLocks noChangeAspect="1" noChangeArrowheads="1" noTextEdit="1"/>
              </p:cNvSpPr>
              <p:nvPr/>
            </p:nvSpPr>
            <p:spPr bwMode="ltGray">
              <a:xfrm>
                <a:off x="4493" y="1677"/>
                <a:ext cx="574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 216"/>
              <p:cNvSpPr>
                <a:spLocks/>
              </p:cNvSpPr>
              <p:nvPr/>
            </p:nvSpPr>
            <p:spPr bwMode="ltGray">
              <a:xfrm>
                <a:off x="4498" y="1684"/>
                <a:ext cx="564" cy="808"/>
              </a:xfrm>
              <a:custGeom>
                <a:avLst/>
                <a:gdLst/>
                <a:ahLst/>
                <a:cxnLst>
                  <a:cxn ang="0">
                    <a:pos x="237" y="57"/>
                  </a:cxn>
                  <a:cxn ang="0">
                    <a:pos x="233" y="53"/>
                  </a:cxn>
                  <a:cxn ang="0">
                    <a:pos x="145" y="2"/>
                  </a:cxn>
                  <a:cxn ang="0">
                    <a:pos x="135" y="2"/>
                  </a:cxn>
                  <a:cxn ang="0">
                    <a:pos x="5" y="77"/>
                  </a:cxn>
                  <a:cxn ang="0">
                    <a:pos x="1" y="81"/>
                  </a:cxn>
                  <a:cxn ang="0">
                    <a:pos x="0" y="86"/>
                  </a:cxn>
                  <a:cxn ang="0">
                    <a:pos x="0" y="280"/>
                  </a:cxn>
                  <a:cxn ang="0">
                    <a:pos x="5" y="289"/>
                  </a:cxn>
                  <a:cxn ang="0">
                    <a:pos x="93" y="341"/>
                  </a:cxn>
                  <a:cxn ang="0">
                    <a:pos x="98" y="342"/>
                  </a:cxn>
                  <a:cxn ang="0">
                    <a:pos x="103" y="341"/>
                  </a:cxn>
                  <a:cxn ang="0">
                    <a:pos x="234" y="265"/>
                  </a:cxn>
                  <a:cxn ang="0">
                    <a:pos x="239" y="257"/>
                  </a:cxn>
                  <a:cxn ang="0">
                    <a:pos x="238" y="62"/>
                  </a:cxn>
                  <a:cxn ang="0">
                    <a:pos x="237" y="57"/>
                  </a:cxn>
                </a:cxnLst>
                <a:rect l="0" t="0" r="r" b="b"/>
                <a:pathLst>
                  <a:path w="239" h="342">
                    <a:moveTo>
                      <a:pt x="237" y="57"/>
                    </a:moveTo>
                    <a:cubicBezTo>
                      <a:pt x="236" y="56"/>
                      <a:pt x="235" y="54"/>
                      <a:pt x="233" y="53"/>
                    </a:cubicBezTo>
                    <a:cubicBezTo>
                      <a:pt x="145" y="2"/>
                      <a:pt x="145" y="2"/>
                      <a:pt x="145" y="2"/>
                    </a:cubicBezTo>
                    <a:cubicBezTo>
                      <a:pt x="142" y="0"/>
                      <a:pt x="138" y="0"/>
                      <a:pt x="135" y="2"/>
                    </a:cubicBezTo>
                    <a:cubicBezTo>
                      <a:pt x="5" y="77"/>
                      <a:pt x="5" y="77"/>
                      <a:pt x="5" y="77"/>
                    </a:cubicBezTo>
                    <a:cubicBezTo>
                      <a:pt x="4" y="78"/>
                      <a:pt x="2" y="79"/>
                      <a:pt x="1" y="81"/>
                    </a:cubicBezTo>
                    <a:cubicBezTo>
                      <a:pt x="1" y="82"/>
                      <a:pt x="0" y="84"/>
                      <a:pt x="0" y="86"/>
                    </a:cubicBezTo>
                    <a:cubicBezTo>
                      <a:pt x="0" y="280"/>
                      <a:pt x="0" y="280"/>
                      <a:pt x="0" y="280"/>
                    </a:cubicBezTo>
                    <a:cubicBezTo>
                      <a:pt x="0" y="284"/>
                      <a:pt x="2" y="287"/>
                      <a:pt x="5" y="28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5" y="341"/>
                      <a:pt x="96" y="342"/>
                      <a:pt x="98" y="342"/>
                    </a:cubicBezTo>
                    <a:cubicBezTo>
                      <a:pt x="100" y="342"/>
                      <a:pt x="102" y="341"/>
                      <a:pt x="103" y="341"/>
                    </a:cubicBezTo>
                    <a:cubicBezTo>
                      <a:pt x="234" y="265"/>
                      <a:pt x="234" y="265"/>
                      <a:pt x="234" y="265"/>
                    </a:cubicBezTo>
                    <a:cubicBezTo>
                      <a:pt x="236" y="264"/>
                      <a:pt x="239" y="260"/>
                      <a:pt x="239" y="257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8" y="61"/>
                      <a:pt x="238" y="59"/>
                      <a:pt x="237" y="57"/>
                    </a:cubicBezTo>
                    <a:close/>
                  </a:path>
                </a:pathLst>
              </a:custGeom>
              <a:noFill/>
              <a:ln w="222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217"/>
              <p:cNvSpPr>
                <a:spLocks/>
              </p:cNvSpPr>
              <p:nvPr/>
            </p:nvSpPr>
            <p:spPr bwMode="ltGray">
              <a:xfrm>
                <a:off x="4498" y="1876"/>
                <a:ext cx="231" cy="616"/>
              </a:xfrm>
              <a:custGeom>
                <a:avLst/>
                <a:gdLst/>
                <a:ahLst/>
                <a:cxnLst>
                  <a:cxn ang="0">
                    <a:pos x="98" y="261"/>
                  </a:cxn>
                  <a:cxn ang="0">
                    <a:pos x="98" y="58"/>
                  </a:cxn>
                  <a:cxn ang="0">
                    <a:pos x="1" y="0"/>
                  </a:cxn>
                  <a:cxn ang="0">
                    <a:pos x="0" y="6"/>
                  </a:cxn>
                  <a:cxn ang="0">
                    <a:pos x="0" y="199"/>
                  </a:cxn>
                  <a:cxn ang="0">
                    <a:pos x="5" y="208"/>
                  </a:cxn>
                  <a:cxn ang="0">
                    <a:pos x="93" y="260"/>
                  </a:cxn>
                  <a:cxn ang="0">
                    <a:pos x="98" y="261"/>
                  </a:cxn>
                </a:cxnLst>
                <a:rect l="0" t="0" r="r" b="b"/>
                <a:pathLst>
                  <a:path w="98" h="261">
                    <a:moveTo>
                      <a:pt x="98" y="261"/>
                    </a:moveTo>
                    <a:cubicBezTo>
                      <a:pt x="98" y="58"/>
                      <a:pt x="98" y="58"/>
                      <a:pt x="98" y="58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4"/>
                      <a:pt x="0" y="6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3"/>
                      <a:pt x="2" y="206"/>
                      <a:pt x="5" y="208"/>
                    </a:cubicBezTo>
                    <a:cubicBezTo>
                      <a:pt x="93" y="260"/>
                      <a:pt x="93" y="260"/>
                      <a:pt x="93" y="260"/>
                    </a:cubicBezTo>
                    <a:cubicBezTo>
                      <a:pt x="94" y="260"/>
                      <a:pt x="96" y="261"/>
                      <a:pt x="98" y="26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 218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0" y="116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</a:cxnLst>
                <a:rect l="0" t="0" r="r" b="b"/>
                <a:pathLst>
                  <a:path w="200" h="326">
                    <a:moveTo>
                      <a:pt x="0" y="0"/>
                    </a:moveTo>
                    <a:lnTo>
                      <a:pt x="200" y="116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219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06"/>
                  </a:cxn>
                  <a:cxn ang="0">
                    <a:pos x="200" y="319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200" h="326">
                    <a:moveTo>
                      <a:pt x="4" y="3"/>
                    </a:moveTo>
                    <a:lnTo>
                      <a:pt x="4" y="206"/>
                    </a:lnTo>
                    <a:lnTo>
                      <a:pt x="200" y="319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Line 220"/>
              <p:cNvSpPr>
                <a:spLocks noChangeShapeType="1"/>
              </p:cNvSpPr>
              <p:nvPr/>
            </p:nvSpPr>
            <p:spPr bwMode="ltGray">
              <a:xfrm>
                <a:off x="4536" y="1975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Line 221"/>
              <p:cNvSpPr>
                <a:spLocks noChangeShapeType="1"/>
              </p:cNvSpPr>
              <p:nvPr/>
            </p:nvSpPr>
            <p:spPr bwMode="ltGray">
              <a:xfrm>
                <a:off x="4536" y="202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Line 222"/>
              <p:cNvSpPr>
                <a:spLocks noChangeShapeType="1"/>
              </p:cNvSpPr>
              <p:nvPr/>
            </p:nvSpPr>
            <p:spPr bwMode="ltGray">
              <a:xfrm>
                <a:off x="4536" y="207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Freeform 223"/>
              <p:cNvSpPr>
                <a:spLocks/>
              </p:cNvSpPr>
              <p:nvPr/>
            </p:nvSpPr>
            <p:spPr bwMode="ltGray">
              <a:xfrm>
                <a:off x="4510" y="2140"/>
                <a:ext cx="196" cy="130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0" y="4"/>
                  </a:cxn>
                  <a:cxn ang="0">
                    <a:pos x="4" y="12"/>
                  </a:cxn>
                  <a:cxn ang="0">
                    <a:pos x="79" y="54"/>
                  </a:cxn>
                  <a:cxn ang="0">
                    <a:pos x="83" y="52"/>
                  </a:cxn>
                  <a:cxn ang="0">
                    <a:pos x="79" y="44"/>
                  </a:cxn>
                  <a:cxn ang="0">
                    <a:pos x="5" y="2"/>
                  </a:cxn>
                </a:cxnLst>
                <a:rect l="0" t="0" r="r" b="b"/>
                <a:pathLst>
                  <a:path w="83" h="55">
                    <a:moveTo>
                      <a:pt x="5" y="2"/>
                    </a:moveTo>
                    <a:cubicBezTo>
                      <a:pt x="2" y="0"/>
                      <a:pt x="0" y="1"/>
                      <a:pt x="0" y="4"/>
                    </a:cubicBezTo>
                    <a:cubicBezTo>
                      <a:pt x="0" y="7"/>
                      <a:pt x="2" y="10"/>
                      <a:pt x="4" y="12"/>
                    </a:cubicBezTo>
                    <a:cubicBezTo>
                      <a:pt x="79" y="54"/>
                      <a:pt x="79" y="54"/>
                      <a:pt x="79" y="54"/>
                    </a:cubicBezTo>
                    <a:cubicBezTo>
                      <a:pt x="81" y="55"/>
                      <a:pt x="83" y="54"/>
                      <a:pt x="83" y="52"/>
                    </a:cubicBezTo>
                    <a:cubicBezTo>
                      <a:pt x="83" y="49"/>
                      <a:pt x="81" y="45"/>
                      <a:pt x="79" y="44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Freeform 224"/>
              <p:cNvSpPr>
                <a:spLocks/>
              </p:cNvSpPr>
              <p:nvPr/>
            </p:nvSpPr>
            <p:spPr bwMode="ltGray">
              <a:xfrm>
                <a:off x="4500" y="1684"/>
                <a:ext cx="558" cy="329"/>
              </a:xfrm>
              <a:custGeom>
                <a:avLst/>
                <a:gdLst/>
                <a:ahLst/>
                <a:cxnLst>
                  <a:cxn ang="0">
                    <a:pos x="232" y="54"/>
                  </a:cxn>
                  <a:cxn ang="0">
                    <a:pos x="144" y="2"/>
                  </a:cxn>
                  <a:cxn ang="0">
                    <a:pos x="144" y="2"/>
                  </a:cxn>
                  <a:cxn ang="0">
                    <a:pos x="134" y="2"/>
                  </a:cxn>
                  <a:cxn ang="0">
                    <a:pos x="134" y="2"/>
                  </a:cxn>
                  <a:cxn ang="0">
                    <a:pos x="4" y="77"/>
                  </a:cxn>
                  <a:cxn ang="0">
                    <a:pos x="0" y="81"/>
                  </a:cxn>
                  <a:cxn ang="0">
                    <a:pos x="97" y="139"/>
                  </a:cxn>
                  <a:cxn ang="0">
                    <a:pos x="236" y="58"/>
                  </a:cxn>
                  <a:cxn ang="0">
                    <a:pos x="232" y="54"/>
                  </a:cxn>
                </a:cxnLst>
                <a:rect l="0" t="0" r="r" b="b"/>
                <a:pathLst>
                  <a:path w="236" h="139">
                    <a:moveTo>
                      <a:pt x="232" y="54"/>
                    </a:move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1" y="0"/>
                      <a:pt x="137" y="0"/>
                      <a:pt x="134" y="2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3" y="78"/>
                      <a:pt x="1" y="79"/>
                      <a:pt x="0" y="81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236" y="58"/>
                      <a:pt x="236" y="58"/>
                      <a:pt x="236" y="58"/>
                    </a:cubicBezTo>
                    <a:cubicBezTo>
                      <a:pt x="235" y="56"/>
                      <a:pt x="234" y="55"/>
                      <a:pt x="232" y="54"/>
                    </a:cubicBez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Freeform 225"/>
              <p:cNvSpPr>
                <a:spLocks/>
              </p:cNvSpPr>
              <p:nvPr/>
            </p:nvSpPr>
            <p:spPr bwMode="ltGray">
              <a:xfrm>
                <a:off x="4729" y="1821"/>
                <a:ext cx="331" cy="671"/>
              </a:xfrm>
              <a:custGeom>
                <a:avLst/>
                <a:gdLst/>
                <a:ahLst/>
                <a:cxnLst>
                  <a:cxn ang="0">
                    <a:pos x="0" y="81"/>
                  </a:cxn>
                  <a:cxn ang="0">
                    <a:pos x="0" y="284"/>
                  </a:cxn>
                  <a:cxn ang="0">
                    <a:pos x="5" y="283"/>
                  </a:cxn>
                  <a:cxn ang="0">
                    <a:pos x="135" y="208"/>
                  </a:cxn>
                  <a:cxn ang="0">
                    <a:pos x="140" y="199"/>
                  </a:cxn>
                  <a:cxn ang="0">
                    <a:pos x="140" y="5"/>
                  </a:cxn>
                  <a:cxn ang="0">
                    <a:pos x="139" y="0"/>
                  </a:cxn>
                  <a:cxn ang="0">
                    <a:pos x="0" y="81"/>
                  </a:cxn>
                </a:cxnLst>
                <a:rect l="0" t="0" r="r" b="b"/>
                <a:pathLst>
                  <a:path w="140" h="284">
                    <a:moveTo>
                      <a:pt x="0" y="81"/>
                    </a:moveTo>
                    <a:cubicBezTo>
                      <a:pt x="0" y="284"/>
                      <a:pt x="0" y="284"/>
                      <a:pt x="0" y="284"/>
                    </a:cubicBezTo>
                    <a:cubicBezTo>
                      <a:pt x="2" y="284"/>
                      <a:pt x="4" y="284"/>
                      <a:pt x="5" y="283"/>
                    </a:cubicBezTo>
                    <a:cubicBezTo>
                      <a:pt x="135" y="208"/>
                      <a:pt x="135" y="208"/>
                      <a:pt x="135" y="208"/>
                    </a:cubicBezTo>
                    <a:cubicBezTo>
                      <a:pt x="138" y="206"/>
                      <a:pt x="140" y="203"/>
                      <a:pt x="140" y="199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0" y="3"/>
                      <a:pt x="140" y="2"/>
                      <a:pt x="139" y="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97" name="Group 214"/>
            <p:cNvGrpSpPr>
              <a:grpSpLocks noChangeAspect="1"/>
            </p:cNvGrpSpPr>
            <p:nvPr/>
          </p:nvGrpSpPr>
          <p:grpSpPr bwMode="auto">
            <a:xfrm>
              <a:off x="1479551" y="3292590"/>
              <a:ext cx="346670" cy="496450"/>
              <a:chOff x="4493" y="1677"/>
              <a:chExt cx="574" cy="822"/>
            </a:xfrm>
          </p:grpSpPr>
          <p:sp>
            <p:nvSpPr>
              <p:cNvPr id="102" name="AutoShape 215"/>
              <p:cNvSpPr>
                <a:spLocks noChangeAspect="1" noChangeArrowheads="1" noTextEdit="1"/>
              </p:cNvSpPr>
              <p:nvPr/>
            </p:nvSpPr>
            <p:spPr bwMode="ltGray">
              <a:xfrm>
                <a:off x="4493" y="1677"/>
                <a:ext cx="574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216"/>
              <p:cNvSpPr>
                <a:spLocks/>
              </p:cNvSpPr>
              <p:nvPr/>
            </p:nvSpPr>
            <p:spPr bwMode="ltGray">
              <a:xfrm>
                <a:off x="4498" y="1684"/>
                <a:ext cx="564" cy="808"/>
              </a:xfrm>
              <a:custGeom>
                <a:avLst/>
                <a:gdLst/>
                <a:ahLst/>
                <a:cxnLst>
                  <a:cxn ang="0">
                    <a:pos x="237" y="57"/>
                  </a:cxn>
                  <a:cxn ang="0">
                    <a:pos x="233" y="53"/>
                  </a:cxn>
                  <a:cxn ang="0">
                    <a:pos x="145" y="2"/>
                  </a:cxn>
                  <a:cxn ang="0">
                    <a:pos x="135" y="2"/>
                  </a:cxn>
                  <a:cxn ang="0">
                    <a:pos x="5" y="77"/>
                  </a:cxn>
                  <a:cxn ang="0">
                    <a:pos x="1" y="81"/>
                  </a:cxn>
                  <a:cxn ang="0">
                    <a:pos x="0" y="86"/>
                  </a:cxn>
                  <a:cxn ang="0">
                    <a:pos x="0" y="280"/>
                  </a:cxn>
                  <a:cxn ang="0">
                    <a:pos x="5" y="289"/>
                  </a:cxn>
                  <a:cxn ang="0">
                    <a:pos x="93" y="341"/>
                  </a:cxn>
                  <a:cxn ang="0">
                    <a:pos x="98" y="342"/>
                  </a:cxn>
                  <a:cxn ang="0">
                    <a:pos x="103" y="341"/>
                  </a:cxn>
                  <a:cxn ang="0">
                    <a:pos x="234" y="265"/>
                  </a:cxn>
                  <a:cxn ang="0">
                    <a:pos x="239" y="257"/>
                  </a:cxn>
                  <a:cxn ang="0">
                    <a:pos x="238" y="62"/>
                  </a:cxn>
                  <a:cxn ang="0">
                    <a:pos x="237" y="57"/>
                  </a:cxn>
                </a:cxnLst>
                <a:rect l="0" t="0" r="r" b="b"/>
                <a:pathLst>
                  <a:path w="239" h="342">
                    <a:moveTo>
                      <a:pt x="237" y="57"/>
                    </a:moveTo>
                    <a:cubicBezTo>
                      <a:pt x="236" y="56"/>
                      <a:pt x="235" y="54"/>
                      <a:pt x="233" y="53"/>
                    </a:cubicBezTo>
                    <a:cubicBezTo>
                      <a:pt x="145" y="2"/>
                      <a:pt x="145" y="2"/>
                      <a:pt x="145" y="2"/>
                    </a:cubicBezTo>
                    <a:cubicBezTo>
                      <a:pt x="142" y="0"/>
                      <a:pt x="138" y="0"/>
                      <a:pt x="135" y="2"/>
                    </a:cubicBezTo>
                    <a:cubicBezTo>
                      <a:pt x="5" y="77"/>
                      <a:pt x="5" y="77"/>
                      <a:pt x="5" y="77"/>
                    </a:cubicBezTo>
                    <a:cubicBezTo>
                      <a:pt x="4" y="78"/>
                      <a:pt x="2" y="79"/>
                      <a:pt x="1" y="81"/>
                    </a:cubicBezTo>
                    <a:cubicBezTo>
                      <a:pt x="1" y="82"/>
                      <a:pt x="0" y="84"/>
                      <a:pt x="0" y="86"/>
                    </a:cubicBezTo>
                    <a:cubicBezTo>
                      <a:pt x="0" y="280"/>
                      <a:pt x="0" y="280"/>
                      <a:pt x="0" y="280"/>
                    </a:cubicBezTo>
                    <a:cubicBezTo>
                      <a:pt x="0" y="284"/>
                      <a:pt x="2" y="287"/>
                      <a:pt x="5" y="28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5" y="341"/>
                      <a:pt x="96" y="342"/>
                      <a:pt x="98" y="342"/>
                    </a:cubicBezTo>
                    <a:cubicBezTo>
                      <a:pt x="100" y="342"/>
                      <a:pt x="102" y="341"/>
                      <a:pt x="103" y="341"/>
                    </a:cubicBezTo>
                    <a:cubicBezTo>
                      <a:pt x="234" y="265"/>
                      <a:pt x="234" y="265"/>
                      <a:pt x="234" y="265"/>
                    </a:cubicBezTo>
                    <a:cubicBezTo>
                      <a:pt x="236" y="264"/>
                      <a:pt x="239" y="260"/>
                      <a:pt x="239" y="257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8" y="61"/>
                      <a:pt x="238" y="59"/>
                      <a:pt x="237" y="57"/>
                    </a:cubicBezTo>
                    <a:close/>
                  </a:path>
                </a:pathLst>
              </a:custGeom>
              <a:noFill/>
              <a:ln w="222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reeform 217"/>
              <p:cNvSpPr>
                <a:spLocks/>
              </p:cNvSpPr>
              <p:nvPr/>
            </p:nvSpPr>
            <p:spPr bwMode="ltGray">
              <a:xfrm>
                <a:off x="4498" y="1876"/>
                <a:ext cx="231" cy="616"/>
              </a:xfrm>
              <a:custGeom>
                <a:avLst/>
                <a:gdLst/>
                <a:ahLst/>
                <a:cxnLst>
                  <a:cxn ang="0">
                    <a:pos x="98" y="261"/>
                  </a:cxn>
                  <a:cxn ang="0">
                    <a:pos x="98" y="58"/>
                  </a:cxn>
                  <a:cxn ang="0">
                    <a:pos x="1" y="0"/>
                  </a:cxn>
                  <a:cxn ang="0">
                    <a:pos x="0" y="6"/>
                  </a:cxn>
                  <a:cxn ang="0">
                    <a:pos x="0" y="199"/>
                  </a:cxn>
                  <a:cxn ang="0">
                    <a:pos x="5" y="208"/>
                  </a:cxn>
                  <a:cxn ang="0">
                    <a:pos x="93" y="260"/>
                  </a:cxn>
                  <a:cxn ang="0">
                    <a:pos x="98" y="261"/>
                  </a:cxn>
                </a:cxnLst>
                <a:rect l="0" t="0" r="r" b="b"/>
                <a:pathLst>
                  <a:path w="98" h="261">
                    <a:moveTo>
                      <a:pt x="98" y="261"/>
                    </a:moveTo>
                    <a:cubicBezTo>
                      <a:pt x="98" y="58"/>
                      <a:pt x="98" y="58"/>
                      <a:pt x="98" y="58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4"/>
                      <a:pt x="0" y="6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3"/>
                      <a:pt x="2" y="206"/>
                      <a:pt x="5" y="208"/>
                    </a:cubicBezTo>
                    <a:cubicBezTo>
                      <a:pt x="93" y="260"/>
                      <a:pt x="93" y="260"/>
                      <a:pt x="93" y="260"/>
                    </a:cubicBezTo>
                    <a:cubicBezTo>
                      <a:pt x="94" y="260"/>
                      <a:pt x="96" y="261"/>
                      <a:pt x="98" y="26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reeform 218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0" y="116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</a:cxnLst>
                <a:rect l="0" t="0" r="r" b="b"/>
                <a:pathLst>
                  <a:path w="200" h="326">
                    <a:moveTo>
                      <a:pt x="0" y="0"/>
                    </a:moveTo>
                    <a:lnTo>
                      <a:pt x="200" y="116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219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06"/>
                  </a:cxn>
                  <a:cxn ang="0">
                    <a:pos x="200" y="319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200" h="326">
                    <a:moveTo>
                      <a:pt x="4" y="3"/>
                    </a:moveTo>
                    <a:lnTo>
                      <a:pt x="4" y="206"/>
                    </a:lnTo>
                    <a:lnTo>
                      <a:pt x="200" y="319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Line 220"/>
              <p:cNvSpPr>
                <a:spLocks noChangeShapeType="1"/>
              </p:cNvSpPr>
              <p:nvPr/>
            </p:nvSpPr>
            <p:spPr bwMode="ltGray">
              <a:xfrm>
                <a:off x="4536" y="1975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Line 221"/>
              <p:cNvSpPr>
                <a:spLocks noChangeShapeType="1"/>
              </p:cNvSpPr>
              <p:nvPr/>
            </p:nvSpPr>
            <p:spPr bwMode="ltGray">
              <a:xfrm>
                <a:off x="4536" y="202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Line 222"/>
              <p:cNvSpPr>
                <a:spLocks noChangeShapeType="1"/>
              </p:cNvSpPr>
              <p:nvPr/>
            </p:nvSpPr>
            <p:spPr bwMode="ltGray">
              <a:xfrm>
                <a:off x="4536" y="207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 223"/>
              <p:cNvSpPr>
                <a:spLocks/>
              </p:cNvSpPr>
              <p:nvPr/>
            </p:nvSpPr>
            <p:spPr bwMode="ltGray">
              <a:xfrm>
                <a:off x="4510" y="2140"/>
                <a:ext cx="196" cy="130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0" y="4"/>
                  </a:cxn>
                  <a:cxn ang="0">
                    <a:pos x="4" y="12"/>
                  </a:cxn>
                  <a:cxn ang="0">
                    <a:pos x="79" y="54"/>
                  </a:cxn>
                  <a:cxn ang="0">
                    <a:pos x="83" y="52"/>
                  </a:cxn>
                  <a:cxn ang="0">
                    <a:pos x="79" y="44"/>
                  </a:cxn>
                  <a:cxn ang="0">
                    <a:pos x="5" y="2"/>
                  </a:cxn>
                </a:cxnLst>
                <a:rect l="0" t="0" r="r" b="b"/>
                <a:pathLst>
                  <a:path w="83" h="55">
                    <a:moveTo>
                      <a:pt x="5" y="2"/>
                    </a:moveTo>
                    <a:cubicBezTo>
                      <a:pt x="2" y="0"/>
                      <a:pt x="0" y="1"/>
                      <a:pt x="0" y="4"/>
                    </a:cubicBezTo>
                    <a:cubicBezTo>
                      <a:pt x="0" y="7"/>
                      <a:pt x="2" y="10"/>
                      <a:pt x="4" y="12"/>
                    </a:cubicBezTo>
                    <a:cubicBezTo>
                      <a:pt x="79" y="54"/>
                      <a:pt x="79" y="54"/>
                      <a:pt x="79" y="54"/>
                    </a:cubicBezTo>
                    <a:cubicBezTo>
                      <a:pt x="81" y="55"/>
                      <a:pt x="83" y="54"/>
                      <a:pt x="83" y="52"/>
                    </a:cubicBezTo>
                    <a:cubicBezTo>
                      <a:pt x="83" y="49"/>
                      <a:pt x="81" y="45"/>
                      <a:pt x="79" y="44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 224"/>
              <p:cNvSpPr>
                <a:spLocks/>
              </p:cNvSpPr>
              <p:nvPr/>
            </p:nvSpPr>
            <p:spPr bwMode="ltGray">
              <a:xfrm>
                <a:off x="4500" y="1684"/>
                <a:ext cx="558" cy="329"/>
              </a:xfrm>
              <a:custGeom>
                <a:avLst/>
                <a:gdLst/>
                <a:ahLst/>
                <a:cxnLst>
                  <a:cxn ang="0">
                    <a:pos x="232" y="54"/>
                  </a:cxn>
                  <a:cxn ang="0">
                    <a:pos x="144" y="2"/>
                  </a:cxn>
                  <a:cxn ang="0">
                    <a:pos x="144" y="2"/>
                  </a:cxn>
                  <a:cxn ang="0">
                    <a:pos x="134" y="2"/>
                  </a:cxn>
                  <a:cxn ang="0">
                    <a:pos x="134" y="2"/>
                  </a:cxn>
                  <a:cxn ang="0">
                    <a:pos x="4" y="77"/>
                  </a:cxn>
                  <a:cxn ang="0">
                    <a:pos x="0" y="81"/>
                  </a:cxn>
                  <a:cxn ang="0">
                    <a:pos x="97" y="139"/>
                  </a:cxn>
                  <a:cxn ang="0">
                    <a:pos x="236" y="58"/>
                  </a:cxn>
                  <a:cxn ang="0">
                    <a:pos x="232" y="54"/>
                  </a:cxn>
                </a:cxnLst>
                <a:rect l="0" t="0" r="r" b="b"/>
                <a:pathLst>
                  <a:path w="236" h="139">
                    <a:moveTo>
                      <a:pt x="232" y="54"/>
                    </a:move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1" y="0"/>
                      <a:pt x="137" y="0"/>
                      <a:pt x="134" y="2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3" y="78"/>
                      <a:pt x="1" y="79"/>
                      <a:pt x="0" y="81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236" y="58"/>
                      <a:pt x="236" y="58"/>
                      <a:pt x="236" y="58"/>
                    </a:cubicBezTo>
                    <a:cubicBezTo>
                      <a:pt x="235" y="56"/>
                      <a:pt x="234" y="55"/>
                      <a:pt x="232" y="54"/>
                    </a:cubicBez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225"/>
              <p:cNvSpPr>
                <a:spLocks/>
              </p:cNvSpPr>
              <p:nvPr/>
            </p:nvSpPr>
            <p:spPr bwMode="ltGray">
              <a:xfrm>
                <a:off x="4729" y="1821"/>
                <a:ext cx="331" cy="671"/>
              </a:xfrm>
              <a:custGeom>
                <a:avLst/>
                <a:gdLst/>
                <a:ahLst/>
                <a:cxnLst>
                  <a:cxn ang="0">
                    <a:pos x="0" y="81"/>
                  </a:cxn>
                  <a:cxn ang="0">
                    <a:pos x="0" y="284"/>
                  </a:cxn>
                  <a:cxn ang="0">
                    <a:pos x="5" y="283"/>
                  </a:cxn>
                  <a:cxn ang="0">
                    <a:pos x="135" y="208"/>
                  </a:cxn>
                  <a:cxn ang="0">
                    <a:pos x="140" y="199"/>
                  </a:cxn>
                  <a:cxn ang="0">
                    <a:pos x="140" y="5"/>
                  </a:cxn>
                  <a:cxn ang="0">
                    <a:pos x="139" y="0"/>
                  </a:cxn>
                  <a:cxn ang="0">
                    <a:pos x="0" y="81"/>
                  </a:cxn>
                </a:cxnLst>
                <a:rect l="0" t="0" r="r" b="b"/>
                <a:pathLst>
                  <a:path w="140" h="284">
                    <a:moveTo>
                      <a:pt x="0" y="81"/>
                    </a:moveTo>
                    <a:cubicBezTo>
                      <a:pt x="0" y="284"/>
                      <a:pt x="0" y="284"/>
                      <a:pt x="0" y="284"/>
                    </a:cubicBezTo>
                    <a:cubicBezTo>
                      <a:pt x="2" y="284"/>
                      <a:pt x="4" y="284"/>
                      <a:pt x="5" y="283"/>
                    </a:cubicBezTo>
                    <a:cubicBezTo>
                      <a:pt x="135" y="208"/>
                      <a:pt x="135" y="208"/>
                      <a:pt x="135" y="208"/>
                    </a:cubicBezTo>
                    <a:cubicBezTo>
                      <a:pt x="138" y="206"/>
                      <a:pt x="140" y="203"/>
                      <a:pt x="140" y="199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0" y="3"/>
                      <a:pt x="140" y="2"/>
                      <a:pt x="139" y="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98" name="그룹 97"/>
            <p:cNvGrpSpPr/>
            <p:nvPr/>
          </p:nvGrpSpPr>
          <p:grpSpPr>
            <a:xfrm>
              <a:off x="1237551" y="3549361"/>
              <a:ext cx="194921" cy="45719"/>
              <a:chOff x="1971915" y="5085184"/>
              <a:chExt cx="561207" cy="131632"/>
            </a:xfrm>
          </p:grpSpPr>
          <p:sp>
            <p:nvSpPr>
              <p:cNvPr id="99" name="타원 98"/>
              <p:cNvSpPr/>
              <p:nvPr/>
            </p:nvSpPr>
            <p:spPr bwMode="auto">
              <a:xfrm>
                <a:off x="1971915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" name="타원 99"/>
              <p:cNvSpPr/>
              <p:nvPr/>
            </p:nvSpPr>
            <p:spPr bwMode="auto">
              <a:xfrm>
                <a:off x="2186702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" name="타원 100"/>
              <p:cNvSpPr/>
              <p:nvPr/>
            </p:nvSpPr>
            <p:spPr bwMode="auto">
              <a:xfrm>
                <a:off x="2401490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24" name="그룹 123"/>
          <p:cNvGrpSpPr/>
          <p:nvPr/>
        </p:nvGrpSpPr>
        <p:grpSpPr>
          <a:xfrm>
            <a:off x="2368004" y="3664058"/>
            <a:ext cx="522818" cy="162596"/>
            <a:chOff x="857619" y="3622145"/>
            <a:chExt cx="522818" cy="162596"/>
          </a:xfrm>
        </p:grpSpPr>
        <p:grpSp>
          <p:nvGrpSpPr>
            <p:cNvPr id="125" name="Group 193"/>
            <p:cNvGrpSpPr/>
            <p:nvPr/>
          </p:nvGrpSpPr>
          <p:grpSpPr>
            <a:xfrm>
              <a:off x="970405" y="3649053"/>
              <a:ext cx="410032" cy="103055"/>
              <a:chOff x="1742072" y="5054842"/>
              <a:chExt cx="377048" cy="94764"/>
            </a:xfrm>
          </p:grpSpPr>
          <p:sp>
            <p:nvSpPr>
              <p:cNvPr id="129" name="Rectangle 197"/>
              <p:cNvSpPr>
                <a:spLocks noChangeAspect="1"/>
              </p:cNvSpPr>
              <p:nvPr/>
            </p:nvSpPr>
            <p:spPr bwMode="auto">
              <a:xfrm>
                <a:off x="1742072" y="5054842"/>
                <a:ext cx="377048" cy="94764"/>
              </a:xfrm>
              <a:prstGeom prst="rect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ysClr val="window" lastClr="FFFFFF"/>
                  </a:solidFill>
                  <a:cs typeface="Calibri" pitchFamily="34" charset="0"/>
                </a:endParaRPr>
              </a:p>
            </p:txBody>
          </p:sp>
          <p:sp>
            <p:nvSpPr>
              <p:cNvPr id="130" name="TextBox 129"/>
              <p:cNvSpPr txBox="1"/>
              <p:nvPr/>
            </p:nvSpPr>
            <p:spPr bwMode="ltGray">
              <a:xfrm>
                <a:off x="1780200" y="5068796"/>
                <a:ext cx="331662" cy="70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 latinLnBrk="0">
                  <a:defRPr/>
                </a:pPr>
                <a:r>
                  <a:rPr lang="en-US" sz="500" kern="0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NBUA Client</a:t>
                </a:r>
              </a:p>
            </p:txBody>
          </p:sp>
        </p:grpSp>
        <p:grpSp>
          <p:nvGrpSpPr>
            <p:cNvPr id="126" name="Group 127"/>
            <p:cNvGrpSpPr>
              <a:grpSpLocks noChangeAspect="1"/>
            </p:cNvGrpSpPr>
            <p:nvPr/>
          </p:nvGrpSpPr>
          <p:grpSpPr>
            <a:xfrm>
              <a:off x="857619" y="3622145"/>
              <a:ext cx="162596" cy="162596"/>
              <a:chOff x="-1298721" y="3765780"/>
              <a:chExt cx="228600" cy="228600"/>
            </a:xfr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7" name="Oval 128"/>
              <p:cNvSpPr/>
              <p:nvPr/>
            </p:nvSpPr>
            <p:spPr bwMode="auto">
              <a:xfrm>
                <a:off x="-1298721" y="376578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kern="0" dirty="0" err="1" smtClea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128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48432" y="3811021"/>
                <a:ext cx="128016" cy="144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31" name="그룹 130"/>
          <p:cNvGrpSpPr/>
          <p:nvPr/>
        </p:nvGrpSpPr>
        <p:grpSpPr>
          <a:xfrm>
            <a:off x="3004274" y="3664058"/>
            <a:ext cx="522818" cy="162596"/>
            <a:chOff x="857619" y="3622145"/>
            <a:chExt cx="522818" cy="162596"/>
          </a:xfrm>
        </p:grpSpPr>
        <p:grpSp>
          <p:nvGrpSpPr>
            <p:cNvPr id="132" name="Group 193"/>
            <p:cNvGrpSpPr/>
            <p:nvPr/>
          </p:nvGrpSpPr>
          <p:grpSpPr>
            <a:xfrm>
              <a:off x="970405" y="3649053"/>
              <a:ext cx="410032" cy="103055"/>
              <a:chOff x="1742072" y="5054842"/>
              <a:chExt cx="377048" cy="94764"/>
            </a:xfrm>
          </p:grpSpPr>
          <p:sp>
            <p:nvSpPr>
              <p:cNvPr id="136" name="Rectangle 197"/>
              <p:cNvSpPr>
                <a:spLocks noChangeAspect="1"/>
              </p:cNvSpPr>
              <p:nvPr/>
            </p:nvSpPr>
            <p:spPr bwMode="auto">
              <a:xfrm>
                <a:off x="1742072" y="5054842"/>
                <a:ext cx="377048" cy="94764"/>
              </a:xfrm>
              <a:prstGeom prst="rect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ysClr val="window" lastClr="FFFFFF"/>
                  </a:solidFill>
                  <a:cs typeface="Calibri" pitchFamily="34" charset="0"/>
                </a:endParaRPr>
              </a:p>
            </p:txBody>
          </p:sp>
          <p:sp>
            <p:nvSpPr>
              <p:cNvPr id="137" name="TextBox 136"/>
              <p:cNvSpPr txBox="1"/>
              <p:nvPr/>
            </p:nvSpPr>
            <p:spPr bwMode="ltGray">
              <a:xfrm>
                <a:off x="1780200" y="5068796"/>
                <a:ext cx="331662" cy="70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 latinLnBrk="0">
                  <a:defRPr/>
                </a:pPr>
                <a:r>
                  <a:rPr lang="en-US" sz="500" kern="0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NBUA Client</a:t>
                </a:r>
              </a:p>
            </p:txBody>
          </p:sp>
        </p:grpSp>
        <p:grpSp>
          <p:nvGrpSpPr>
            <p:cNvPr id="133" name="Group 127"/>
            <p:cNvGrpSpPr>
              <a:grpSpLocks noChangeAspect="1"/>
            </p:cNvGrpSpPr>
            <p:nvPr/>
          </p:nvGrpSpPr>
          <p:grpSpPr>
            <a:xfrm>
              <a:off x="857619" y="3622145"/>
              <a:ext cx="162596" cy="162596"/>
              <a:chOff x="-1298721" y="3765780"/>
              <a:chExt cx="228600" cy="228600"/>
            </a:xfr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34" name="Oval 128"/>
              <p:cNvSpPr/>
              <p:nvPr/>
            </p:nvSpPr>
            <p:spPr bwMode="auto">
              <a:xfrm>
                <a:off x="-1298721" y="376578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kern="0" dirty="0" err="1" smtClea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135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48432" y="3811021"/>
                <a:ext cx="128016" cy="144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50" name="Rounded Rectangle 210"/>
          <p:cNvSpPr/>
          <p:nvPr/>
        </p:nvSpPr>
        <p:spPr bwMode="auto">
          <a:xfrm>
            <a:off x="5200982" y="2985807"/>
            <a:ext cx="1276094" cy="1103250"/>
          </a:xfrm>
          <a:prstGeom prst="roundRect">
            <a:avLst>
              <a:gd name="adj" fmla="val 4034"/>
            </a:avLst>
          </a:prstGeom>
          <a:solidFill>
            <a:srgbClr val="F80A0A">
              <a:alpha val="50000"/>
            </a:srgbClr>
          </a:solidFill>
          <a:ln w="12700" cap="flat" cmpd="sng" algn="ctr">
            <a:solidFill>
              <a:schemeClr val="tx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 err="1"/>
          </a:p>
        </p:txBody>
      </p:sp>
      <p:sp>
        <p:nvSpPr>
          <p:cNvPr id="151" name="Rounded Rectangle 210"/>
          <p:cNvSpPr/>
          <p:nvPr/>
        </p:nvSpPr>
        <p:spPr bwMode="auto">
          <a:xfrm>
            <a:off x="3705600" y="2985807"/>
            <a:ext cx="1276094" cy="1103250"/>
          </a:xfrm>
          <a:prstGeom prst="roundRect">
            <a:avLst>
              <a:gd name="adj" fmla="val 4034"/>
            </a:avLst>
          </a:prstGeom>
          <a:solidFill>
            <a:srgbClr val="932279">
              <a:alpha val="50000"/>
            </a:srgbClr>
          </a:solidFill>
          <a:ln w="12700" cap="flat" cmpd="sng" algn="ctr">
            <a:solidFill>
              <a:schemeClr val="tx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cxnSp>
        <p:nvCxnSpPr>
          <p:cNvPr id="152" name="Straight Connector 245"/>
          <p:cNvCxnSpPr/>
          <p:nvPr/>
        </p:nvCxnSpPr>
        <p:spPr bwMode="auto">
          <a:xfrm>
            <a:off x="4330603" y="4078816"/>
            <a:ext cx="0" cy="914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" name="TextBox 445"/>
          <p:cNvSpPr txBox="1"/>
          <p:nvPr/>
        </p:nvSpPr>
        <p:spPr bwMode="ltGray">
          <a:xfrm>
            <a:off x="3886806" y="4143855"/>
            <a:ext cx="890394" cy="33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800" i="1" dirty="0" smtClean="0"/>
              <a:t>CentOS</a:t>
            </a:r>
            <a:r>
              <a:rPr lang="en-US" sz="800" i="1" noProof="0" dirty="0" smtClean="0"/>
              <a:t> BMR </a:t>
            </a:r>
            <a:r>
              <a:rPr lang="ko-KR" altLang="en-US" sz="800" i="1" dirty="0"/>
              <a:t>백업 환경</a:t>
            </a:r>
            <a:endParaRPr lang="en-IE" altLang="ko-KR" sz="800" i="1" dirty="0" err="1"/>
          </a:p>
        </p:txBody>
      </p:sp>
      <p:grpSp>
        <p:nvGrpSpPr>
          <p:cNvPr id="154" name="그룹 153"/>
          <p:cNvGrpSpPr/>
          <p:nvPr/>
        </p:nvGrpSpPr>
        <p:grpSpPr>
          <a:xfrm>
            <a:off x="5427219" y="3079859"/>
            <a:ext cx="910459" cy="142815"/>
            <a:chOff x="2410193" y="4581973"/>
            <a:chExt cx="910459" cy="142815"/>
          </a:xfrm>
        </p:grpSpPr>
        <p:sp>
          <p:nvSpPr>
            <p:cNvPr id="155" name="Rectangle 839"/>
            <p:cNvSpPr/>
            <p:nvPr/>
          </p:nvSpPr>
          <p:spPr bwMode="auto">
            <a:xfrm>
              <a:off x="2410193" y="4581973"/>
              <a:ext cx="910459" cy="142815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TextBox 390"/>
            <p:cNvSpPr txBox="1"/>
            <p:nvPr/>
          </p:nvSpPr>
          <p:spPr bwMode="ltGray">
            <a:xfrm>
              <a:off x="2615234" y="4592747"/>
              <a:ext cx="548227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dirty="0" smtClean="0">
                  <a:solidFill>
                    <a:prstClr val="white"/>
                  </a:solidFill>
                </a:rPr>
                <a:t>Solaris</a:t>
              </a:r>
              <a:r>
                <a:rPr kumimoji="0" 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 </a:t>
              </a:r>
              <a:r>
                <a:rPr kumimoji="0" lang="ko-KR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서버</a:t>
              </a:r>
              <a:endPara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7" name="그룹 156"/>
          <p:cNvGrpSpPr/>
          <p:nvPr/>
        </p:nvGrpSpPr>
        <p:grpSpPr>
          <a:xfrm>
            <a:off x="3898405" y="3079859"/>
            <a:ext cx="910459" cy="142815"/>
            <a:chOff x="881379" y="4581973"/>
            <a:chExt cx="910459" cy="142815"/>
          </a:xfrm>
        </p:grpSpPr>
        <p:sp>
          <p:nvSpPr>
            <p:cNvPr id="158" name="Rectangle 839"/>
            <p:cNvSpPr/>
            <p:nvPr/>
          </p:nvSpPr>
          <p:spPr bwMode="auto">
            <a:xfrm>
              <a:off x="881379" y="4581973"/>
              <a:ext cx="910459" cy="142815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TextBox 390"/>
            <p:cNvSpPr txBox="1"/>
            <p:nvPr/>
          </p:nvSpPr>
          <p:spPr bwMode="ltGray">
            <a:xfrm>
              <a:off x="1045716" y="4592747"/>
              <a:ext cx="601127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CentOS </a:t>
              </a:r>
              <a:r>
                <a:rPr kumimoji="0" lang="ko-KR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서버</a:t>
              </a:r>
              <a:endPara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cxnSp>
        <p:nvCxnSpPr>
          <p:cNvPr id="160" name="Straight Connector 245"/>
          <p:cNvCxnSpPr/>
          <p:nvPr/>
        </p:nvCxnSpPr>
        <p:spPr bwMode="auto">
          <a:xfrm>
            <a:off x="5846635" y="4078816"/>
            <a:ext cx="0" cy="914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1" name="TextBox 445"/>
          <p:cNvSpPr txBox="1"/>
          <p:nvPr/>
        </p:nvSpPr>
        <p:spPr bwMode="ltGray">
          <a:xfrm>
            <a:off x="5431317" y="4143855"/>
            <a:ext cx="833436" cy="33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800" i="1" dirty="0" smtClean="0"/>
              <a:t>Solaris</a:t>
            </a:r>
            <a:r>
              <a:rPr lang="en-US" sz="800" i="1" noProof="0" dirty="0" smtClean="0"/>
              <a:t> BMR </a:t>
            </a:r>
            <a:r>
              <a:rPr lang="ko-KR" altLang="en-US" sz="800" i="1" dirty="0"/>
              <a:t>백업 환경</a:t>
            </a:r>
            <a:endParaRPr lang="en-IE" altLang="ko-KR" sz="800" i="1" dirty="0" err="1"/>
          </a:p>
        </p:txBody>
      </p:sp>
      <p:grpSp>
        <p:nvGrpSpPr>
          <p:cNvPr id="162" name="그룹 161"/>
          <p:cNvGrpSpPr/>
          <p:nvPr/>
        </p:nvGrpSpPr>
        <p:grpSpPr>
          <a:xfrm>
            <a:off x="3860829" y="3330338"/>
            <a:ext cx="982418" cy="496450"/>
            <a:chOff x="843803" y="3292590"/>
            <a:chExt cx="982418" cy="496450"/>
          </a:xfrm>
        </p:grpSpPr>
        <p:grpSp>
          <p:nvGrpSpPr>
            <p:cNvPr id="163" name="Group 214"/>
            <p:cNvGrpSpPr>
              <a:grpSpLocks noChangeAspect="1"/>
            </p:cNvGrpSpPr>
            <p:nvPr/>
          </p:nvGrpSpPr>
          <p:grpSpPr bwMode="auto">
            <a:xfrm>
              <a:off x="843803" y="3292590"/>
              <a:ext cx="346670" cy="496450"/>
              <a:chOff x="4493" y="1677"/>
              <a:chExt cx="574" cy="822"/>
            </a:xfrm>
          </p:grpSpPr>
          <p:sp>
            <p:nvSpPr>
              <p:cNvPr id="180" name="AutoShape 215"/>
              <p:cNvSpPr>
                <a:spLocks noChangeAspect="1" noChangeArrowheads="1" noTextEdit="1"/>
              </p:cNvSpPr>
              <p:nvPr/>
            </p:nvSpPr>
            <p:spPr bwMode="ltGray">
              <a:xfrm>
                <a:off x="4493" y="1677"/>
                <a:ext cx="574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Freeform 216"/>
              <p:cNvSpPr>
                <a:spLocks/>
              </p:cNvSpPr>
              <p:nvPr/>
            </p:nvSpPr>
            <p:spPr bwMode="ltGray">
              <a:xfrm>
                <a:off x="4498" y="1684"/>
                <a:ext cx="564" cy="808"/>
              </a:xfrm>
              <a:custGeom>
                <a:avLst/>
                <a:gdLst/>
                <a:ahLst/>
                <a:cxnLst>
                  <a:cxn ang="0">
                    <a:pos x="237" y="57"/>
                  </a:cxn>
                  <a:cxn ang="0">
                    <a:pos x="233" y="53"/>
                  </a:cxn>
                  <a:cxn ang="0">
                    <a:pos x="145" y="2"/>
                  </a:cxn>
                  <a:cxn ang="0">
                    <a:pos x="135" y="2"/>
                  </a:cxn>
                  <a:cxn ang="0">
                    <a:pos x="5" y="77"/>
                  </a:cxn>
                  <a:cxn ang="0">
                    <a:pos x="1" y="81"/>
                  </a:cxn>
                  <a:cxn ang="0">
                    <a:pos x="0" y="86"/>
                  </a:cxn>
                  <a:cxn ang="0">
                    <a:pos x="0" y="280"/>
                  </a:cxn>
                  <a:cxn ang="0">
                    <a:pos x="5" y="289"/>
                  </a:cxn>
                  <a:cxn ang="0">
                    <a:pos x="93" y="341"/>
                  </a:cxn>
                  <a:cxn ang="0">
                    <a:pos x="98" y="342"/>
                  </a:cxn>
                  <a:cxn ang="0">
                    <a:pos x="103" y="341"/>
                  </a:cxn>
                  <a:cxn ang="0">
                    <a:pos x="234" y="265"/>
                  </a:cxn>
                  <a:cxn ang="0">
                    <a:pos x="239" y="257"/>
                  </a:cxn>
                  <a:cxn ang="0">
                    <a:pos x="238" y="62"/>
                  </a:cxn>
                  <a:cxn ang="0">
                    <a:pos x="237" y="57"/>
                  </a:cxn>
                </a:cxnLst>
                <a:rect l="0" t="0" r="r" b="b"/>
                <a:pathLst>
                  <a:path w="239" h="342">
                    <a:moveTo>
                      <a:pt x="237" y="57"/>
                    </a:moveTo>
                    <a:cubicBezTo>
                      <a:pt x="236" y="56"/>
                      <a:pt x="235" y="54"/>
                      <a:pt x="233" y="53"/>
                    </a:cubicBezTo>
                    <a:cubicBezTo>
                      <a:pt x="145" y="2"/>
                      <a:pt x="145" y="2"/>
                      <a:pt x="145" y="2"/>
                    </a:cubicBezTo>
                    <a:cubicBezTo>
                      <a:pt x="142" y="0"/>
                      <a:pt x="138" y="0"/>
                      <a:pt x="135" y="2"/>
                    </a:cubicBezTo>
                    <a:cubicBezTo>
                      <a:pt x="5" y="77"/>
                      <a:pt x="5" y="77"/>
                      <a:pt x="5" y="77"/>
                    </a:cubicBezTo>
                    <a:cubicBezTo>
                      <a:pt x="4" y="78"/>
                      <a:pt x="2" y="79"/>
                      <a:pt x="1" y="81"/>
                    </a:cubicBezTo>
                    <a:cubicBezTo>
                      <a:pt x="1" y="82"/>
                      <a:pt x="0" y="84"/>
                      <a:pt x="0" y="86"/>
                    </a:cubicBezTo>
                    <a:cubicBezTo>
                      <a:pt x="0" y="280"/>
                      <a:pt x="0" y="280"/>
                      <a:pt x="0" y="280"/>
                    </a:cubicBezTo>
                    <a:cubicBezTo>
                      <a:pt x="0" y="284"/>
                      <a:pt x="2" y="287"/>
                      <a:pt x="5" y="28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5" y="341"/>
                      <a:pt x="96" y="342"/>
                      <a:pt x="98" y="342"/>
                    </a:cubicBezTo>
                    <a:cubicBezTo>
                      <a:pt x="100" y="342"/>
                      <a:pt x="102" y="341"/>
                      <a:pt x="103" y="341"/>
                    </a:cubicBezTo>
                    <a:cubicBezTo>
                      <a:pt x="234" y="265"/>
                      <a:pt x="234" y="265"/>
                      <a:pt x="234" y="265"/>
                    </a:cubicBezTo>
                    <a:cubicBezTo>
                      <a:pt x="236" y="264"/>
                      <a:pt x="239" y="260"/>
                      <a:pt x="239" y="257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8" y="61"/>
                      <a:pt x="238" y="59"/>
                      <a:pt x="237" y="57"/>
                    </a:cubicBezTo>
                    <a:close/>
                  </a:path>
                </a:pathLst>
              </a:custGeom>
              <a:noFill/>
              <a:ln w="222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Freeform 217"/>
              <p:cNvSpPr>
                <a:spLocks/>
              </p:cNvSpPr>
              <p:nvPr/>
            </p:nvSpPr>
            <p:spPr bwMode="ltGray">
              <a:xfrm>
                <a:off x="4498" y="1876"/>
                <a:ext cx="231" cy="616"/>
              </a:xfrm>
              <a:custGeom>
                <a:avLst/>
                <a:gdLst/>
                <a:ahLst/>
                <a:cxnLst>
                  <a:cxn ang="0">
                    <a:pos x="98" y="261"/>
                  </a:cxn>
                  <a:cxn ang="0">
                    <a:pos x="98" y="58"/>
                  </a:cxn>
                  <a:cxn ang="0">
                    <a:pos x="1" y="0"/>
                  </a:cxn>
                  <a:cxn ang="0">
                    <a:pos x="0" y="6"/>
                  </a:cxn>
                  <a:cxn ang="0">
                    <a:pos x="0" y="199"/>
                  </a:cxn>
                  <a:cxn ang="0">
                    <a:pos x="5" y="208"/>
                  </a:cxn>
                  <a:cxn ang="0">
                    <a:pos x="93" y="260"/>
                  </a:cxn>
                  <a:cxn ang="0">
                    <a:pos x="98" y="261"/>
                  </a:cxn>
                </a:cxnLst>
                <a:rect l="0" t="0" r="r" b="b"/>
                <a:pathLst>
                  <a:path w="98" h="261">
                    <a:moveTo>
                      <a:pt x="98" y="261"/>
                    </a:moveTo>
                    <a:cubicBezTo>
                      <a:pt x="98" y="58"/>
                      <a:pt x="98" y="58"/>
                      <a:pt x="98" y="58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4"/>
                      <a:pt x="0" y="6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3"/>
                      <a:pt x="2" y="206"/>
                      <a:pt x="5" y="208"/>
                    </a:cubicBezTo>
                    <a:cubicBezTo>
                      <a:pt x="93" y="260"/>
                      <a:pt x="93" y="260"/>
                      <a:pt x="93" y="260"/>
                    </a:cubicBezTo>
                    <a:cubicBezTo>
                      <a:pt x="94" y="260"/>
                      <a:pt x="96" y="261"/>
                      <a:pt x="98" y="26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Freeform 218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0" y="116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</a:cxnLst>
                <a:rect l="0" t="0" r="r" b="b"/>
                <a:pathLst>
                  <a:path w="200" h="326">
                    <a:moveTo>
                      <a:pt x="0" y="0"/>
                    </a:moveTo>
                    <a:lnTo>
                      <a:pt x="200" y="116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Freeform 219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06"/>
                  </a:cxn>
                  <a:cxn ang="0">
                    <a:pos x="200" y="319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200" h="326">
                    <a:moveTo>
                      <a:pt x="4" y="3"/>
                    </a:moveTo>
                    <a:lnTo>
                      <a:pt x="4" y="206"/>
                    </a:lnTo>
                    <a:lnTo>
                      <a:pt x="200" y="319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Line 220"/>
              <p:cNvSpPr>
                <a:spLocks noChangeShapeType="1"/>
              </p:cNvSpPr>
              <p:nvPr/>
            </p:nvSpPr>
            <p:spPr bwMode="ltGray">
              <a:xfrm>
                <a:off x="4536" y="1975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Line 221"/>
              <p:cNvSpPr>
                <a:spLocks noChangeShapeType="1"/>
              </p:cNvSpPr>
              <p:nvPr/>
            </p:nvSpPr>
            <p:spPr bwMode="ltGray">
              <a:xfrm>
                <a:off x="4536" y="202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Line 222"/>
              <p:cNvSpPr>
                <a:spLocks noChangeShapeType="1"/>
              </p:cNvSpPr>
              <p:nvPr/>
            </p:nvSpPr>
            <p:spPr bwMode="ltGray">
              <a:xfrm>
                <a:off x="4536" y="207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Freeform 223"/>
              <p:cNvSpPr>
                <a:spLocks/>
              </p:cNvSpPr>
              <p:nvPr/>
            </p:nvSpPr>
            <p:spPr bwMode="ltGray">
              <a:xfrm>
                <a:off x="4510" y="2140"/>
                <a:ext cx="196" cy="130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0" y="4"/>
                  </a:cxn>
                  <a:cxn ang="0">
                    <a:pos x="4" y="12"/>
                  </a:cxn>
                  <a:cxn ang="0">
                    <a:pos x="79" y="54"/>
                  </a:cxn>
                  <a:cxn ang="0">
                    <a:pos x="83" y="52"/>
                  </a:cxn>
                  <a:cxn ang="0">
                    <a:pos x="79" y="44"/>
                  </a:cxn>
                  <a:cxn ang="0">
                    <a:pos x="5" y="2"/>
                  </a:cxn>
                </a:cxnLst>
                <a:rect l="0" t="0" r="r" b="b"/>
                <a:pathLst>
                  <a:path w="83" h="55">
                    <a:moveTo>
                      <a:pt x="5" y="2"/>
                    </a:moveTo>
                    <a:cubicBezTo>
                      <a:pt x="2" y="0"/>
                      <a:pt x="0" y="1"/>
                      <a:pt x="0" y="4"/>
                    </a:cubicBezTo>
                    <a:cubicBezTo>
                      <a:pt x="0" y="7"/>
                      <a:pt x="2" y="10"/>
                      <a:pt x="4" y="12"/>
                    </a:cubicBezTo>
                    <a:cubicBezTo>
                      <a:pt x="79" y="54"/>
                      <a:pt x="79" y="54"/>
                      <a:pt x="79" y="54"/>
                    </a:cubicBezTo>
                    <a:cubicBezTo>
                      <a:pt x="81" y="55"/>
                      <a:pt x="83" y="54"/>
                      <a:pt x="83" y="52"/>
                    </a:cubicBezTo>
                    <a:cubicBezTo>
                      <a:pt x="83" y="49"/>
                      <a:pt x="81" y="45"/>
                      <a:pt x="79" y="44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Freeform 224"/>
              <p:cNvSpPr>
                <a:spLocks/>
              </p:cNvSpPr>
              <p:nvPr/>
            </p:nvSpPr>
            <p:spPr bwMode="ltGray">
              <a:xfrm>
                <a:off x="4500" y="1684"/>
                <a:ext cx="558" cy="329"/>
              </a:xfrm>
              <a:custGeom>
                <a:avLst/>
                <a:gdLst/>
                <a:ahLst/>
                <a:cxnLst>
                  <a:cxn ang="0">
                    <a:pos x="232" y="54"/>
                  </a:cxn>
                  <a:cxn ang="0">
                    <a:pos x="144" y="2"/>
                  </a:cxn>
                  <a:cxn ang="0">
                    <a:pos x="144" y="2"/>
                  </a:cxn>
                  <a:cxn ang="0">
                    <a:pos x="134" y="2"/>
                  </a:cxn>
                  <a:cxn ang="0">
                    <a:pos x="134" y="2"/>
                  </a:cxn>
                  <a:cxn ang="0">
                    <a:pos x="4" y="77"/>
                  </a:cxn>
                  <a:cxn ang="0">
                    <a:pos x="0" y="81"/>
                  </a:cxn>
                  <a:cxn ang="0">
                    <a:pos x="97" y="139"/>
                  </a:cxn>
                  <a:cxn ang="0">
                    <a:pos x="236" y="58"/>
                  </a:cxn>
                  <a:cxn ang="0">
                    <a:pos x="232" y="54"/>
                  </a:cxn>
                </a:cxnLst>
                <a:rect l="0" t="0" r="r" b="b"/>
                <a:pathLst>
                  <a:path w="236" h="139">
                    <a:moveTo>
                      <a:pt x="232" y="54"/>
                    </a:move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1" y="0"/>
                      <a:pt x="137" y="0"/>
                      <a:pt x="134" y="2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3" y="78"/>
                      <a:pt x="1" y="79"/>
                      <a:pt x="0" y="81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236" y="58"/>
                      <a:pt x="236" y="58"/>
                      <a:pt x="236" y="58"/>
                    </a:cubicBezTo>
                    <a:cubicBezTo>
                      <a:pt x="235" y="56"/>
                      <a:pt x="234" y="55"/>
                      <a:pt x="232" y="54"/>
                    </a:cubicBez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Freeform 225"/>
              <p:cNvSpPr>
                <a:spLocks/>
              </p:cNvSpPr>
              <p:nvPr/>
            </p:nvSpPr>
            <p:spPr bwMode="ltGray">
              <a:xfrm>
                <a:off x="4729" y="1821"/>
                <a:ext cx="331" cy="671"/>
              </a:xfrm>
              <a:custGeom>
                <a:avLst/>
                <a:gdLst/>
                <a:ahLst/>
                <a:cxnLst>
                  <a:cxn ang="0">
                    <a:pos x="0" y="81"/>
                  </a:cxn>
                  <a:cxn ang="0">
                    <a:pos x="0" y="284"/>
                  </a:cxn>
                  <a:cxn ang="0">
                    <a:pos x="5" y="283"/>
                  </a:cxn>
                  <a:cxn ang="0">
                    <a:pos x="135" y="208"/>
                  </a:cxn>
                  <a:cxn ang="0">
                    <a:pos x="140" y="199"/>
                  </a:cxn>
                  <a:cxn ang="0">
                    <a:pos x="140" y="5"/>
                  </a:cxn>
                  <a:cxn ang="0">
                    <a:pos x="139" y="0"/>
                  </a:cxn>
                  <a:cxn ang="0">
                    <a:pos x="0" y="81"/>
                  </a:cxn>
                </a:cxnLst>
                <a:rect l="0" t="0" r="r" b="b"/>
                <a:pathLst>
                  <a:path w="140" h="284">
                    <a:moveTo>
                      <a:pt x="0" y="81"/>
                    </a:moveTo>
                    <a:cubicBezTo>
                      <a:pt x="0" y="284"/>
                      <a:pt x="0" y="284"/>
                      <a:pt x="0" y="284"/>
                    </a:cubicBezTo>
                    <a:cubicBezTo>
                      <a:pt x="2" y="284"/>
                      <a:pt x="4" y="284"/>
                      <a:pt x="5" y="283"/>
                    </a:cubicBezTo>
                    <a:cubicBezTo>
                      <a:pt x="135" y="208"/>
                      <a:pt x="135" y="208"/>
                      <a:pt x="135" y="208"/>
                    </a:cubicBezTo>
                    <a:cubicBezTo>
                      <a:pt x="138" y="206"/>
                      <a:pt x="140" y="203"/>
                      <a:pt x="140" y="199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0" y="3"/>
                      <a:pt x="140" y="2"/>
                      <a:pt x="139" y="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4" name="Group 214"/>
            <p:cNvGrpSpPr>
              <a:grpSpLocks noChangeAspect="1"/>
            </p:cNvGrpSpPr>
            <p:nvPr/>
          </p:nvGrpSpPr>
          <p:grpSpPr bwMode="auto">
            <a:xfrm>
              <a:off x="1479551" y="3292590"/>
              <a:ext cx="346670" cy="496450"/>
              <a:chOff x="4493" y="1677"/>
              <a:chExt cx="574" cy="822"/>
            </a:xfrm>
          </p:grpSpPr>
          <p:sp>
            <p:nvSpPr>
              <p:cNvPr id="169" name="AutoShape 215"/>
              <p:cNvSpPr>
                <a:spLocks noChangeAspect="1" noChangeArrowheads="1" noTextEdit="1"/>
              </p:cNvSpPr>
              <p:nvPr/>
            </p:nvSpPr>
            <p:spPr bwMode="ltGray">
              <a:xfrm>
                <a:off x="4493" y="1677"/>
                <a:ext cx="574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0" name="Freeform 216"/>
              <p:cNvSpPr>
                <a:spLocks/>
              </p:cNvSpPr>
              <p:nvPr/>
            </p:nvSpPr>
            <p:spPr bwMode="ltGray">
              <a:xfrm>
                <a:off x="4498" y="1684"/>
                <a:ext cx="564" cy="808"/>
              </a:xfrm>
              <a:custGeom>
                <a:avLst/>
                <a:gdLst/>
                <a:ahLst/>
                <a:cxnLst>
                  <a:cxn ang="0">
                    <a:pos x="237" y="57"/>
                  </a:cxn>
                  <a:cxn ang="0">
                    <a:pos x="233" y="53"/>
                  </a:cxn>
                  <a:cxn ang="0">
                    <a:pos x="145" y="2"/>
                  </a:cxn>
                  <a:cxn ang="0">
                    <a:pos x="135" y="2"/>
                  </a:cxn>
                  <a:cxn ang="0">
                    <a:pos x="5" y="77"/>
                  </a:cxn>
                  <a:cxn ang="0">
                    <a:pos x="1" y="81"/>
                  </a:cxn>
                  <a:cxn ang="0">
                    <a:pos x="0" y="86"/>
                  </a:cxn>
                  <a:cxn ang="0">
                    <a:pos x="0" y="280"/>
                  </a:cxn>
                  <a:cxn ang="0">
                    <a:pos x="5" y="289"/>
                  </a:cxn>
                  <a:cxn ang="0">
                    <a:pos x="93" y="341"/>
                  </a:cxn>
                  <a:cxn ang="0">
                    <a:pos x="98" y="342"/>
                  </a:cxn>
                  <a:cxn ang="0">
                    <a:pos x="103" y="341"/>
                  </a:cxn>
                  <a:cxn ang="0">
                    <a:pos x="234" y="265"/>
                  </a:cxn>
                  <a:cxn ang="0">
                    <a:pos x="239" y="257"/>
                  </a:cxn>
                  <a:cxn ang="0">
                    <a:pos x="238" y="62"/>
                  </a:cxn>
                  <a:cxn ang="0">
                    <a:pos x="237" y="57"/>
                  </a:cxn>
                </a:cxnLst>
                <a:rect l="0" t="0" r="r" b="b"/>
                <a:pathLst>
                  <a:path w="239" h="342">
                    <a:moveTo>
                      <a:pt x="237" y="57"/>
                    </a:moveTo>
                    <a:cubicBezTo>
                      <a:pt x="236" y="56"/>
                      <a:pt x="235" y="54"/>
                      <a:pt x="233" y="53"/>
                    </a:cubicBezTo>
                    <a:cubicBezTo>
                      <a:pt x="145" y="2"/>
                      <a:pt x="145" y="2"/>
                      <a:pt x="145" y="2"/>
                    </a:cubicBezTo>
                    <a:cubicBezTo>
                      <a:pt x="142" y="0"/>
                      <a:pt x="138" y="0"/>
                      <a:pt x="135" y="2"/>
                    </a:cubicBezTo>
                    <a:cubicBezTo>
                      <a:pt x="5" y="77"/>
                      <a:pt x="5" y="77"/>
                      <a:pt x="5" y="77"/>
                    </a:cubicBezTo>
                    <a:cubicBezTo>
                      <a:pt x="4" y="78"/>
                      <a:pt x="2" y="79"/>
                      <a:pt x="1" y="81"/>
                    </a:cubicBezTo>
                    <a:cubicBezTo>
                      <a:pt x="1" y="82"/>
                      <a:pt x="0" y="84"/>
                      <a:pt x="0" y="86"/>
                    </a:cubicBezTo>
                    <a:cubicBezTo>
                      <a:pt x="0" y="280"/>
                      <a:pt x="0" y="280"/>
                      <a:pt x="0" y="280"/>
                    </a:cubicBezTo>
                    <a:cubicBezTo>
                      <a:pt x="0" y="284"/>
                      <a:pt x="2" y="287"/>
                      <a:pt x="5" y="28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5" y="341"/>
                      <a:pt x="96" y="342"/>
                      <a:pt x="98" y="342"/>
                    </a:cubicBezTo>
                    <a:cubicBezTo>
                      <a:pt x="100" y="342"/>
                      <a:pt x="102" y="341"/>
                      <a:pt x="103" y="341"/>
                    </a:cubicBezTo>
                    <a:cubicBezTo>
                      <a:pt x="234" y="265"/>
                      <a:pt x="234" y="265"/>
                      <a:pt x="234" y="265"/>
                    </a:cubicBezTo>
                    <a:cubicBezTo>
                      <a:pt x="236" y="264"/>
                      <a:pt x="239" y="260"/>
                      <a:pt x="239" y="257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8" y="61"/>
                      <a:pt x="238" y="59"/>
                      <a:pt x="237" y="57"/>
                    </a:cubicBezTo>
                    <a:close/>
                  </a:path>
                </a:pathLst>
              </a:custGeom>
              <a:noFill/>
              <a:ln w="222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1" name="Freeform 217"/>
              <p:cNvSpPr>
                <a:spLocks/>
              </p:cNvSpPr>
              <p:nvPr/>
            </p:nvSpPr>
            <p:spPr bwMode="ltGray">
              <a:xfrm>
                <a:off x="4498" y="1876"/>
                <a:ext cx="231" cy="616"/>
              </a:xfrm>
              <a:custGeom>
                <a:avLst/>
                <a:gdLst/>
                <a:ahLst/>
                <a:cxnLst>
                  <a:cxn ang="0">
                    <a:pos x="98" y="261"/>
                  </a:cxn>
                  <a:cxn ang="0">
                    <a:pos x="98" y="58"/>
                  </a:cxn>
                  <a:cxn ang="0">
                    <a:pos x="1" y="0"/>
                  </a:cxn>
                  <a:cxn ang="0">
                    <a:pos x="0" y="6"/>
                  </a:cxn>
                  <a:cxn ang="0">
                    <a:pos x="0" y="199"/>
                  </a:cxn>
                  <a:cxn ang="0">
                    <a:pos x="5" y="208"/>
                  </a:cxn>
                  <a:cxn ang="0">
                    <a:pos x="93" y="260"/>
                  </a:cxn>
                  <a:cxn ang="0">
                    <a:pos x="98" y="261"/>
                  </a:cxn>
                </a:cxnLst>
                <a:rect l="0" t="0" r="r" b="b"/>
                <a:pathLst>
                  <a:path w="98" h="261">
                    <a:moveTo>
                      <a:pt x="98" y="261"/>
                    </a:moveTo>
                    <a:cubicBezTo>
                      <a:pt x="98" y="58"/>
                      <a:pt x="98" y="58"/>
                      <a:pt x="98" y="58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4"/>
                      <a:pt x="0" y="6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3"/>
                      <a:pt x="2" y="206"/>
                      <a:pt x="5" y="208"/>
                    </a:cubicBezTo>
                    <a:cubicBezTo>
                      <a:pt x="93" y="260"/>
                      <a:pt x="93" y="260"/>
                      <a:pt x="93" y="260"/>
                    </a:cubicBezTo>
                    <a:cubicBezTo>
                      <a:pt x="94" y="260"/>
                      <a:pt x="96" y="261"/>
                      <a:pt x="98" y="26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2" name="Freeform 218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0" y="116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</a:cxnLst>
                <a:rect l="0" t="0" r="r" b="b"/>
                <a:pathLst>
                  <a:path w="200" h="326">
                    <a:moveTo>
                      <a:pt x="0" y="0"/>
                    </a:moveTo>
                    <a:lnTo>
                      <a:pt x="200" y="116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3" name="Freeform 219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06"/>
                  </a:cxn>
                  <a:cxn ang="0">
                    <a:pos x="200" y="319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200" h="326">
                    <a:moveTo>
                      <a:pt x="4" y="3"/>
                    </a:moveTo>
                    <a:lnTo>
                      <a:pt x="4" y="206"/>
                    </a:lnTo>
                    <a:lnTo>
                      <a:pt x="200" y="319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Line 220"/>
              <p:cNvSpPr>
                <a:spLocks noChangeShapeType="1"/>
              </p:cNvSpPr>
              <p:nvPr/>
            </p:nvSpPr>
            <p:spPr bwMode="ltGray">
              <a:xfrm>
                <a:off x="4536" y="1975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5" name="Line 221"/>
              <p:cNvSpPr>
                <a:spLocks noChangeShapeType="1"/>
              </p:cNvSpPr>
              <p:nvPr/>
            </p:nvSpPr>
            <p:spPr bwMode="ltGray">
              <a:xfrm>
                <a:off x="4536" y="202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6" name="Line 222"/>
              <p:cNvSpPr>
                <a:spLocks noChangeShapeType="1"/>
              </p:cNvSpPr>
              <p:nvPr/>
            </p:nvSpPr>
            <p:spPr bwMode="ltGray">
              <a:xfrm>
                <a:off x="4536" y="207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7" name="Freeform 223"/>
              <p:cNvSpPr>
                <a:spLocks/>
              </p:cNvSpPr>
              <p:nvPr/>
            </p:nvSpPr>
            <p:spPr bwMode="ltGray">
              <a:xfrm>
                <a:off x="4510" y="2140"/>
                <a:ext cx="196" cy="130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0" y="4"/>
                  </a:cxn>
                  <a:cxn ang="0">
                    <a:pos x="4" y="12"/>
                  </a:cxn>
                  <a:cxn ang="0">
                    <a:pos x="79" y="54"/>
                  </a:cxn>
                  <a:cxn ang="0">
                    <a:pos x="83" y="52"/>
                  </a:cxn>
                  <a:cxn ang="0">
                    <a:pos x="79" y="44"/>
                  </a:cxn>
                  <a:cxn ang="0">
                    <a:pos x="5" y="2"/>
                  </a:cxn>
                </a:cxnLst>
                <a:rect l="0" t="0" r="r" b="b"/>
                <a:pathLst>
                  <a:path w="83" h="55">
                    <a:moveTo>
                      <a:pt x="5" y="2"/>
                    </a:moveTo>
                    <a:cubicBezTo>
                      <a:pt x="2" y="0"/>
                      <a:pt x="0" y="1"/>
                      <a:pt x="0" y="4"/>
                    </a:cubicBezTo>
                    <a:cubicBezTo>
                      <a:pt x="0" y="7"/>
                      <a:pt x="2" y="10"/>
                      <a:pt x="4" y="12"/>
                    </a:cubicBezTo>
                    <a:cubicBezTo>
                      <a:pt x="79" y="54"/>
                      <a:pt x="79" y="54"/>
                      <a:pt x="79" y="54"/>
                    </a:cubicBezTo>
                    <a:cubicBezTo>
                      <a:pt x="81" y="55"/>
                      <a:pt x="83" y="54"/>
                      <a:pt x="83" y="52"/>
                    </a:cubicBezTo>
                    <a:cubicBezTo>
                      <a:pt x="83" y="49"/>
                      <a:pt x="81" y="45"/>
                      <a:pt x="79" y="44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8" name="Freeform 224"/>
              <p:cNvSpPr>
                <a:spLocks/>
              </p:cNvSpPr>
              <p:nvPr/>
            </p:nvSpPr>
            <p:spPr bwMode="ltGray">
              <a:xfrm>
                <a:off x="4500" y="1684"/>
                <a:ext cx="558" cy="329"/>
              </a:xfrm>
              <a:custGeom>
                <a:avLst/>
                <a:gdLst/>
                <a:ahLst/>
                <a:cxnLst>
                  <a:cxn ang="0">
                    <a:pos x="232" y="54"/>
                  </a:cxn>
                  <a:cxn ang="0">
                    <a:pos x="144" y="2"/>
                  </a:cxn>
                  <a:cxn ang="0">
                    <a:pos x="144" y="2"/>
                  </a:cxn>
                  <a:cxn ang="0">
                    <a:pos x="134" y="2"/>
                  </a:cxn>
                  <a:cxn ang="0">
                    <a:pos x="134" y="2"/>
                  </a:cxn>
                  <a:cxn ang="0">
                    <a:pos x="4" y="77"/>
                  </a:cxn>
                  <a:cxn ang="0">
                    <a:pos x="0" y="81"/>
                  </a:cxn>
                  <a:cxn ang="0">
                    <a:pos x="97" y="139"/>
                  </a:cxn>
                  <a:cxn ang="0">
                    <a:pos x="236" y="58"/>
                  </a:cxn>
                  <a:cxn ang="0">
                    <a:pos x="232" y="54"/>
                  </a:cxn>
                </a:cxnLst>
                <a:rect l="0" t="0" r="r" b="b"/>
                <a:pathLst>
                  <a:path w="236" h="139">
                    <a:moveTo>
                      <a:pt x="232" y="54"/>
                    </a:move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1" y="0"/>
                      <a:pt x="137" y="0"/>
                      <a:pt x="134" y="2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3" y="78"/>
                      <a:pt x="1" y="79"/>
                      <a:pt x="0" y="81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236" y="58"/>
                      <a:pt x="236" y="58"/>
                      <a:pt x="236" y="58"/>
                    </a:cubicBezTo>
                    <a:cubicBezTo>
                      <a:pt x="235" y="56"/>
                      <a:pt x="234" y="55"/>
                      <a:pt x="232" y="54"/>
                    </a:cubicBez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9" name="Freeform 225"/>
              <p:cNvSpPr>
                <a:spLocks/>
              </p:cNvSpPr>
              <p:nvPr/>
            </p:nvSpPr>
            <p:spPr bwMode="ltGray">
              <a:xfrm>
                <a:off x="4729" y="1821"/>
                <a:ext cx="331" cy="671"/>
              </a:xfrm>
              <a:custGeom>
                <a:avLst/>
                <a:gdLst/>
                <a:ahLst/>
                <a:cxnLst>
                  <a:cxn ang="0">
                    <a:pos x="0" y="81"/>
                  </a:cxn>
                  <a:cxn ang="0">
                    <a:pos x="0" y="284"/>
                  </a:cxn>
                  <a:cxn ang="0">
                    <a:pos x="5" y="283"/>
                  </a:cxn>
                  <a:cxn ang="0">
                    <a:pos x="135" y="208"/>
                  </a:cxn>
                  <a:cxn ang="0">
                    <a:pos x="140" y="199"/>
                  </a:cxn>
                  <a:cxn ang="0">
                    <a:pos x="140" y="5"/>
                  </a:cxn>
                  <a:cxn ang="0">
                    <a:pos x="139" y="0"/>
                  </a:cxn>
                  <a:cxn ang="0">
                    <a:pos x="0" y="81"/>
                  </a:cxn>
                </a:cxnLst>
                <a:rect l="0" t="0" r="r" b="b"/>
                <a:pathLst>
                  <a:path w="140" h="284">
                    <a:moveTo>
                      <a:pt x="0" y="81"/>
                    </a:moveTo>
                    <a:cubicBezTo>
                      <a:pt x="0" y="284"/>
                      <a:pt x="0" y="284"/>
                      <a:pt x="0" y="284"/>
                    </a:cubicBezTo>
                    <a:cubicBezTo>
                      <a:pt x="2" y="284"/>
                      <a:pt x="4" y="284"/>
                      <a:pt x="5" y="283"/>
                    </a:cubicBezTo>
                    <a:cubicBezTo>
                      <a:pt x="135" y="208"/>
                      <a:pt x="135" y="208"/>
                      <a:pt x="135" y="208"/>
                    </a:cubicBezTo>
                    <a:cubicBezTo>
                      <a:pt x="138" y="206"/>
                      <a:pt x="140" y="203"/>
                      <a:pt x="140" y="199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0" y="3"/>
                      <a:pt x="140" y="2"/>
                      <a:pt x="139" y="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5" name="그룹 164"/>
            <p:cNvGrpSpPr/>
            <p:nvPr/>
          </p:nvGrpSpPr>
          <p:grpSpPr>
            <a:xfrm>
              <a:off x="1237551" y="3549361"/>
              <a:ext cx="194921" cy="45719"/>
              <a:chOff x="1971915" y="5085184"/>
              <a:chExt cx="561207" cy="131632"/>
            </a:xfrm>
          </p:grpSpPr>
          <p:sp>
            <p:nvSpPr>
              <p:cNvPr id="166" name="타원 165"/>
              <p:cNvSpPr/>
              <p:nvPr/>
            </p:nvSpPr>
            <p:spPr bwMode="auto">
              <a:xfrm>
                <a:off x="1971915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7" name="타원 166"/>
              <p:cNvSpPr/>
              <p:nvPr/>
            </p:nvSpPr>
            <p:spPr bwMode="auto">
              <a:xfrm>
                <a:off x="2186702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8" name="타원 167"/>
              <p:cNvSpPr/>
              <p:nvPr/>
            </p:nvSpPr>
            <p:spPr bwMode="auto">
              <a:xfrm>
                <a:off x="2401490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91" name="그룹 190"/>
          <p:cNvGrpSpPr/>
          <p:nvPr/>
        </p:nvGrpSpPr>
        <p:grpSpPr>
          <a:xfrm>
            <a:off x="3874645" y="3659893"/>
            <a:ext cx="522818" cy="162596"/>
            <a:chOff x="857619" y="3622145"/>
            <a:chExt cx="522818" cy="162596"/>
          </a:xfrm>
        </p:grpSpPr>
        <p:grpSp>
          <p:nvGrpSpPr>
            <p:cNvPr id="192" name="Group 193"/>
            <p:cNvGrpSpPr/>
            <p:nvPr/>
          </p:nvGrpSpPr>
          <p:grpSpPr>
            <a:xfrm>
              <a:off x="970405" y="3649053"/>
              <a:ext cx="410032" cy="103055"/>
              <a:chOff x="1742072" y="5054842"/>
              <a:chExt cx="377048" cy="94764"/>
            </a:xfrm>
          </p:grpSpPr>
          <p:sp>
            <p:nvSpPr>
              <p:cNvPr id="196" name="Rectangle 197"/>
              <p:cNvSpPr>
                <a:spLocks noChangeAspect="1"/>
              </p:cNvSpPr>
              <p:nvPr/>
            </p:nvSpPr>
            <p:spPr bwMode="auto">
              <a:xfrm>
                <a:off x="1742072" y="5054842"/>
                <a:ext cx="377048" cy="94764"/>
              </a:xfrm>
              <a:prstGeom prst="rect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ysClr val="window" lastClr="FFFFFF"/>
                  </a:solidFill>
                  <a:cs typeface="Calibri" pitchFamily="34" charset="0"/>
                </a:endParaRPr>
              </a:p>
            </p:txBody>
          </p:sp>
          <p:sp>
            <p:nvSpPr>
              <p:cNvPr id="197" name="TextBox 196"/>
              <p:cNvSpPr txBox="1"/>
              <p:nvPr/>
            </p:nvSpPr>
            <p:spPr bwMode="ltGray">
              <a:xfrm>
                <a:off x="1780200" y="5068796"/>
                <a:ext cx="331662" cy="70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 latinLnBrk="0">
                  <a:defRPr/>
                </a:pPr>
                <a:r>
                  <a:rPr lang="en-US" sz="500" kern="0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NBUA Client</a:t>
                </a:r>
              </a:p>
            </p:txBody>
          </p:sp>
        </p:grpSp>
        <p:grpSp>
          <p:nvGrpSpPr>
            <p:cNvPr id="193" name="Group 127"/>
            <p:cNvGrpSpPr>
              <a:grpSpLocks noChangeAspect="1"/>
            </p:cNvGrpSpPr>
            <p:nvPr/>
          </p:nvGrpSpPr>
          <p:grpSpPr>
            <a:xfrm>
              <a:off x="857619" y="3622145"/>
              <a:ext cx="162596" cy="162596"/>
              <a:chOff x="-1298721" y="3765780"/>
              <a:chExt cx="228600" cy="228600"/>
            </a:xfr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94" name="Oval 128"/>
              <p:cNvSpPr/>
              <p:nvPr/>
            </p:nvSpPr>
            <p:spPr bwMode="auto">
              <a:xfrm>
                <a:off x="-1298721" y="376578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kern="0" dirty="0" err="1" smtClea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195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48432" y="3811021"/>
                <a:ext cx="128016" cy="144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98" name="그룹 197"/>
          <p:cNvGrpSpPr/>
          <p:nvPr/>
        </p:nvGrpSpPr>
        <p:grpSpPr>
          <a:xfrm>
            <a:off x="4510915" y="3659893"/>
            <a:ext cx="522818" cy="162596"/>
            <a:chOff x="857619" y="3622145"/>
            <a:chExt cx="522818" cy="162596"/>
          </a:xfrm>
        </p:grpSpPr>
        <p:grpSp>
          <p:nvGrpSpPr>
            <p:cNvPr id="199" name="Group 193"/>
            <p:cNvGrpSpPr/>
            <p:nvPr/>
          </p:nvGrpSpPr>
          <p:grpSpPr>
            <a:xfrm>
              <a:off x="970405" y="3649053"/>
              <a:ext cx="410032" cy="103055"/>
              <a:chOff x="1742072" y="5054842"/>
              <a:chExt cx="377048" cy="94764"/>
            </a:xfrm>
          </p:grpSpPr>
          <p:sp>
            <p:nvSpPr>
              <p:cNvPr id="203" name="Rectangle 197"/>
              <p:cNvSpPr>
                <a:spLocks noChangeAspect="1"/>
              </p:cNvSpPr>
              <p:nvPr/>
            </p:nvSpPr>
            <p:spPr bwMode="auto">
              <a:xfrm>
                <a:off x="1742072" y="5054842"/>
                <a:ext cx="377048" cy="94764"/>
              </a:xfrm>
              <a:prstGeom prst="rect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ysClr val="window" lastClr="FFFFFF"/>
                  </a:solidFill>
                  <a:cs typeface="Calibri" pitchFamily="34" charset="0"/>
                </a:endParaRPr>
              </a:p>
            </p:txBody>
          </p:sp>
          <p:sp>
            <p:nvSpPr>
              <p:cNvPr id="204" name="TextBox 203"/>
              <p:cNvSpPr txBox="1"/>
              <p:nvPr/>
            </p:nvSpPr>
            <p:spPr bwMode="ltGray">
              <a:xfrm>
                <a:off x="1780200" y="5068796"/>
                <a:ext cx="331662" cy="70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 latinLnBrk="0">
                  <a:defRPr/>
                </a:pPr>
                <a:r>
                  <a:rPr lang="en-US" sz="500" kern="0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NBUA Client</a:t>
                </a:r>
              </a:p>
            </p:txBody>
          </p:sp>
        </p:grpSp>
        <p:grpSp>
          <p:nvGrpSpPr>
            <p:cNvPr id="200" name="Group 127"/>
            <p:cNvGrpSpPr>
              <a:grpSpLocks noChangeAspect="1"/>
            </p:cNvGrpSpPr>
            <p:nvPr/>
          </p:nvGrpSpPr>
          <p:grpSpPr>
            <a:xfrm>
              <a:off x="857619" y="3622145"/>
              <a:ext cx="162596" cy="162596"/>
              <a:chOff x="-1298721" y="3765780"/>
              <a:chExt cx="228600" cy="228600"/>
            </a:xfr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01" name="Oval 128"/>
              <p:cNvSpPr/>
              <p:nvPr/>
            </p:nvSpPr>
            <p:spPr bwMode="auto">
              <a:xfrm>
                <a:off x="-1298721" y="376578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kern="0" dirty="0" err="1" smtClea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202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48432" y="3811021"/>
                <a:ext cx="128016" cy="144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05" name="그룹 204"/>
          <p:cNvGrpSpPr/>
          <p:nvPr/>
        </p:nvGrpSpPr>
        <p:grpSpPr>
          <a:xfrm>
            <a:off x="5355260" y="3330338"/>
            <a:ext cx="982418" cy="496450"/>
            <a:chOff x="843803" y="3292590"/>
            <a:chExt cx="982418" cy="496450"/>
          </a:xfrm>
        </p:grpSpPr>
        <p:grpSp>
          <p:nvGrpSpPr>
            <p:cNvPr id="206" name="Group 214"/>
            <p:cNvGrpSpPr>
              <a:grpSpLocks noChangeAspect="1"/>
            </p:cNvGrpSpPr>
            <p:nvPr/>
          </p:nvGrpSpPr>
          <p:grpSpPr bwMode="auto">
            <a:xfrm>
              <a:off x="843803" y="3292590"/>
              <a:ext cx="346670" cy="496450"/>
              <a:chOff x="4493" y="1677"/>
              <a:chExt cx="574" cy="822"/>
            </a:xfrm>
          </p:grpSpPr>
          <p:sp>
            <p:nvSpPr>
              <p:cNvPr id="223" name="AutoShape 215"/>
              <p:cNvSpPr>
                <a:spLocks noChangeAspect="1" noChangeArrowheads="1" noTextEdit="1"/>
              </p:cNvSpPr>
              <p:nvPr/>
            </p:nvSpPr>
            <p:spPr bwMode="ltGray">
              <a:xfrm>
                <a:off x="4493" y="1677"/>
                <a:ext cx="574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Freeform 216"/>
              <p:cNvSpPr>
                <a:spLocks/>
              </p:cNvSpPr>
              <p:nvPr/>
            </p:nvSpPr>
            <p:spPr bwMode="ltGray">
              <a:xfrm>
                <a:off x="4498" y="1684"/>
                <a:ext cx="564" cy="808"/>
              </a:xfrm>
              <a:custGeom>
                <a:avLst/>
                <a:gdLst/>
                <a:ahLst/>
                <a:cxnLst>
                  <a:cxn ang="0">
                    <a:pos x="237" y="57"/>
                  </a:cxn>
                  <a:cxn ang="0">
                    <a:pos x="233" y="53"/>
                  </a:cxn>
                  <a:cxn ang="0">
                    <a:pos x="145" y="2"/>
                  </a:cxn>
                  <a:cxn ang="0">
                    <a:pos x="135" y="2"/>
                  </a:cxn>
                  <a:cxn ang="0">
                    <a:pos x="5" y="77"/>
                  </a:cxn>
                  <a:cxn ang="0">
                    <a:pos x="1" y="81"/>
                  </a:cxn>
                  <a:cxn ang="0">
                    <a:pos x="0" y="86"/>
                  </a:cxn>
                  <a:cxn ang="0">
                    <a:pos x="0" y="280"/>
                  </a:cxn>
                  <a:cxn ang="0">
                    <a:pos x="5" y="289"/>
                  </a:cxn>
                  <a:cxn ang="0">
                    <a:pos x="93" y="341"/>
                  </a:cxn>
                  <a:cxn ang="0">
                    <a:pos x="98" y="342"/>
                  </a:cxn>
                  <a:cxn ang="0">
                    <a:pos x="103" y="341"/>
                  </a:cxn>
                  <a:cxn ang="0">
                    <a:pos x="234" y="265"/>
                  </a:cxn>
                  <a:cxn ang="0">
                    <a:pos x="239" y="257"/>
                  </a:cxn>
                  <a:cxn ang="0">
                    <a:pos x="238" y="62"/>
                  </a:cxn>
                  <a:cxn ang="0">
                    <a:pos x="237" y="57"/>
                  </a:cxn>
                </a:cxnLst>
                <a:rect l="0" t="0" r="r" b="b"/>
                <a:pathLst>
                  <a:path w="239" h="342">
                    <a:moveTo>
                      <a:pt x="237" y="57"/>
                    </a:moveTo>
                    <a:cubicBezTo>
                      <a:pt x="236" y="56"/>
                      <a:pt x="235" y="54"/>
                      <a:pt x="233" y="53"/>
                    </a:cubicBezTo>
                    <a:cubicBezTo>
                      <a:pt x="145" y="2"/>
                      <a:pt x="145" y="2"/>
                      <a:pt x="145" y="2"/>
                    </a:cubicBezTo>
                    <a:cubicBezTo>
                      <a:pt x="142" y="0"/>
                      <a:pt x="138" y="0"/>
                      <a:pt x="135" y="2"/>
                    </a:cubicBezTo>
                    <a:cubicBezTo>
                      <a:pt x="5" y="77"/>
                      <a:pt x="5" y="77"/>
                      <a:pt x="5" y="77"/>
                    </a:cubicBezTo>
                    <a:cubicBezTo>
                      <a:pt x="4" y="78"/>
                      <a:pt x="2" y="79"/>
                      <a:pt x="1" y="81"/>
                    </a:cubicBezTo>
                    <a:cubicBezTo>
                      <a:pt x="1" y="82"/>
                      <a:pt x="0" y="84"/>
                      <a:pt x="0" y="86"/>
                    </a:cubicBezTo>
                    <a:cubicBezTo>
                      <a:pt x="0" y="280"/>
                      <a:pt x="0" y="280"/>
                      <a:pt x="0" y="280"/>
                    </a:cubicBezTo>
                    <a:cubicBezTo>
                      <a:pt x="0" y="284"/>
                      <a:pt x="2" y="287"/>
                      <a:pt x="5" y="28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5" y="341"/>
                      <a:pt x="96" y="342"/>
                      <a:pt x="98" y="342"/>
                    </a:cubicBezTo>
                    <a:cubicBezTo>
                      <a:pt x="100" y="342"/>
                      <a:pt x="102" y="341"/>
                      <a:pt x="103" y="341"/>
                    </a:cubicBezTo>
                    <a:cubicBezTo>
                      <a:pt x="234" y="265"/>
                      <a:pt x="234" y="265"/>
                      <a:pt x="234" y="265"/>
                    </a:cubicBezTo>
                    <a:cubicBezTo>
                      <a:pt x="236" y="264"/>
                      <a:pt x="239" y="260"/>
                      <a:pt x="239" y="257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8" y="61"/>
                      <a:pt x="238" y="59"/>
                      <a:pt x="237" y="57"/>
                    </a:cubicBezTo>
                    <a:close/>
                  </a:path>
                </a:pathLst>
              </a:custGeom>
              <a:noFill/>
              <a:ln w="222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Freeform 217"/>
              <p:cNvSpPr>
                <a:spLocks/>
              </p:cNvSpPr>
              <p:nvPr/>
            </p:nvSpPr>
            <p:spPr bwMode="ltGray">
              <a:xfrm>
                <a:off x="4498" y="1876"/>
                <a:ext cx="231" cy="616"/>
              </a:xfrm>
              <a:custGeom>
                <a:avLst/>
                <a:gdLst/>
                <a:ahLst/>
                <a:cxnLst>
                  <a:cxn ang="0">
                    <a:pos x="98" y="261"/>
                  </a:cxn>
                  <a:cxn ang="0">
                    <a:pos x="98" y="58"/>
                  </a:cxn>
                  <a:cxn ang="0">
                    <a:pos x="1" y="0"/>
                  </a:cxn>
                  <a:cxn ang="0">
                    <a:pos x="0" y="6"/>
                  </a:cxn>
                  <a:cxn ang="0">
                    <a:pos x="0" y="199"/>
                  </a:cxn>
                  <a:cxn ang="0">
                    <a:pos x="5" y="208"/>
                  </a:cxn>
                  <a:cxn ang="0">
                    <a:pos x="93" y="260"/>
                  </a:cxn>
                  <a:cxn ang="0">
                    <a:pos x="98" y="261"/>
                  </a:cxn>
                </a:cxnLst>
                <a:rect l="0" t="0" r="r" b="b"/>
                <a:pathLst>
                  <a:path w="98" h="261">
                    <a:moveTo>
                      <a:pt x="98" y="261"/>
                    </a:moveTo>
                    <a:cubicBezTo>
                      <a:pt x="98" y="58"/>
                      <a:pt x="98" y="58"/>
                      <a:pt x="98" y="58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4"/>
                      <a:pt x="0" y="6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3"/>
                      <a:pt x="2" y="206"/>
                      <a:pt x="5" y="208"/>
                    </a:cubicBezTo>
                    <a:cubicBezTo>
                      <a:pt x="93" y="260"/>
                      <a:pt x="93" y="260"/>
                      <a:pt x="93" y="260"/>
                    </a:cubicBezTo>
                    <a:cubicBezTo>
                      <a:pt x="94" y="260"/>
                      <a:pt x="96" y="261"/>
                      <a:pt x="98" y="26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Freeform 218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0" y="116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</a:cxnLst>
                <a:rect l="0" t="0" r="r" b="b"/>
                <a:pathLst>
                  <a:path w="200" h="326">
                    <a:moveTo>
                      <a:pt x="0" y="0"/>
                    </a:moveTo>
                    <a:lnTo>
                      <a:pt x="200" y="116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Freeform 219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06"/>
                  </a:cxn>
                  <a:cxn ang="0">
                    <a:pos x="200" y="319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200" h="326">
                    <a:moveTo>
                      <a:pt x="4" y="3"/>
                    </a:moveTo>
                    <a:lnTo>
                      <a:pt x="4" y="206"/>
                    </a:lnTo>
                    <a:lnTo>
                      <a:pt x="200" y="319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Line 220"/>
              <p:cNvSpPr>
                <a:spLocks noChangeShapeType="1"/>
              </p:cNvSpPr>
              <p:nvPr/>
            </p:nvSpPr>
            <p:spPr bwMode="ltGray">
              <a:xfrm>
                <a:off x="4536" y="1975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Line 221"/>
              <p:cNvSpPr>
                <a:spLocks noChangeShapeType="1"/>
              </p:cNvSpPr>
              <p:nvPr/>
            </p:nvSpPr>
            <p:spPr bwMode="ltGray">
              <a:xfrm>
                <a:off x="4536" y="202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Line 222"/>
              <p:cNvSpPr>
                <a:spLocks noChangeShapeType="1"/>
              </p:cNvSpPr>
              <p:nvPr/>
            </p:nvSpPr>
            <p:spPr bwMode="ltGray">
              <a:xfrm>
                <a:off x="4536" y="207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Freeform 223"/>
              <p:cNvSpPr>
                <a:spLocks/>
              </p:cNvSpPr>
              <p:nvPr/>
            </p:nvSpPr>
            <p:spPr bwMode="ltGray">
              <a:xfrm>
                <a:off x="4510" y="2140"/>
                <a:ext cx="196" cy="130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0" y="4"/>
                  </a:cxn>
                  <a:cxn ang="0">
                    <a:pos x="4" y="12"/>
                  </a:cxn>
                  <a:cxn ang="0">
                    <a:pos x="79" y="54"/>
                  </a:cxn>
                  <a:cxn ang="0">
                    <a:pos x="83" y="52"/>
                  </a:cxn>
                  <a:cxn ang="0">
                    <a:pos x="79" y="44"/>
                  </a:cxn>
                  <a:cxn ang="0">
                    <a:pos x="5" y="2"/>
                  </a:cxn>
                </a:cxnLst>
                <a:rect l="0" t="0" r="r" b="b"/>
                <a:pathLst>
                  <a:path w="83" h="55">
                    <a:moveTo>
                      <a:pt x="5" y="2"/>
                    </a:moveTo>
                    <a:cubicBezTo>
                      <a:pt x="2" y="0"/>
                      <a:pt x="0" y="1"/>
                      <a:pt x="0" y="4"/>
                    </a:cubicBezTo>
                    <a:cubicBezTo>
                      <a:pt x="0" y="7"/>
                      <a:pt x="2" y="10"/>
                      <a:pt x="4" y="12"/>
                    </a:cubicBezTo>
                    <a:cubicBezTo>
                      <a:pt x="79" y="54"/>
                      <a:pt x="79" y="54"/>
                      <a:pt x="79" y="54"/>
                    </a:cubicBezTo>
                    <a:cubicBezTo>
                      <a:pt x="81" y="55"/>
                      <a:pt x="83" y="54"/>
                      <a:pt x="83" y="52"/>
                    </a:cubicBezTo>
                    <a:cubicBezTo>
                      <a:pt x="83" y="49"/>
                      <a:pt x="81" y="45"/>
                      <a:pt x="79" y="44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Freeform 224"/>
              <p:cNvSpPr>
                <a:spLocks/>
              </p:cNvSpPr>
              <p:nvPr/>
            </p:nvSpPr>
            <p:spPr bwMode="ltGray">
              <a:xfrm>
                <a:off x="4500" y="1684"/>
                <a:ext cx="558" cy="329"/>
              </a:xfrm>
              <a:custGeom>
                <a:avLst/>
                <a:gdLst/>
                <a:ahLst/>
                <a:cxnLst>
                  <a:cxn ang="0">
                    <a:pos x="232" y="54"/>
                  </a:cxn>
                  <a:cxn ang="0">
                    <a:pos x="144" y="2"/>
                  </a:cxn>
                  <a:cxn ang="0">
                    <a:pos x="144" y="2"/>
                  </a:cxn>
                  <a:cxn ang="0">
                    <a:pos x="134" y="2"/>
                  </a:cxn>
                  <a:cxn ang="0">
                    <a:pos x="134" y="2"/>
                  </a:cxn>
                  <a:cxn ang="0">
                    <a:pos x="4" y="77"/>
                  </a:cxn>
                  <a:cxn ang="0">
                    <a:pos x="0" y="81"/>
                  </a:cxn>
                  <a:cxn ang="0">
                    <a:pos x="97" y="139"/>
                  </a:cxn>
                  <a:cxn ang="0">
                    <a:pos x="236" y="58"/>
                  </a:cxn>
                  <a:cxn ang="0">
                    <a:pos x="232" y="54"/>
                  </a:cxn>
                </a:cxnLst>
                <a:rect l="0" t="0" r="r" b="b"/>
                <a:pathLst>
                  <a:path w="236" h="139">
                    <a:moveTo>
                      <a:pt x="232" y="54"/>
                    </a:move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1" y="0"/>
                      <a:pt x="137" y="0"/>
                      <a:pt x="134" y="2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3" y="78"/>
                      <a:pt x="1" y="79"/>
                      <a:pt x="0" y="81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236" y="58"/>
                      <a:pt x="236" y="58"/>
                      <a:pt x="236" y="58"/>
                    </a:cubicBezTo>
                    <a:cubicBezTo>
                      <a:pt x="235" y="56"/>
                      <a:pt x="234" y="55"/>
                      <a:pt x="232" y="54"/>
                    </a:cubicBez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Freeform 225"/>
              <p:cNvSpPr>
                <a:spLocks/>
              </p:cNvSpPr>
              <p:nvPr/>
            </p:nvSpPr>
            <p:spPr bwMode="ltGray">
              <a:xfrm>
                <a:off x="4729" y="1821"/>
                <a:ext cx="331" cy="671"/>
              </a:xfrm>
              <a:custGeom>
                <a:avLst/>
                <a:gdLst/>
                <a:ahLst/>
                <a:cxnLst>
                  <a:cxn ang="0">
                    <a:pos x="0" y="81"/>
                  </a:cxn>
                  <a:cxn ang="0">
                    <a:pos x="0" y="284"/>
                  </a:cxn>
                  <a:cxn ang="0">
                    <a:pos x="5" y="283"/>
                  </a:cxn>
                  <a:cxn ang="0">
                    <a:pos x="135" y="208"/>
                  </a:cxn>
                  <a:cxn ang="0">
                    <a:pos x="140" y="199"/>
                  </a:cxn>
                  <a:cxn ang="0">
                    <a:pos x="140" y="5"/>
                  </a:cxn>
                  <a:cxn ang="0">
                    <a:pos x="139" y="0"/>
                  </a:cxn>
                  <a:cxn ang="0">
                    <a:pos x="0" y="81"/>
                  </a:cxn>
                </a:cxnLst>
                <a:rect l="0" t="0" r="r" b="b"/>
                <a:pathLst>
                  <a:path w="140" h="284">
                    <a:moveTo>
                      <a:pt x="0" y="81"/>
                    </a:moveTo>
                    <a:cubicBezTo>
                      <a:pt x="0" y="284"/>
                      <a:pt x="0" y="284"/>
                      <a:pt x="0" y="284"/>
                    </a:cubicBezTo>
                    <a:cubicBezTo>
                      <a:pt x="2" y="284"/>
                      <a:pt x="4" y="284"/>
                      <a:pt x="5" y="283"/>
                    </a:cubicBezTo>
                    <a:cubicBezTo>
                      <a:pt x="135" y="208"/>
                      <a:pt x="135" y="208"/>
                      <a:pt x="135" y="208"/>
                    </a:cubicBezTo>
                    <a:cubicBezTo>
                      <a:pt x="138" y="206"/>
                      <a:pt x="140" y="203"/>
                      <a:pt x="140" y="199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0" y="3"/>
                      <a:pt x="140" y="2"/>
                      <a:pt x="139" y="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07" name="Group 214"/>
            <p:cNvGrpSpPr>
              <a:grpSpLocks noChangeAspect="1"/>
            </p:cNvGrpSpPr>
            <p:nvPr/>
          </p:nvGrpSpPr>
          <p:grpSpPr bwMode="auto">
            <a:xfrm>
              <a:off x="1479551" y="3292590"/>
              <a:ext cx="346670" cy="496450"/>
              <a:chOff x="4493" y="1677"/>
              <a:chExt cx="574" cy="822"/>
            </a:xfrm>
          </p:grpSpPr>
          <p:sp>
            <p:nvSpPr>
              <p:cNvPr id="212" name="AutoShape 215"/>
              <p:cNvSpPr>
                <a:spLocks noChangeAspect="1" noChangeArrowheads="1" noTextEdit="1"/>
              </p:cNvSpPr>
              <p:nvPr/>
            </p:nvSpPr>
            <p:spPr bwMode="ltGray">
              <a:xfrm>
                <a:off x="4493" y="1677"/>
                <a:ext cx="574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Freeform 216"/>
              <p:cNvSpPr>
                <a:spLocks/>
              </p:cNvSpPr>
              <p:nvPr/>
            </p:nvSpPr>
            <p:spPr bwMode="ltGray">
              <a:xfrm>
                <a:off x="4498" y="1684"/>
                <a:ext cx="564" cy="808"/>
              </a:xfrm>
              <a:custGeom>
                <a:avLst/>
                <a:gdLst/>
                <a:ahLst/>
                <a:cxnLst>
                  <a:cxn ang="0">
                    <a:pos x="237" y="57"/>
                  </a:cxn>
                  <a:cxn ang="0">
                    <a:pos x="233" y="53"/>
                  </a:cxn>
                  <a:cxn ang="0">
                    <a:pos x="145" y="2"/>
                  </a:cxn>
                  <a:cxn ang="0">
                    <a:pos x="135" y="2"/>
                  </a:cxn>
                  <a:cxn ang="0">
                    <a:pos x="5" y="77"/>
                  </a:cxn>
                  <a:cxn ang="0">
                    <a:pos x="1" y="81"/>
                  </a:cxn>
                  <a:cxn ang="0">
                    <a:pos x="0" y="86"/>
                  </a:cxn>
                  <a:cxn ang="0">
                    <a:pos x="0" y="280"/>
                  </a:cxn>
                  <a:cxn ang="0">
                    <a:pos x="5" y="289"/>
                  </a:cxn>
                  <a:cxn ang="0">
                    <a:pos x="93" y="341"/>
                  </a:cxn>
                  <a:cxn ang="0">
                    <a:pos x="98" y="342"/>
                  </a:cxn>
                  <a:cxn ang="0">
                    <a:pos x="103" y="341"/>
                  </a:cxn>
                  <a:cxn ang="0">
                    <a:pos x="234" y="265"/>
                  </a:cxn>
                  <a:cxn ang="0">
                    <a:pos x="239" y="257"/>
                  </a:cxn>
                  <a:cxn ang="0">
                    <a:pos x="238" y="62"/>
                  </a:cxn>
                  <a:cxn ang="0">
                    <a:pos x="237" y="57"/>
                  </a:cxn>
                </a:cxnLst>
                <a:rect l="0" t="0" r="r" b="b"/>
                <a:pathLst>
                  <a:path w="239" h="342">
                    <a:moveTo>
                      <a:pt x="237" y="57"/>
                    </a:moveTo>
                    <a:cubicBezTo>
                      <a:pt x="236" y="56"/>
                      <a:pt x="235" y="54"/>
                      <a:pt x="233" y="53"/>
                    </a:cubicBezTo>
                    <a:cubicBezTo>
                      <a:pt x="145" y="2"/>
                      <a:pt x="145" y="2"/>
                      <a:pt x="145" y="2"/>
                    </a:cubicBezTo>
                    <a:cubicBezTo>
                      <a:pt x="142" y="0"/>
                      <a:pt x="138" y="0"/>
                      <a:pt x="135" y="2"/>
                    </a:cubicBezTo>
                    <a:cubicBezTo>
                      <a:pt x="5" y="77"/>
                      <a:pt x="5" y="77"/>
                      <a:pt x="5" y="77"/>
                    </a:cubicBezTo>
                    <a:cubicBezTo>
                      <a:pt x="4" y="78"/>
                      <a:pt x="2" y="79"/>
                      <a:pt x="1" y="81"/>
                    </a:cubicBezTo>
                    <a:cubicBezTo>
                      <a:pt x="1" y="82"/>
                      <a:pt x="0" y="84"/>
                      <a:pt x="0" y="86"/>
                    </a:cubicBezTo>
                    <a:cubicBezTo>
                      <a:pt x="0" y="280"/>
                      <a:pt x="0" y="280"/>
                      <a:pt x="0" y="280"/>
                    </a:cubicBezTo>
                    <a:cubicBezTo>
                      <a:pt x="0" y="284"/>
                      <a:pt x="2" y="287"/>
                      <a:pt x="5" y="28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5" y="341"/>
                      <a:pt x="96" y="342"/>
                      <a:pt x="98" y="342"/>
                    </a:cubicBezTo>
                    <a:cubicBezTo>
                      <a:pt x="100" y="342"/>
                      <a:pt x="102" y="341"/>
                      <a:pt x="103" y="341"/>
                    </a:cubicBezTo>
                    <a:cubicBezTo>
                      <a:pt x="234" y="265"/>
                      <a:pt x="234" y="265"/>
                      <a:pt x="234" y="265"/>
                    </a:cubicBezTo>
                    <a:cubicBezTo>
                      <a:pt x="236" y="264"/>
                      <a:pt x="239" y="260"/>
                      <a:pt x="239" y="257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8" y="61"/>
                      <a:pt x="238" y="59"/>
                      <a:pt x="237" y="57"/>
                    </a:cubicBezTo>
                    <a:close/>
                  </a:path>
                </a:pathLst>
              </a:custGeom>
              <a:noFill/>
              <a:ln w="222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Freeform 217"/>
              <p:cNvSpPr>
                <a:spLocks/>
              </p:cNvSpPr>
              <p:nvPr/>
            </p:nvSpPr>
            <p:spPr bwMode="ltGray">
              <a:xfrm>
                <a:off x="4498" y="1876"/>
                <a:ext cx="231" cy="616"/>
              </a:xfrm>
              <a:custGeom>
                <a:avLst/>
                <a:gdLst/>
                <a:ahLst/>
                <a:cxnLst>
                  <a:cxn ang="0">
                    <a:pos x="98" y="261"/>
                  </a:cxn>
                  <a:cxn ang="0">
                    <a:pos x="98" y="58"/>
                  </a:cxn>
                  <a:cxn ang="0">
                    <a:pos x="1" y="0"/>
                  </a:cxn>
                  <a:cxn ang="0">
                    <a:pos x="0" y="6"/>
                  </a:cxn>
                  <a:cxn ang="0">
                    <a:pos x="0" y="199"/>
                  </a:cxn>
                  <a:cxn ang="0">
                    <a:pos x="5" y="208"/>
                  </a:cxn>
                  <a:cxn ang="0">
                    <a:pos x="93" y="260"/>
                  </a:cxn>
                  <a:cxn ang="0">
                    <a:pos x="98" y="261"/>
                  </a:cxn>
                </a:cxnLst>
                <a:rect l="0" t="0" r="r" b="b"/>
                <a:pathLst>
                  <a:path w="98" h="261">
                    <a:moveTo>
                      <a:pt x="98" y="261"/>
                    </a:moveTo>
                    <a:cubicBezTo>
                      <a:pt x="98" y="58"/>
                      <a:pt x="98" y="58"/>
                      <a:pt x="98" y="58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4"/>
                      <a:pt x="0" y="6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3"/>
                      <a:pt x="2" y="206"/>
                      <a:pt x="5" y="208"/>
                    </a:cubicBezTo>
                    <a:cubicBezTo>
                      <a:pt x="93" y="260"/>
                      <a:pt x="93" y="260"/>
                      <a:pt x="93" y="260"/>
                    </a:cubicBezTo>
                    <a:cubicBezTo>
                      <a:pt x="94" y="260"/>
                      <a:pt x="96" y="261"/>
                      <a:pt x="98" y="26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Freeform 218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0" y="116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</a:cxnLst>
                <a:rect l="0" t="0" r="r" b="b"/>
                <a:pathLst>
                  <a:path w="200" h="326">
                    <a:moveTo>
                      <a:pt x="0" y="0"/>
                    </a:moveTo>
                    <a:lnTo>
                      <a:pt x="200" y="116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Freeform 219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06"/>
                  </a:cxn>
                  <a:cxn ang="0">
                    <a:pos x="200" y="319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200" h="326">
                    <a:moveTo>
                      <a:pt x="4" y="3"/>
                    </a:moveTo>
                    <a:lnTo>
                      <a:pt x="4" y="206"/>
                    </a:lnTo>
                    <a:lnTo>
                      <a:pt x="200" y="319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Line 220"/>
              <p:cNvSpPr>
                <a:spLocks noChangeShapeType="1"/>
              </p:cNvSpPr>
              <p:nvPr/>
            </p:nvSpPr>
            <p:spPr bwMode="ltGray">
              <a:xfrm>
                <a:off x="4536" y="1975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Line 221"/>
              <p:cNvSpPr>
                <a:spLocks noChangeShapeType="1"/>
              </p:cNvSpPr>
              <p:nvPr/>
            </p:nvSpPr>
            <p:spPr bwMode="ltGray">
              <a:xfrm>
                <a:off x="4536" y="202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Line 222"/>
              <p:cNvSpPr>
                <a:spLocks noChangeShapeType="1"/>
              </p:cNvSpPr>
              <p:nvPr/>
            </p:nvSpPr>
            <p:spPr bwMode="ltGray">
              <a:xfrm>
                <a:off x="4536" y="207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Freeform 223"/>
              <p:cNvSpPr>
                <a:spLocks/>
              </p:cNvSpPr>
              <p:nvPr/>
            </p:nvSpPr>
            <p:spPr bwMode="ltGray">
              <a:xfrm>
                <a:off x="4510" y="2140"/>
                <a:ext cx="196" cy="130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0" y="4"/>
                  </a:cxn>
                  <a:cxn ang="0">
                    <a:pos x="4" y="12"/>
                  </a:cxn>
                  <a:cxn ang="0">
                    <a:pos x="79" y="54"/>
                  </a:cxn>
                  <a:cxn ang="0">
                    <a:pos x="83" y="52"/>
                  </a:cxn>
                  <a:cxn ang="0">
                    <a:pos x="79" y="44"/>
                  </a:cxn>
                  <a:cxn ang="0">
                    <a:pos x="5" y="2"/>
                  </a:cxn>
                </a:cxnLst>
                <a:rect l="0" t="0" r="r" b="b"/>
                <a:pathLst>
                  <a:path w="83" h="55">
                    <a:moveTo>
                      <a:pt x="5" y="2"/>
                    </a:moveTo>
                    <a:cubicBezTo>
                      <a:pt x="2" y="0"/>
                      <a:pt x="0" y="1"/>
                      <a:pt x="0" y="4"/>
                    </a:cubicBezTo>
                    <a:cubicBezTo>
                      <a:pt x="0" y="7"/>
                      <a:pt x="2" y="10"/>
                      <a:pt x="4" y="12"/>
                    </a:cubicBezTo>
                    <a:cubicBezTo>
                      <a:pt x="79" y="54"/>
                      <a:pt x="79" y="54"/>
                      <a:pt x="79" y="54"/>
                    </a:cubicBezTo>
                    <a:cubicBezTo>
                      <a:pt x="81" y="55"/>
                      <a:pt x="83" y="54"/>
                      <a:pt x="83" y="52"/>
                    </a:cubicBezTo>
                    <a:cubicBezTo>
                      <a:pt x="83" y="49"/>
                      <a:pt x="81" y="45"/>
                      <a:pt x="79" y="44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Freeform 224"/>
              <p:cNvSpPr>
                <a:spLocks/>
              </p:cNvSpPr>
              <p:nvPr/>
            </p:nvSpPr>
            <p:spPr bwMode="ltGray">
              <a:xfrm>
                <a:off x="4500" y="1684"/>
                <a:ext cx="558" cy="329"/>
              </a:xfrm>
              <a:custGeom>
                <a:avLst/>
                <a:gdLst/>
                <a:ahLst/>
                <a:cxnLst>
                  <a:cxn ang="0">
                    <a:pos x="232" y="54"/>
                  </a:cxn>
                  <a:cxn ang="0">
                    <a:pos x="144" y="2"/>
                  </a:cxn>
                  <a:cxn ang="0">
                    <a:pos x="144" y="2"/>
                  </a:cxn>
                  <a:cxn ang="0">
                    <a:pos x="134" y="2"/>
                  </a:cxn>
                  <a:cxn ang="0">
                    <a:pos x="134" y="2"/>
                  </a:cxn>
                  <a:cxn ang="0">
                    <a:pos x="4" y="77"/>
                  </a:cxn>
                  <a:cxn ang="0">
                    <a:pos x="0" y="81"/>
                  </a:cxn>
                  <a:cxn ang="0">
                    <a:pos x="97" y="139"/>
                  </a:cxn>
                  <a:cxn ang="0">
                    <a:pos x="236" y="58"/>
                  </a:cxn>
                  <a:cxn ang="0">
                    <a:pos x="232" y="54"/>
                  </a:cxn>
                </a:cxnLst>
                <a:rect l="0" t="0" r="r" b="b"/>
                <a:pathLst>
                  <a:path w="236" h="139">
                    <a:moveTo>
                      <a:pt x="232" y="54"/>
                    </a:move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1" y="0"/>
                      <a:pt x="137" y="0"/>
                      <a:pt x="134" y="2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3" y="78"/>
                      <a:pt x="1" y="79"/>
                      <a:pt x="0" y="81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236" y="58"/>
                      <a:pt x="236" y="58"/>
                      <a:pt x="236" y="58"/>
                    </a:cubicBezTo>
                    <a:cubicBezTo>
                      <a:pt x="235" y="56"/>
                      <a:pt x="234" y="55"/>
                      <a:pt x="232" y="54"/>
                    </a:cubicBez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Freeform 225"/>
              <p:cNvSpPr>
                <a:spLocks/>
              </p:cNvSpPr>
              <p:nvPr/>
            </p:nvSpPr>
            <p:spPr bwMode="ltGray">
              <a:xfrm>
                <a:off x="4729" y="1821"/>
                <a:ext cx="331" cy="671"/>
              </a:xfrm>
              <a:custGeom>
                <a:avLst/>
                <a:gdLst/>
                <a:ahLst/>
                <a:cxnLst>
                  <a:cxn ang="0">
                    <a:pos x="0" y="81"/>
                  </a:cxn>
                  <a:cxn ang="0">
                    <a:pos x="0" y="284"/>
                  </a:cxn>
                  <a:cxn ang="0">
                    <a:pos x="5" y="283"/>
                  </a:cxn>
                  <a:cxn ang="0">
                    <a:pos x="135" y="208"/>
                  </a:cxn>
                  <a:cxn ang="0">
                    <a:pos x="140" y="199"/>
                  </a:cxn>
                  <a:cxn ang="0">
                    <a:pos x="140" y="5"/>
                  </a:cxn>
                  <a:cxn ang="0">
                    <a:pos x="139" y="0"/>
                  </a:cxn>
                  <a:cxn ang="0">
                    <a:pos x="0" y="81"/>
                  </a:cxn>
                </a:cxnLst>
                <a:rect l="0" t="0" r="r" b="b"/>
                <a:pathLst>
                  <a:path w="140" h="284">
                    <a:moveTo>
                      <a:pt x="0" y="81"/>
                    </a:moveTo>
                    <a:cubicBezTo>
                      <a:pt x="0" y="284"/>
                      <a:pt x="0" y="284"/>
                      <a:pt x="0" y="284"/>
                    </a:cubicBezTo>
                    <a:cubicBezTo>
                      <a:pt x="2" y="284"/>
                      <a:pt x="4" y="284"/>
                      <a:pt x="5" y="283"/>
                    </a:cubicBezTo>
                    <a:cubicBezTo>
                      <a:pt x="135" y="208"/>
                      <a:pt x="135" y="208"/>
                      <a:pt x="135" y="208"/>
                    </a:cubicBezTo>
                    <a:cubicBezTo>
                      <a:pt x="138" y="206"/>
                      <a:pt x="140" y="203"/>
                      <a:pt x="140" y="199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0" y="3"/>
                      <a:pt x="140" y="2"/>
                      <a:pt x="139" y="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08" name="그룹 207"/>
            <p:cNvGrpSpPr/>
            <p:nvPr/>
          </p:nvGrpSpPr>
          <p:grpSpPr>
            <a:xfrm>
              <a:off x="1237551" y="3549361"/>
              <a:ext cx="194921" cy="45719"/>
              <a:chOff x="1971915" y="5085184"/>
              <a:chExt cx="561207" cy="131632"/>
            </a:xfrm>
          </p:grpSpPr>
          <p:sp>
            <p:nvSpPr>
              <p:cNvPr id="209" name="타원 208"/>
              <p:cNvSpPr/>
              <p:nvPr/>
            </p:nvSpPr>
            <p:spPr bwMode="auto">
              <a:xfrm>
                <a:off x="1971915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0" name="타원 209"/>
              <p:cNvSpPr/>
              <p:nvPr/>
            </p:nvSpPr>
            <p:spPr bwMode="auto">
              <a:xfrm>
                <a:off x="2186702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1" name="타원 210"/>
              <p:cNvSpPr/>
              <p:nvPr/>
            </p:nvSpPr>
            <p:spPr bwMode="auto">
              <a:xfrm>
                <a:off x="2401490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234" name="그룹 233"/>
          <p:cNvGrpSpPr/>
          <p:nvPr/>
        </p:nvGrpSpPr>
        <p:grpSpPr>
          <a:xfrm>
            <a:off x="5369076" y="3659893"/>
            <a:ext cx="522818" cy="162596"/>
            <a:chOff x="857619" y="3622145"/>
            <a:chExt cx="522818" cy="162596"/>
          </a:xfrm>
        </p:grpSpPr>
        <p:grpSp>
          <p:nvGrpSpPr>
            <p:cNvPr id="235" name="Group 193"/>
            <p:cNvGrpSpPr/>
            <p:nvPr/>
          </p:nvGrpSpPr>
          <p:grpSpPr>
            <a:xfrm>
              <a:off x="970405" y="3649053"/>
              <a:ext cx="410032" cy="103055"/>
              <a:chOff x="1742072" y="5054842"/>
              <a:chExt cx="377048" cy="94764"/>
            </a:xfrm>
          </p:grpSpPr>
          <p:sp>
            <p:nvSpPr>
              <p:cNvPr id="239" name="Rectangle 197"/>
              <p:cNvSpPr>
                <a:spLocks noChangeAspect="1"/>
              </p:cNvSpPr>
              <p:nvPr/>
            </p:nvSpPr>
            <p:spPr bwMode="auto">
              <a:xfrm>
                <a:off x="1742072" y="5054842"/>
                <a:ext cx="377048" cy="94764"/>
              </a:xfrm>
              <a:prstGeom prst="rect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ysClr val="window" lastClr="FFFFFF"/>
                  </a:solidFill>
                  <a:cs typeface="Calibri" pitchFamily="34" charset="0"/>
                </a:endParaRPr>
              </a:p>
            </p:txBody>
          </p:sp>
          <p:sp>
            <p:nvSpPr>
              <p:cNvPr id="240" name="TextBox 239"/>
              <p:cNvSpPr txBox="1"/>
              <p:nvPr/>
            </p:nvSpPr>
            <p:spPr bwMode="ltGray">
              <a:xfrm>
                <a:off x="1780200" y="5068796"/>
                <a:ext cx="331662" cy="70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 latinLnBrk="0">
                  <a:defRPr/>
                </a:pPr>
                <a:r>
                  <a:rPr lang="en-US" sz="500" kern="0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NBUA Client</a:t>
                </a:r>
              </a:p>
            </p:txBody>
          </p:sp>
        </p:grpSp>
        <p:grpSp>
          <p:nvGrpSpPr>
            <p:cNvPr id="236" name="Group 127"/>
            <p:cNvGrpSpPr>
              <a:grpSpLocks noChangeAspect="1"/>
            </p:cNvGrpSpPr>
            <p:nvPr/>
          </p:nvGrpSpPr>
          <p:grpSpPr>
            <a:xfrm>
              <a:off x="857619" y="3622145"/>
              <a:ext cx="162596" cy="162596"/>
              <a:chOff x="-1298721" y="3765780"/>
              <a:chExt cx="228600" cy="228600"/>
            </a:xfr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37" name="Oval 128"/>
              <p:cNvSpPr/>
              <p:nvPr/>
            </p:nvSpPr>
            <p:spPr bwMode="auto">
              <a:xfrm>
                <a:off x="-1298721" y="376578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kern="0" dirty="0" err="1" smtClea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238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48432" y="3811021"/>
                <a:ext cx="128016" cy="144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41" name="그룹 240"/>
          <p:cNvGrpSpPr/>
          <p:nvPr/>
        </p:nvGrpSpPr>
        <p:grpSpPr>
          <a:xfrm>
            <a:off x="6005346" y="3659893"/>
            <a:ext cx="522818" cy="162596"/>
            <a:chOff x="857619" y="3622145"/>
            <a:chExt cx="522818" cy="162596"/>
          </a:xfrm>
        </p:grpSpPr>
        <p:grpSp>
          <p:nvGrpSpPr>
            <p:cNvPr id="242" name="Group 193"/>
            <p:cNvGrpSpPr/>
            <p:nvPr/>
          </p:nvGrpSpPr>
          <p:grpSpPr>
            <a:xfrm>
              <a:off x="970405" y="3649053"/>
              <a:ext cx="410032" cy="103055"/>
              <a:chOff x="1742072" y="5054842"/>
              <a:chExt cx="377048" cy="94764"/>
            </a:xfrm>
          </p:grpSpPr>
          <p:sp>
            <p:nvSpPr>
              <p:cNvPr id="246" name="Rectangle 197"/>
              <p:cNvSpPr>
                <a:spLocks noChangeAspect="1"/>
              </p:cNvSpPr>
              <p:nvPr/>
            </p:nvSpPr>
            <p:spPr bwMode="auto">
              <a:xfrm>
                <a:off x="1742072" y="5054842"/>
                <a:ext cx="377048" cy="94764"/>
              </a:xfrm>
              <a:prstGeom prst="rect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ysClr val="window" lastClr="FFFFFF"/>
                  </a:solidFill>
                  <a:cs typeface="Calibri" pitchFamily="34" charset="0"/>
                </a:endParaRPr>
              </a:p>
            </p:txBody>
          </p:sp>
          <p:sp>
            <p:nvSpPr>
              <p:cNvPr id="247" name="TextBox 246"/>
              <p:cNvSpPr txBox="1"/>
              <p:nvPr/>
            </p:nvSpPr>
            <p:spPr bwMode="ltGray">
              <a:xfrm>
                <a:off x="1780200" y="5068796"/>
                <a:ext cx="331662" cy="70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 latinLnBrk="0">
                  <a:defRPr/>
                </a:pPr>
                <a:r>
                  <a:rPr lang="en-US" sz="500" kern="0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NBUA Client</a:t>
                </a:r>
              </a:p>
            </p:txBody>
          </p:sp>
        </p:grpSp>
        <p:grpSp>
          <p:nvGrpSpPr>
            <p:cNvPr id="243" name="Group 127"/>
            <p:cNvGrpSpPr>
              <a:grpSpLocks noChangeAspect="1"/>
            </p:cNvGrpSpPr>
            <p:nvPr/>
          </p:nvGrpSpPr>
          <p:grpSpPr>
            <a:xfrm>
              <a:off x="857619" y="3622145"/>
              <a:ext cx="162596" cy="162596"/>
              <a:chOff x="-1298721" y="3765780"/>
              <a:chExt cx="228600" cy="228600"/>
            </a:xfr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44" name="Oval 128"/>
              <p:cNvSpPr/>
              <p:nvPr/>
            </p:nvSpPr>
            <p:spPr bwMode="auto">
              <a:xfrm>
                <a:off x="-1298721" y="376578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kern="0" dirty="0" err="1" smtClea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245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48432" y="3811021"/>
                <a:ext cx="128016" cy="144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48" name="그룹 247"/>
          <p:cNvGrpSpPr/>
          <p:nvPr/>
        </p:nvGrpSpPr>
        <p:grpSpPr>
          <a:xfrm>
            <a:off x="5318955" y="3058797"/>
            <a:ext cx="182881" cy="182880"/>
            <a:chOff x="2301929" y="4560911"/>
            <a:chExt cx="182881" cy="182880"/>
          </a:xfrm>
        </p:grpSpPr>
        <p:sp>
          <p:nvSpPr>
            <p:cNvPr id="249" name="Rounded Rectangle 860"/>
            <p:cNvSpPr/>
            <p:nvPr/>
          </p:nvSpPr>
          <p:spPr bwMode="auto">
            <a:xfrm>
              <a:off x="2301929" y="4560911"/>
              <a:ext cx="182881" cy="182880"/>
            </a:xfrm>
            <a:prstGeom prst="roundRect">
              <a:avLst/>
            </a:prstGeom>
            <a:gradFill flip="none" rotWithShape="1">
              <a:gsLst>
                <a:gs pos="0">
                  <a:srgbClr val="C40000"/>
                </a:gs>
                <a:gs pos="87000">
                  <a:srgbClr val="860000"/>
                </a:gs>
              </a:gsLst>
              <a:lin ang="2700000" scaled="1"/>
              <a:tileRect/>
            </a:gradFill>
            <a:ln w="12700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pic>
          <p:nvPicPr>
            <p:cNvPr id="250" name="그림 24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09513" y="4570150"/>
              <a:ext cx="161272" cy="161272"/>
            </a:xfrm>
            <a:prstGeom prst="rect">
              <a:avLst/>
            </a:prstGeom>
          </p:spPr>
        </p:pic>
      </p:grpSp>
      <p:grpSp>
        <p:nvGrpSpPr>
          <p:cNvPr id="251" name="그룹 250"/>
          <p:cNvGrpSpPr/>
          <p:nvPr/>
        </p:nvGrpSpPr>
        <p:grpSpPr>
          <a:xfrm>
            <a:off x="3822205" y="3053556"/>
            <a:ext cx="182881" cy="182880"/>
            <a:chOff x="805179" y="4555670"/>
            <a:chExt cx="182881" cy="182880"/>
          </a:xfrm>
        </p:grpSpPr>
        <p:sp>
          <p:nvSpPr>
            <p:cNvPr id="252" name="Rounded Rectangle 842"/>
            <p:cNvSpPr/>
            <p:nvPr/>
          </p:nvSpPr>
          <p:spPr bwMode="auto">
            <a:xfrm>
              <a:off x="805179" y="4555670"/>
              <a:ext cx="182881" cy="18288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932279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pic>
          <p:nvPicPr>
            <p:cNvPr id="253" name="그림 25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14" y="4567747"/>
              <a:ext cx="162368" cy="162368"/>
            </a:xfrm>
            <a:prstGeom prst="rect">
              <a:avLst/>
            </a:prstGeom>
          </p:spPr>
        </p:pic>
      </p:grpSp>
      <p:sp>
        <p:nvSpPr>
          <p:cNvPr id="254" name="Rounded Rectangle 210"/>
          <p:cNvSpPr/>
          <p:nvPr/>
        </p:nvSpPr>
        <p:spPr bwMode="auto">
          <a:xfrm>
            <a:off x="6686606" y="2985807"/>
            <a:ext cx="1276094" cy="1103250"/>
          </a:xfrm>
          <a:prstGeom prst="roundRect">
            <a:avLst>
              <a:gd name="adj" fmla="val 4034"/>
            </a:avLst>
          </a:prstGeom>
          <a:solidFill>
            <a:srgbClr val="0096D6"/>
          </a:solidFill>
          <a:ln w="12700" cap="flat" cmpd="sng" algn="ctr">
            <a:solidFill>
              <a:schemeClr val="tx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 err="1"/>
          </a:p>
        </p:txBody>
      </p:sp>
      <p:grpSp>
        <p:nvGrpSpPr>
          <p:cNvPr id="255" name="그룹 254"/>
          <p:cNvGrpSpPr/>
          <p:nvPr/>
        </p:nvGrpSpPr>
        <p:grpSpPr>
          <a:xfrm>
            <a:off x="6912843" y="3079859"/>
            <a:ext cx="910459" cy="142815"/>
            <a:chOff x="3895817" y="4581973"/>
            <a:chExt cx="910459" cy="142815"/>
          </a:xfrm>
        </p:grpSpPr>
        <p:sp>
          <p:nvSpPr>
            <p:cNvPr id="256" name="Rectangle 839"/>
            <p:cNvSpPr/>
            <p:nvPr/>
          </p:nvSpPr>
          <p:spPr bwMode="auto">
            <a:xfrm>
              <a:off x="3895817" y="4581973"/>
              <a:ext cx="910459" cy="142815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257" name="TextBox 390"/>
            <p:cNvSpPr txBox="1"/>
            <p:nvPr/>
          </p:nvSpPr>
          <p:spPr bwMode="ltGray">
            <a:xfrm>
              <a:off x="4060154" y="4592747"/>
              <a:ext cx="519373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noProof="0" dirty="0" smtClean="0">
                  <a:solidFill>
                    <a:prstClr val="white"/>
                  </a:solidFill>
                </a:rPr>
                <a:t>HPUX</a:t>
              </a:r>
              <a:r>
                <a:rPr kumimoji="0" 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 </a:t>
              </a:r>
              <a:r>
                <a:rPr kumimoji="0" lang="ko-KR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서버</a:t>
              </a:r>
              <a:endPara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cxnSp>
        <p:nvCxnSpPr>
          <p:cNvPr id="258" name="Straight Connector 245"/>
          <p:cNvCxnSpPr/>
          <p:nvPr/>
        </p:nvCxnSpPr>
        <p:spPr bwMode="auto">
          <a:xfrm>
            <a:off x="7332259" y="4078816"/>
            <a:ext cx="0" cy="914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9" name="TextBox 445"/>
          <p:cNvSpPr txBox="1"/>
          <p:nvPr/>
        </p:nvSpPr>
        <p:spPr bwMode="ltGray">
          <a:xfrm>
            <a:off x="6916941" y="4143855"/>
            <a:ext cx="833436" cy="33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800" i="1" dirty="0" smtClean="0"/>
              <a:t>HPUX</a:t>
            </a:r>
            <a:r>
              <a:rPr lang="en-US" sz="800" i="1" noProof="0" dirty="0" smtClean="0"/>
              <a:t> BMR </a:t>
            </a:r>
            <a:r>
              <a:rPr lang="ko-KR" altLang="en-US" sz="800" i="1" dirty="0"/>
              <a:t>백업 환경</a:t>
            </a:r>
            <a:endParaRPr lang="en-IE" altLang="ko-KR" sz="800" i="1" dirty="0" err="1"/>
          </a:p>
        </p:txBody>
      </p:sp>
      <p:grpSp>
        <p:nvGrpSpPr>
          <p:cNvPr id="260" name="그룹 259"/>
          <p:cNvGrpSpPr/>
          <p:nvPr/>
        </p:nvGrpSpPr>
        <p:grpSpPr>
          <a:xfrm>
            <a:off x="6840884" y="3330338"/>
            <a:ext cx="982418" cy="496450"/>
            <a:chOff x="843803" y="3292590"/>
            <a:chExt cx="982418" cy="496450"/>
          </a:xfrm>
        </p:grpSpPr>
        <p:grpSp>
          <p:nvGrpSpPr>
            <p:cNvPr id="261" name="Group 214"/>
            <p:cNvGrpSpPr>
              <a:grpSpLocks noChangeAspect="1"/>
            </p:cNvGrpSpPr>
            <p:nvPr/>
          </p:nvGrpSpPr>
          <p:grpSpPr bwMode="auto">
            <a:xfrm>
              <a:off x="843803" y="3292590"/>
              <a:ext cx="346670" cy="496450"/>
              <a:chOff x="4493" y="1677"/>
              <a:chExt cx="574" cy="822"/>
            </a:xfrm>
          </p:grpSpPr>
          <p:sp>
            <p:nvSpPr>
              <p:cNvPr id="278" name="AutoShape 215"/>
              <p:cNvSpPr>
                <a:spLocks noChangeAspect="1" noChangeArrowheads="1" noTextEdit="1"/>
              </p:cNvSpPr>
              <p:nvPr/>
            </p:nvSpPr>
            <p:spPr bwMode="ltGray">
              <a:xfrm>
                <a:off x="4493" y="1677"/>
                <a:ext cx="574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9" name="Freeform 216"/>
              <p:cNvSpPr>
                <a:spLocks/>
              </p:cNvSpPr>
              <p:nvPr/>
            </p:nvSpPr>
            <p:spPr bwMode="ltGray">
              <a:xfrm>
                <a:off x="4498" y="1684"/>
                <a:ext cx="564" cy="808"/>
              </a:xfrm>
              <a:custGeom>
                <a:avLst/>
                <a:gdLst/>
                <a:ahLst/>
                <a:cxnLst>
                  <a:cxn ang="0">
                    <a:pos x="237" y="57"/>
                  </a:cxn>
                  <a:cxn ang="0">
                    <a:pos x="233" y="53"/>
                  </a:cxn>
                  <a:cxn ang="0">
                    <a:pos x="145" y="2"/>
                  </a:cxn>
                  <a:cxn ang="0">
                    <a:pos x="135" y="2"/>
                  </a:cxn>
                  <a:cxn ang="0">
                    <a:pos x="5" y="77"/>
                  </a:cxn>
                  <a:cxn ang="0">
                    <a:pos x="1" y="81"/>
                  </a:cxn>
                  <a:cxn ang="0">
                    <a:pos x="0" y="86"/>
                  </a:cxn>
                  <a:cxn ang="0">
                    <a:pos x="0" y="280"/>
                  </a:cxn>
                  <a:cxn ang="0">
                    <a:pos x="5" y="289"/>
                  </a:cxn>
                  <a:cxn ang="0">
                    <a:pos x="93" y="341"/>
                  </a:cxn>
                  <a:cxn ang="0">
                    <a:pos x="98" y="342"/>
                  </a:cxn>
                  <a:cxn ang="0">
                    <a:pos x="103" y="341"/>
                  </a:cxn>
                  <a:cxn ang="0">
                    <a:pos x="234" y="265"/>
                  </a:cxn>
                  <a:cxn ang="0">
                    <a:pos x="239" y="257"/>
                  </a:cxn>
                  <a:cxn ang="0">
                    <a:pos x="238" y="62"/>
                  </a:cxn>
                  <a:cxn ang="0">
                    <a:pos x="237" y="57"/>
                  </a:cxn>
                </a:cxnLst>
                <a:rect l="0" t="0" r="r" b="b"/>
                <a:pathLst>
                  <a:path w="239" h="342">
                    <a:moveTo>
                      <a:pt x="237" y="57"/>
                    </a:moveTo>
                    <a:cubicBezTo>
                      <a:pt x="236" y="56"/>
                      <a:pt x="235" y="54"/>
                      <a:pt x="233" y="53"/>
                    </a:cubicBezTo>
                    <a:cubicBezTo>
                      <a:pt x="145" y="2"/>
                      <a:pt x="145" y="2"/>
                      <a:pt x="145" y="2"/>
                    </a:cubicBezTo>
                    <a:cubicBezTo>
                      <a:pt x="142" y="0"/>
                      <a:pt x="138" y="0"/>
                      <a:pt x="135" y="2"/>
                    </a:cubicBezTo>
                    <a:cubicBezTo>
                      <a:pt x="5" y="77"/>
                      <a:pt x="5" y="77"/>
                      <a:pt x="5" y="77"/>
                    </a:cubicBezTo>
                    <a:cubicBezTo>
                      <a:pt x="4" y="78"/>
                      <a:pt x="2" y="79"/>
                      <a:pt x="1" y="81"/>
                    </a:cubicBezTo>
                    <a:cubicBezTo>
                      <a:pt x="1" y="82"/>
                      <a:pt x="0" y="84"/>
                      <a:pt x="0" y="86"/>
                    </a:cubicBezTo>
                    <a:cubicBezTo>
                      <a:pt x="0" y="280"/>
                      <a:pt x="0" y="280"/>
                      <a:pt x="0" y="280"/>
                    </a:cubicBezTo>
                    <a:cubicBezTo>
                      <a:pt x="0" y="284"/>
                      <a:pt x="2" y="287"/>
                      <a:pt x="5" y="28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5" y="341"/>
                      <a:pt x="96" y="342"/>
                      <a:pt x="98" y="342"/>
                    </a:cubicBezTo>
                    <a:cubicBezTo>
                      <a:pt x="100" y="342"/>
                      <a:pt x="102" y="341"/>
                      <a:pt x="103" y="341"/>
                    </a:cubicBezTo>
                    <a:cubicBezTo>
                      <a:pt x="234" y="265"/>
                      <a:pt x="234" y="265"/>
                      <a:pt x="234" y="265"/>
                    </a:cubicBezTo>
                    <a:cubicBezTo>
                      <a:pt x="236" y="264"/>
                      <a:pt x="239" y="260"/>
                      <a:pt x="239" y="257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8" y="61"/>
                      <a:pt x="238" y="59"/>
                      <a:pt x="237" y="57"/>
                    </a:cubicBezTo>
                    <a:close/>
                  </a:path>
                </a:pathLst>
              </a:custGeom>
              <a:noFill/>
              <a:ln w="222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0" name="Freeform 217"/>
              <p:cNvSpPr>
                <a:spLocks/>
              </p:cNvSpPr>
              <p:nvPr/>
            </p:nvSpPr>
            <p:spPr bwMode="ltGray">
              <a:xfrm>
                <a:off x="4498" y="1876"/>
                <a:ext cx="231" cy="616"/>
              </a:xfrm>
              <a:custGeom>
                <a:avLst/>
                <a:gdLst/>
                <a:ahLst/>
                <a:cxnLst>
                  <a:cxn ang="0">
                    <a:pos x="98" y="261"/>
                  </a:cxn>
                  <a:cxn ang="0">
                    <a:pos x="98" y="58"/>
                  </a:cxn>
                  <a:cxn ang="0">
                    <a:pos x="1" y="0"/>
                  </a:cxn>
                  <a:cxn ang="0">
                    <a:pos x="0" y="6"/>
                  </a:cxn>
                  <a:cxn ang="0">
                    <a:pos x="0" y="199"/>
                  </a:cxn>
                  <a:cxn ang="0">
                    <a:pos x="5" y="208"/>
                  </a:cxn>
                  <a:cxn ang="0">
                    <a:pos x="93" y="260"/>
                  </a:cxn>
                  <a:cxn ang="0">
                    <a:pos x="98" y="261"/>
                  </a:cxn>
                </a:cxnLst>
                <a:rect l="0" t="0" r="r" b="b"/>
                <a:pathLst>
                  <a:path w="98" h="261">
                    <a:moveTo>
                      <a:pt x="98" y="261"/>
                    </a:moveTo>
                    <a:cubicBezTo>
                      <a:pt x="98" y="58"/>
                      <a:pt x="98" y="58"/>
                      <a:pt x="98" y="58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4"/>
                      <a:pt x="0" y="6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3"/>
                      <a:pt x="2" y="206"/>
                      <a:pt x="5" y="208"/>
                    </a:cubicBezTo>
                    <a:cubicBezTo>
                      <a:pt x="93" y="260"/>
                      <a:pt x="93" y="260"/>
                      <a:pt x="93" y="260"/>
                    </a:cubicBezTo>
                    <a:cubicBezTo>
                      <a:pt x="94" y="260"/>
                      <a:pt x="96" y="261"/>
                      <a:pt x="98" y="26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1" name="Freeform 218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0" y="116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</a:cxnLst>
                <a:rect l="0" t="0" r="r" b="b"/>
                <a:pathLst>
                  <a:path w="200" h="326">
                    <a:moveTo>
                      <a:pt x="0" y="0"/>
                    </a:moveTo>
                    <a:lnTo>
                      <a:pt x="200" y="116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2" name="Freeform 219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06"/>
                  </a:cxn>
                  <a:cxn ang="0">
                    <a:pos x="200" y="319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200" h="326">
                    <a:moveTo>
                      <a:pt x="4" y="3"/>
                    </a:moveTo>
                    <a:lnTo>
                      <a:pt x="4" y="206"/>
                    </a:lnTo>
                    <a:lnTo>
                      <a:pt x="200" y="319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3" name="Line 220"/>
              <p:cNvSpPr>
                <a:spLocks noChangeShapeType="1"/>
              </p:cNvSpPr>
              <p:nvPr/>
            </p:nvSpPr>
            <p:spPr bwMode="ltGray">
              <a:xfrm>
                <a:off x="4536" y="1975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4" name="Line 221"/>
              <p:cNvSpPr>
                <a:spLocks noChangeShapeType="1"/>
              </p:cNvSpPr>
              <p:nvPr/>
            </p:nvSpPr>
            <p:spPr bwMode="ltGray">
              <a:xfrm>
                <a:off x="4536" y="202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5" name="Line 222"/>
              <p:cNvSpPr>
                <a:spLocks noChangeShapeType="1"/>
              </p:cNvSpPr>
              <p:nvPr/>
            </p:nvSpPr>
            <p:spPr bwMode="ltGray">
              <a:xfrm>
                <a:off x="4536" y="207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6" name="Freeform 223"/>
              <p:cNvSpPr>
                <a:spLocks/>
              </p:cNvSpPr>
              <p:nvPr/>
            </p:nvSpPr>
            <p:spPr bwMode="ltGray">
              <a:xfrm>
                <a:off x="4510" y="2140"/>
                <a:ext cx="196" cy="130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0" y="4"/>
                  </a:cxn>
                  <a:cxn ang="0">
                    <a:pos x="4" y="12"/>
                  </a:cxn>
                  <a:cxn ang="0">
                    <a:pos x="79" y="54"/>
                  </a:cxn>
                  <a:cxn ang="0">
                    <a:pos x="83" y="52"/>
                  </a:cxn>
                  <a:cxn ang="0">
                    <a:pos x="79" y="44"/>
                  </a:cxn>
                  <a:cxn ang="0">
                    <a:pos x="5" y="2"/>
                  </a:cxn>
                </a:cxnLst>
                <a:rect l="0" t="0" r="r" b="b"/>
                <a:pathLst>
                  <a:path w="83" h="55">
                    <a:moveTo>
                      <a:pt x="5" y="2"/>
                    </a:moveTo>
                    <a:cubicBezTo>
                      <a:pt x="2" y="0"/>
                      <a:pt x="0" y="1"/>
                      <a:pt x="0" y="4"/>
                    </a:cubicBezTo>
                    <a:cubicBezTo>
                      <a:pt x="0" y="7"/>
                      <a:pt x="2" y="10"/>
                      <a:pt x="4" y="12"/>
                    </a:cubicBezTo>
                    <a:cubicBezTo>
                      <a:pt x="79" y="54"/>
                      <a:pt x="79" y="54"/>
                      <a:pt x="79" y="54"/>
                    </a:cubicBezTo>
                    <a:cubicBezTo>
                      <a:pt x="81" y="55"/>
                      <a:pt x="83" y="54"/>
                      <a:pt x="83" y="52"/>
                    </a:cubicBezTo>
                    <a:cubicBezTo>
                      <a:pt x="83" y="49"/>
                      <a:pt x="81" y="45"/>
                      <a:pt x="79" y="44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Freeform 224"/>
              <p:cNvSpPr>
                <a:spLocks/>
              </p:cNvSpPr>
              <p:nvPr/>
            </p:nvSpPr>
            <p:spPr bwMode="ltGray">
              <a:xfrm>
                <a:off x="4500" y="1684"/>
                <a:ext cx="558" cy="329"/>
              </a:xfrm>
              <a:custGeom>
                <a:avLst/>
                <a:gdLst/>
                <a:ahLst/>
                <a:cxnLst>
                  <a:cxn ang="0">
                    <a:pos x="232" y="54"/>
                  </a:cxn>
                  <a:cxn ang="0">
                    <a:pos x="144" y="2"/>
                  </a:cxn>
                  <a:cxn ang="0">
                    <a:pos x="144" y="2"/>
                  </a:cxn>
                  <a:cxn ang="0">
                    <a:pos x="134" y="2"/>
                  </a:cxn>
                  <a:cxn ang="0">
                    <a:pos x="134" y="2"/>
                  </a:cxn>
                  <a:cxn ang="0">
                    <a:pos x="4" y="77"/>
                  </a:cxn>
                  <a:cxn ang="0">
                    <a:pos x="0" y="81"/>
                  </a:cxn>
                  <a:cxn ang="0">
                    <a:pos x="97" y="139"/>
                  </a:cxn>
                  <a:cxn ang="0">
                    <a:pos x="236" y="58"/>
                  </a:cxn>
                  <a:cxn ang="0">
                    <a:pos x="232" y="54"/>
                  </a:cxn>
                </a:cxnLst>
                <a:rect l="0" t="0" r="r" b="b"/>
                <a:pathLst>
                  <a:path w="236" h="139">
                    <a:moveTo>
                      <a:pt x="232" y="54"/>
                    </a:move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1" y="0"/>
                      <a:pt x="137" y="0"/>
                      <a:pt x="134" y="2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3" y="78"/>
                      <a:pt x="1" y="79"/>
                      <a:pt x="0" y="81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236" y="58"/>
                      <a:pt x="236" y="58"/>
                      <a:pt x="236" y="58"/>
                    </a:cubicBezTo>
                    <a:cubicBezTo>
                      <a:pt x="235" y="56"/>
                      <a:pt x="234" y="55"/>
                      <a:pt x="232" y="54"/>
                    </a:cubicBez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Freeform 225"/>
              <p:cNvSpPr>
                <a:spLocks/>
              </p:cNvSpPr>
              <p:nvPr/>
            </p:nvSpPr>
            <p:spPr bwMode="ltGray">
              <a:xfrm>
                <a:off x="4729" y="1821"/>
                <a:ext cx="331" cy="671"/>
              </a:xfrm>
              <a:custGeom>
                <a:avLst/>
                <a:gdLst/>
                <a:ahLst/>
                <a:cxnLst>
                  <a:cxn ang="0">
                    <a:pos x="0" y="81"/>
                  </a:cxn>
                  <a:cxn ang="0">
                    <a:pos x="0" y="284"/>
                  </a:cxn>
                  <a:cxn ang="0">
                    <a:pos x="5" y="283"/>
                  </a:cxn>
                  <a:cxn ang="0">
                    <a:pos x="135" y="208"/>
                  </a:cxn>
                  <a:cxn ang="0">
                    <a:pos x="140" y="199"/>
                  </a:cxn>
                  <a:cxn ang="0">
                    <a:pos x="140" y="5"/>
                  </a:cxn>
                  <a:cxn ang="0">
                    <a:pos x="139" y="0"/>
                  </a:cxn>
                  <a:cxn ang="0">
                    <a:pos x="0" y="81"/>
                  </a:cxn>
                </a:cxnLst>
                <a:rect l="0" t="0" r="r" b="b"/>
                <a:pathLst>
                  <a:path w="140" h="284">
                    <a:moveTo>
                      <a:pt x="0" y="81"/>
                    </a:moveTo>
                    <a:cubicBezTo>
                      <a:pt x="0" y="284"/>
                      <a:pt x="0" y="284"/>
                      <a:pt x="0" y="284"/>
                    </a:cubicBezTo>
                    <a:cubicBezTo>
                      <a:pt x="2" y="284"/>
                      <a:pt x="4" y="284"/>
                      <a:pt x="5" y="283"/>
                    </a:cubicBezTo>
                    <a:cubicBezTo>
                      <a:pt x="135" y="208"/>
                      <a:pt x="135" y="208"/>
                      <a:pt x="135" y="208"/>
                    </a:cubicBezTo>
                    <a:cubicBezTo>
                      <a:pt x="138" y="206"/>
                      <a:pt x="140" y="203"/>
                      <a:pt x="140" y="199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0" y="3"/>
                      <a:pt x="140" y="2"/>
                      <a:pt x="139" y="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62" name="Group 214"/>
            <p:cNvGrpSpPr>
              <a:grpSpLocks noChangeAspect="1"/>
            </p:cNvGrpSpPr>
            <p:nvPr/>
          </p:nvGrpSpPr>
          <p:grpSpPr bwMode="auto">
            <a:xfrm>
              <a:off x="1479551" y="3292590"/>
              <a:ext cx="346670" cy="496450"/>
              <a:chOff x="4493" y="1677"/>
              <a:chExt cx="574" cy="822"/>
            </a:xfrm>
          </p:grpSpPr>
          <p:sp>
            <p:nvSpPr>
              <p:cNvPr id="267" name="AutoShape 215"/>
              <p:cNvSpPr>
                <a:spLocks noChangeAspect="1" noChangeArrowheads="1" noTextEdit="1"/>
              </p:cNvSpPr>
              <p:nvPr/>
            </p:nvSpPr>
            <p:spPr bwMode="ltGray">
              <a:xfrm>
                <a:off x="4493" y="1677"/>
                <a:ext cx="574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8" name="Freeform 216"/>
              <p:cNvSpPr>
                <a:spLocks/>
              </p:cNvSpPr>
              <p:nvPr/>
            </p:nvSpPr>
            <p:spPr bwMode="ltGray">
              <a:xfrm>
                <a:off x="4498" y="1684"/>
                <a:ext cx="564" cy="808"/>
              </a:xfrm>
              <a:custGeom>
                <a:avLst/>
                <a:gdLst/>
                <a:ahLst/>
                <a:cxnLst>
                  <a:cxn ang="0">
                    <a:pos x="237" y="57"/>
                  </a:cxn>
                  <a:cxn ang="0">
                    <a:pos x="233" y="53"/>
                  </a:cxn>
                  <a:cxn ang="0">
                    <a:pos x="145" y="2"/>
                  </a:cxn>
                  <a:cxn ang="0">
                    <a:pos x="135" y="2"/>
                  </a:cxn>
                  <a:cxn ang="0">
                    <a:pos x="5" y="77"/>
                  </a:cxn>
                  <a:cxn ang="0">
                    <a:pos x="1" y="81"/>
                  </a:cxn>
                  <a:cxn ang="0">
                    <a:pos x="0" y="86"/>
                  </a:cxn>
                  <a:cxn ang="0">
                    <a:pos x="0" y="280"/>
                  </a:cxn>
                  <a:cxn ang="0">
                    <a:pos x="5" y="289"/>
                  </a:cxn>
                  <a:cxn ang="0">
                    <a:pos x="93" y="341"/>
                  </a:cxn>
                  <a:cxn ang="0">
                    <a:pos x="98" y="342"/>
                  </a:cxn>
                  <a:cxn ang="0">
                    <a:pos x="103" y="341"/>
                  </a:cxn>
                  <a:cxn ang="0">
                    <a:pos x="234" y="265"/>
                  </a:cxn>
                  <a:cxn ang="0">
                    <a:pos x="239" y="257"/>
                  </a:cxn>
                  <a:cxn ang="0">
                    <a:pos x="238" y="62"/>
                  </a:cxn>
                  <a:cxn ang="0">
                    <a:pos x="237" y="57"/>
                  </a:cxn>
                </a:cxnLst>
                <a:rect l="0" t="0" r="r" b="b"/>
                <a:pathLst>
                  <a:path w="239" h="342">
                    <a:moveTo>
                      <a:pt x="237" y="57"/>
                    </a:moveTo>
                    <a:cubicBezTo>
                      <a:pt x="236" y="56"/>
                      <a:pt x="235" y="54"/>
                      <a:pt x="233" y="53"/>
                    </a:cubicBezTo>
                    <a:cubicBezTo>
                      <a:pt x="145" y="2"/>
                      <a:pt x="145" y="2"/>
                      <a:pt x="145" y="2"/>
                    </a:cubicBezTo>
                    <a:cubicBezTo>
                      <a:pt x="142" y="0"/>
                      <a:pt x="138" y="0"/>
                      <a:pt x="135" y="2"/>
                    </a:cubicBezTo>
                    <a:cubicBezTo>
                      <a:pt x="5" y="77"/>
                      <a:pt x="5" y="77"/>
                      <a:pt x="5" y="77"/>
                    </a:cubicBezTo>
                    <a:cubicBezTo>
                      <a:pt x="4" y="78"/>
                      <a:pt x="2" y="79"/>
                      <a:pt x="1" y="81"/>
                    </a:cubicBezTo>
                    <a:cubicBezTo>
                      <a:pt x="1" y="82"/>
                      <a:pt x="0" y="84"/>
                      <a:pt x="0" y="86"/>
                    </a:cubicBezTo>
                    <a:cubicBezTo>
                      <a:pt x="0" y="280"/>
                      <a:pt x="0" y="280"/>
                      <a:pt x="0" y="280"/>
                    </a:cubicBezTo>
                    <a:cubicBezTo>
                      <a:pt x="0" y="284"/>
                      <a:pt x="2" y="287"/>
                      <a:pt x="5" y="28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5" y="341"/>
                      <a:pt x="96" y="342"/>
                      <a:pt x="98" y="342"/>
                    </a:cubicBezTo>
                    <a:cubicBezTo>
                      <a:pt x="100" y="342"/>
                      <a:pt x="102" y="341"/>
                      <a:pt x="103" y="341"/>
                    </a:cubicBezTo>
                    <a:cubicBezTo>
                      <a:pt x="234" y="265"/>
                      <a:pt x="234" y="265"/>
                      <a:pt x="234" y="265"/>
                    </a:cubicBezTo>
                    <a:cubicBezTo>
                      <a:pt x="236" y="264"/>
                      <a:pt x="239" y="260"/>
                      <a:pt x="239" y="257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8" y="61"/>
                      <a:pt x="238" y="59"/>
                      <a:pt x="237" y="57"/>
                    </a:cubicBezTo>
                    <a:close/>
                  </a:path>
                </a:pathLst>
              </a:custGeom>
              <a:noFill/>
              <a:ln w="222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9" name="Freeform 217"/>
              <p:cNvSpPr>
                <a:spLocks/>
              </p:cNvSpPr>
              <p:nvPr/>
            </p:nvSpPr>
            <p:spPr bwMode="ltGray">
              <a:xfrm>
                <a:off x="4498" y="1876"/>
                <a:ext cx="231" cy="616"/>
              </a:xfrm>
              <a:custGeom>
                <a:avLst/>
                <a:gdLst/>
                <a:ahLst/>
                <a:cxnLst>
                  <a:cxn ang="0">
                    <a:pos x="98" y="261"/>
                  </a:cxn>
                  <a:cxn ang="0">
                    <a:pos x="98" y="58"/>
                  </a:cxn>
                  <a:cxn ang="0">
                    <a:pos x="1" y="0"/>
                  </a:cxn>
                  <a:cxn ang="0">
                    <a:pos x="0" y="6"/>
                  </a:cxn>
                  <a:cxn ang="0">
                    <a:pos x="0" y="199"/>
                  </a:cxn>
                  <a:cxn ang="0">
                    <a:pos x="5" y="208"/>
                  </a:cxn>
                  <a:cxn ang="0">
                    <a:pos x="93" y="260"/>
                  </a:cxn>
                  <a:cxn ang="0">
                    <a:pos x="98" y="261"/>
                  </a:cxn>
                </a:cxnLst>
                <a:rect l="0" t="0" r="r" b="b"/>
                <a:pathLst>
                  <a:path w="98" h="261">
                    <a:moveTo>
                      <a:pt x="98" y="261"/>
                    </a:moveTo>
                    <a:cubicBezTo>
                      <a:pt x="98" y="58"/>
                      <a:pt x="98" y="58"/>
                      <a:pt x="98" y="58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4"/>
                      <a:pt x="0" y="6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3"/>
                      <a:pt x="2" y="206"/>
                      <a:pt x="5" y="208"/>
                    </a:cubicBezTo>
                    <a:cubicBezTo>
                      <a:pt x="93" y="260"/>
                      <a:pt x="93" y="260"/>
                      <a:pt x="93" y="260"/>
                    </a:cubicBezTo>
                    <a:cubicBezTo>
                      <a:pt x="94" y="260"/>
                      <a:pt x="96" y="261"/>
                      <a:pt x="98" y="26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0" name="Freeform 218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0" y="116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</a:cxnLst>
                <a:rect l="0" t="0" r="r" b="b"/>
                <a:pathLst>
                  <a:path w="200" h="326">
                    <a:moveTo>
                      <a:pt x="0" y="0"/>
                    </a:moveTo>
                    <a:lnTo>
                      <a:pt x="200" y="116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1" name="Freeform 219"/>
              <p:cNvSpPr>
                <a:spLocks/>
              </p:cNvSpPr>
              <p:nvPr/>
            </p:nvSpPr>
            <p:spPr bwMode="ltGray">
              <a:xfrm>
                <a:off x="4510" y="1906"/>
                <a:ext cx="200" cy="32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206"/>
                  </a:cxn>
                  <a:cxn ang="0">
                    <a:pos x="200" y="319"/>
                  </a:cxn>
                  <a:cxn ang="0">
                    <a:pos x="200" y="326"/>
                  </a:cxn>
                  <a:cxn ang="0">
                    <a:pos x="0" y="210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200" h="326">
                    <a:moveTo>
                      <a:pt x="4" y="3"/>
                    </a:moveTo>
                    <a:lnTo>
                      <a:pt x="4" y="206"/>
                    </a:lnTo>
                    <a:lnTo>
                      <a:pt x="200" y="319"/>
                    </a:lnTo>
                    <a:lnTo>
                      <a:pt x="200" y="326"/>
                    </a:lnTo>
                    <a:lnTo>
                      <a:pt x="0" y="210"/>
                    </a:lnTo>
                    <a:lnTo>
                      <a:pt x="0" y="0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2" name="Line 220"/>
              <p:cNvSpPr>
                <a:spLocks noChangeShapeType="1"/>
              </p:cNvSpPr>
              <p:nvPr/>
            </p:nvSpPr>
            <p:spPr bwMode="ltGray">
              <a:xfrm>
                <a:off x="4536" y="1975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3" name="Line 221"/>
              <p:cNvSpPr>
                <a:spLocks noChangeShapeType="1"/>
              </p:cNvSpPr>
              <p:nvPr/>
            </p:nvSpPr>
            <p:spPr bwMode="ltGray">
              <a:xfrm>
                <a:off x="4536" y="202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4" name="Line 222"/>
              <p:cNvSpPr>
                <a:spLocks noChangeShapeType="1"/>
              </p:cNvSpPr>
              <p:nvPr/>
            </p:nvSpPr>
            <p:spPr bwMode="ltGray">
              <a:xfrm>
                <a:off x="4536" y="2079"/>
                <a:ext cx="160" cy="87"/>
              </a:xfrm>
              <a:prstGeom prst="line">
                <a:avLst/>
              </a:prstGeom>
              <a:noFill/>
              <a:ln w="111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5" name="Freeform 223"/>
              <p:cNvSpPr>
                <a:spLocks/>
              </p:cNvSpPr>
              <p:nvPr/>
            </p:nvSpPr>
            <p:spPr bwMode="ltGray">
              <a:xfrm>
                <a:off x="4510" y="2140"/>
                <a:ext cx="196" cy="130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0" y="4"/>
                  </a:cxn>
                  <a:cxn ang="0">
                    <a:pos x="4" y="12"/>
                  </a:cxn>
                  <a:cxn ang="0">
                    <a:pos x="79" y="54"/>
                  </a:cxn>
                  <a:cxn ang="0">
                    <a:pos x="83" y="52"/>
                  </a:cxn>
                  <a:cxn ang="0">
                    <a:pos x="79" y="44"/>
                  </a:cxn>
                  <a:cxn ang="0">
                    <a:pos x="5" y="2"/>
                  </a:cxn>
                </a:cxnLst>
                <a:rect l="0" t="0" r="r" b="b"/>
                <a:pathLst>
                  <a:path w="83" h="55">
                    <a:moveTo>
                      <a:pt x="5" y="2"/>
                    </a:moveTo>
                    <a:cubicBezTo>
                      <a:pt x="2" y="0"/>
                      <a:pt x="0" y="1"/>
                      <a:pt x="0" y="4"/>
                    </a:cubicBezTo>
                    <a:cubicBezTo>
                      <a:pt x="0" y="7"/>
                      <a:pt x="2" y="10"/>
                      <a:pt x="4" y="12"/>
                    </a:cubicBezTo>
                    <a:cubicBezTo>
                      <a:pt x="79" y="54"/>
                      <a:pt x="79" y="54"/>
                      <a:pt x="79" y="54"/>
                    </a:cubicBezTo>
                    <a:cubicBezTo>
                      <a:pt x="81" y="55"/>
                      <a:pt x="83" y="54"/>
                      <a:pt x="83" y="52"/>
                    </a:cubicBezTo>
                    <a:cubicBezTo>
                      <a:pt x="83" y="49"/>
                      <a:pt x="81" y="45"/>
                      <a:pt x="79" y="44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6" name="Freeform 224"/>
              <p:cNvSpPr>
                <a:spLocks/>
              </p:cNvSpPr>
              <p:nvPr/>
            </p:nvSpPr>
            <p:spPr bwMode="ltGray">
              <a:xfrm>
                <a:off x="4500" y="1684"/>
                <a:ext cx="558" cy="329"/>
              </a:xfrm>
              <a:custGeom>
                <a:avLst/>
                <a:gdLst/>
                <a:ahLst/>
                <a:cxnLst>
                  <a:cxn ang="0">
                    <a:pos x="232" y="54"/>
                  </a:cxn>
                  <a:cxn ang="0">
                    <a:pos x="144" y="2"/>
                  </a:cxn>
                  <a:cxn ang="0">
                    <a:pos x="144" y="2"/>
                  </a:cxn>
                  <a:cxn ang="0">
                    <a:pos x="134" y="2"/>
                  </a:cxn>
                  <a:cxn ang="0">
                    <a:pos x="134" y="2"/>
                  </a:cxn>
                  <a:cxn ang="0">
                    <a:pos x="4" y="77"/>
                  </a:cxn>
                  <a:cxn ang="0">
                    <a:pos x="0" y="81"/>
                  </a:cxn>
                  <a:cxn ang="0">
                    <a:pos x="97" y="139"/>
                  </a:cxn>
                  <a:cxn ang="0">
                    <a:pos x="236" y="58"/>
                  </a:cxn>
                  <a:cxn ang="0">
                    <a:pos x="232" y="54"/>
                  </a:cxn>
                </a:cxnLst>
                <a:rect l="0" t="0" r="r" b="b"/>
                <a:pathLst>
                  <a:path w="236" h="139">
                    <a:moveTo>
                      <a:pt x="232" y="54"/>
                    </a:move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1" y="0"/>
                      <a:pt x="137" y="0"/>
                      <a:pt x="134" y="2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3" y="78"/>
                      <a:pt x="1" y="79"/>
                      <a:pt x="0" y="81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236" y="58"/>
                      <a:pt x="236" y="58"/>
                      <a:pt x="236" y="58"/>
                    </a:cubicBezTo>
                    <a:cubicBezTo>
                      <a:pt x="235" y="56"/>
                      <a:pt x="234" y="55"/>
                      <a:pt x="232" y="54"/>
                    </a:cubicBez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7" name="Freeform 225"/>
              <p:cNvSpPr>
                <a:spLocks/>
              </p:cNvSpPr>
              <p:nvPr/>
            </p:nvSpPr>
            <p:spPr bwMode="ltGray">
              <a:xfrm>
                <a:off x="4729" y="1821"/>
                <a:ext cx="331" cy="671"/>
              </a:xfrm>
              <a:custGeom>
                <a:avLst/>
                <a:gdLst/>
                <a:ahLst/>
                <a:cxnLst>
                  <a:cxn ang="0">
                    <a:pos x="0" y="81"/>
                  </a:cxn>
                  <a:cxn ang="0">
                    <a:pos x="0" y="284"/>
                  </a:cxn>
                  <a:cxn ang="0">
                    <a:pos x="5" y="283"/>
                  </a:cxn>
                  <a:cxn ang="0">
                    <a:pos x="135" y="208"/>
                  </a:cxn>
                  <a:cxn ang="0">
                    <a:pos x="140" y="199"/>
                  </a:cxn>
                  <a:cxn ang="0">
                    <a:pos x="140" y="5"/>
                  </a:cxn>
                  <a:cxn ang="0">
                    <a:pos x="139" y="0"/>
                  </a:cxn>
                  <a:cxn ang="0">
                    <a:pos x="0" y="81"/>
                  </a:cxn>
                </a:cxnLst>
                <a:rect l="0" t="0" r="r" b="b"/>
                <a:pathLst>
                  <a:path w="140" h="284">
                    <a:moveTo>
                      <a:pt x="0" y="81"/>
                    </a:moveTo>
                    <a:cubicBezTo>
                      <a:pt x="0" y="284"/>
                      <a:pt x="0" y="284"/>
                      <a:pt x="0" y="284"/>
                    </a:cubicBezTo>
                    <a:cubicBezTo>
                      <a:pt x="2" y="284"/>
                      <a:pt x="4" y="284"/>
                      <a:pt x="5" y="283"/>
                    </a:cubicBezTo>
                    <a:cubicBezTo>
                      <a:pt x="135" y="208"/>
                      <a:pt x="135" y="208"/>
                      <a:pt x="135" y="208"/>
                    </a:cubicBezTo>
                    <a:cubicBezTo>
                      <a:pt x="138" y="206"/>
                      <a:pt x="140" y="203"/>
                      <a:pt x="140" y="199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0" y="3"/>
                      <a:pt x="140" y="2"/>
                      <a:pt x="139" y="0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latinLnBrk="0"/>
                <a:endParaRPr kumimoji="0" 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63" name="그룹 262"/>
            <p:cNvGrpSpPr/>
            <p:nvPr/>
          </p:nvGrpSpPr>
          <p:grpSpPr>
            <a:xfrm>
              <a:off x="1237551" y="3549361"/>
              <a:ext cx="194921" cy="45719"/>
              <a:chOff x="1971915" y="5085184"/>
              <a:chExt cx="561207" cy="131632"/>
            </a:xfrm>
          </p:grpSpPr>
          <p:sp>
            <p:nvSpPr>
              <p:cNvPr id="264" name="타원 263"/>
              <p:cNvSpPr/>
              <p:nvPr/>
            </p:nvSpPr>
            <p:spPr bwMode="auto">
              <a:xfrm>
                <a:off x="1971915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5" name="타원 264"/>
              <p:cNvSpPr/>
              <p:nvPr/>
            </p:nvSpPr>
            <p:spPr bwMode="auto">
              <a:xfrm>
                <a:off x="2186702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" name="타원 265"/>
              <p:cNvSpPr/>
              <p:nvPr/>
            </p:nvSpPr>
            <p:spPr bwMode="auto">
              <a:xfrm>
                <a:off x="2401490" y="5085184"/>
                <a:ext cx="131632" cy="131632"/>
              </a:xfrm>
              <a:prstGeom prst="ellipse">
                <a:avLst/>
              </a:prstGeom>
              <a:solidFill>
                <a:schemeClr val="tx2"/>
              </a:solidFill>
              <a:ln w="1905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289" name="그룹 288"/>
          <p:cNvGrpSpPr/>
          <p:nvPr/>
        </p:nvGrpSpPr>
        <p:grpSpPr>
          <a:xfrm>
            <a:off x="6854700" y="3659893"/>
            <a:ext cx="522818" cy="162596"/>
            <a:chOff x="857619" y="3622145"/>
            <a:chExt cx="522818" cy="162596"/>
          </a:xfrm>
        </p:grpSpPr>
        <p:grpSp>
          <p:nvGrpSpPr>
            <p:cNvPr id="290" name="Group 193"/>
            <p:cNvGrpSpPr/>
            <p:nvPr/>
          </p:nvGrpSpPr>
          <p:grpSpPr>
            <a:xfrm>
              <a:off x="970405" y="3649053"/>
              <a:ext cx="410032" cy="103055"/>
              <a:chOff x="1742072" y="5054842"/>
              <a:chExt cx="377048" cy="94764"/>
            </a:xfrm>
          </p:grpSpPr>
          <p:sp>
            <p:nvSpPr>
              <p:cNvPr id="294" name="Rectangle 197"/>
              <p:cNvSpPr>
                <a:spLocks noChangeAspect="1"/>
              </p:cNvSpPr>
              <p:nvPr/>
            </p:nvSpPr>
            <p:spPr bwMode="auto">
              <a:xfrm>
                <a:off x="1742072" y="5054842"/>
                <a:ext cx="377048" cy="94764"/>
              </a:xfrm>
              <a:prstGeom prst="rect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ysClr val="window" lastClr="FFFFFF"/>
                  </a:solidFill>
                  <a:cs typeface="Calibri" pitchFamily="34" charset="0"/>
                </a:endParaRPr>
              </a:p>
            </p:txBody>
          </p:sp>
          <p:sp>
            <p:nvSpPr>
              <p:cNvPr id="295" name="TextBox 294"/>
              <p:cNvSpPr txBox="1"/>
              <p:nvPr/>
            </p:nvSpPr>
            <p:spPr bwMode="ltGray">
              <a:xfrm>
                <a:off x="1780200" y="5068796"/>
                <a:ext cx="331662" cy="70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 latinLnBrk="0">
                  <a:defRPr/>
                </a:pPr>
                <a:r>
                  <a:rPr lang="en-US" sz="500" kern="0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NBUA Client</a:t>
                </a:r>
              </a:p>
            </p:txBody>
          </p:sp>
        </p:grpSp>
        <p:grpSp>
          <p:nvGrpSpPr>
            <p:cNvPr id="291" name="Group 127"/>
            <p:cNvGrpSpPr>
              <a:grpSpLocks noChangeAspect="1"/>
            </p:cNvGrpSpPr>
            <p:nvPr/>
          </p:nvGrpSpPr>
          <p:grpSpPr>
            <a:xfrm>
              <a:off x="857619" y="3622145"/>
              <a:ext cx="162596" cy="162596"/>
              <a:chOff x="-1298721" y="3765780"/>
              <a:chExt cx="228600" cy="228600"/>
            </a:xfr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92" name="Oval 128"/>
              <p:cNvSpPr/>
              <p:nvPr/>
            </p:nvSpPr>
            <p:spPr bwMode="auto">
              <a:xfrm>
                <a:off x="-1298721" y="376578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kern="0" dirty="0" err="1" smtClea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293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48432" y="3811021"/>
                <a:ext cx="128016" cy="144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96" name="그룹 295"/>
          <p:cNvGrpSpPr/>
          <p:nvPr/>
        </p:nvGrpSpPr>
        <p:grpSpPr>
          <a:xfrm>
            <a:off x="7490970" y="3659893"/>
            <a:ext cx="522818" cy="162596"/>
            <a:chOff x="857619" y="3622145"/>
            <a:chExt cx="522818" cy="162596"/>
          </a:xfrm>
        </p:grpSpPr>
        <p:grpSp>
          <p:nvGrpSpPr>
            <p:cNvPr id="297" name="Group 193"/>
            <p:cNvGrpSpPr/>
            <p:nvPr/>
          </p:nvGrpSpPr>
          <p:grpSpPr>
            <a:xfrm>
              <a:off x="970405" y="3649053"/>
              <a:ext cx="410032" cy="103055"/>
              <a:chOff x="1742072" y="5054842"/>
              <a:chExt cx="377048" cy="94764"/>
            </a:xfrm>
          </p:grpSpPr>
          <p:sp>
            <p:nvSpPr>
              <p:cNvPr id="301" name="Rectangle 197"/>
              <p:cNvSpPr>
                <a:spLocks noChangeAspect="1"/>
              </p:cNvSpPr>
              <p:nvPr/>
            </p:nvSpPr>
            <p:spPr bwMode="auto">
              <a:xfrm>
                <a:off x="1742072" y="5054842"/>
                <a:ext cx="377048" cy="94764"/>
              </a:xfrm>
              <a:prstGeom prst="rect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 err="1" smtClean="0">
                  <a:solidFill>
                    <a:sysClr val="window" lastClr="FFFFFF"/>
                  </a:solidFill>
                  <a:cs typeface="Calibri" pitchFamily="34" charset="0"/>
                </a:endParaRPr>
              </a:p>
            </p:txBody>
          </p:sp>
          <p:sp>
            <p:nvSpPr>
              <p:cNvPr id="302" name="TextBox 301"/>
              <p:cNvSpPr txBox="1"/>
              <p:nvPr/>
            </p:nvSpPr>
            <p:spPr bwMode="ltGray">
              <a:xfrm>
                <a:off x="1780200" y="5068796"/>
                <a:ext cx="331662" cy="70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 latinLnBrk="0">
                  <a:defRPr/>
                </a:pPr>
                <a:r>
                  <a:rPr lang="en-US" sz="500" kern="0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NBUA Client</a:t>
                </a:r>
              </a:p>
            </p:txBody>
          </p:sp>
        </p:grpSp>
        <p:grpSp>
          <p:nvGrpSpPr>
            <p:cNvPr id="298" name="Group 127"/>
            <p:cNvGrpSpPr>
              <a:grpSpLocks noChangeAspect="1"/>
            </p:cNvGrpSpPr>
            <p:nvPr/>
          </p:nvGrpSpPr>
          <p:grpSpPr>
            <a:xfrm>
              <a:off x="857619" y="3622145"/>
              <a:ext cx="162596" cy="162596"/>
              <a:chOff x="-1298721" y="3765780"/>
              <a:chExt cx="228600" cy="228600"/>
            </a:xfrm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99" name="Oval 128"/>
              <p:cNvSpPr/>
              <p:nvPr/>
            </p:nvSpPr>
            <p:spPr bwMode="auto">
              <a:xfrm>
                <a:off x="-1298721" y="376578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kern="0" dirty="0" err="1" smtClea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300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48432" y="3811021"/>
                <a:ext cx="128016" cy="144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03" name="그룹 302"/>
          <p:cNvGrpSpPr/>
          <p:nvPr/>
        </p:nvGrpSpPr>
        <p:grpSpPr>
          <a:xfrm>
            <a:off x="6795874" y="3048304"/>
            <a:ext cx="200652" cy="200652"/>
            <a:chOff x="3778848" y="4550418"/>
            <a:chExt cx="200652" cy="200652"/>
          </a:xfrm>
        </p:grpSpPr>
        <p:sp>
          <p:nvSpPr>
            <p:cNvPr id="304" name="Rounded Rectangle 860"/>
            <p:cNvSpPr/>
            <p:nvPr/>
          </p:nvSpPr>
          <p:spPr bwMode="auto">
            <a:xfrm>
              <a:off x="3787553" y="4560911"/>
              <a:ext cx="182881" cy="18288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pic>
          <p:nvPicPr>
            <p:cNvPr id="305" name="그림 30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848" y="4550418"/>
              <a:ext cx="200652" cy="200652"/>
            </a:xfrm>
            <a:prstGeom prst="rect">
              <a:avLst/>
            </a:prstGeom>
          </p:spPr>
        </p:pic>
      </p:grpSp>
      <p:grpSp>
        <p:nvGrpSpPr>
          <p:cNvPr id="314" name="그룹 313"/>
          <p:cNvGrpSpPr/>
          <p:nvPr/>
        </p:nvGrpSpPr>
        <p:grpSpPr>
          <a:xfrm>
            <a:off x="7182747" y="2226216"/>
            <a:ext cx="1172460" cy="200652"/>
            <a:chOff x="3710431" y="4089761"/>
            <a:chExt cx="1172460" cy="200652"/>
          </a:xfrm>
        </p:grpSpPr>
        <p:grpSp>
          <p:nvGrpSpPr>
            <p:cNvPr id="315" name="Group 841"/>
            <p:cNvGrpSpPr>
              <a:grpSpLocks noChangeAspect="1"/>
            </p:cNvGrpSpPr>
            <p:nvPr/>
          </p:nvGrpSpPr>
          <p:grpSpPr>
            <a:xfrm>
              <a:off x="3710431" y="4098647"/>
              <a:ext cx="182881" cy="182880"/>
              <a:chOff x="2301498" y="3429000"/>
              <a:chExt cx="218725" cy="218724"/>
            </a:xfrm>
          </p:grpSpPr>
          <p:sp>
            <p:nvSpPr>
              <p:cNvPr id="328" name="Rounded Rectangle 842"/>
              <p:cNvSpPr/>
              <p:nvPr/>
            </p:nvSpPr>
            <p:spPr bwMode="auto">
              <a:xfrm>
                <a:off x="2301498" y="3429000"/>
                <a:ext cx="218725" cy="218724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CC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329" name="Picture 843"/>
              <p:cNvPicPr preferRelativeResize="0"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40579" y="3464740"/>
                <a:ext cx="141115" cy="1411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316" name="Group 859"/>
            <p:cNvGrpSpPr/>
            <p:nvPr/>
          </p:nvGrpSpPr>
          <p:grpSpPr>
            <a:xfrm>
              <a:off x="3953383" y="4098647"/>
              <a:ext cx="182881" cy="182880"/>
              <a:chOff x="1920239" y="1962413"/>
              <a:chExt cx="182881" cy="182880"/>
            </a:xfrm>
          </p:grpSpPr>
          <p:sp>
            <p:nvSpPr>
              <p:cNvPr id="326" name="Rounded Rectangle 860"/>
              <p:cNvSpPr/>
              <p:nvPr/>
            </p:nvSpPr>
            <p:spPr bwMode="auto">
              <a:xfrm>
                <a:off x="1920239" y="1962413"/>
                <a:ext cx="182881" cy="182880"/>
              </a:xfrm>
              <a:prstGeom prst="roundRect">
                <a:avLst/>
              </a:prstGeom>
              <a:gradFill flip="none" rotWithShape="1">
                <a:gsLst>
                  <a:gs pos="0">
                    <a:srgbClr val="C40000"/>
                  </a:gs>
                  <a:gs pos="87000">
                    <a:srgbClr val="860000"/>
                  </a:gs>
                </a:gsLst>
                <a:lin ang="2700000" scaled="1"/>
                <a:tileRect/>
              </a:gradFill>
              <a:ln w="1270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327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8060" y="1990612"/>
                <a:ext cx="147542" cy="1311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grpSp>
          <p:nvGrpSpPr>
            <p:cNvPr id="317" name="그룹 316"/>
            <p:cNvGrpSpPr/>
            <p:nvPr/>
          </p:nvGrpSpPr>
          <p:grpSpPr>
            <a:xfrm>
              <a:off x="4196335" y="4098647"/>
              <a:ext cx="182881" cy="182880"/>
              <a:chOff x="805179" y="4555670"/>
              <a:chExt cx="182881" cy="182880"/>
            </a:xfrm>
          </p:grpSpPr>
          <p:sp>
            <p:nvSpPr>
              <p:cNvPr id="324" name="Rounded Rectangle 842"/>
              <p:cNvSpPr/>
              <p:nvPr/>
            </p:nvSpPr>
            <p:spPr bwMode="auto">
              <a:xfrm>
                <a:off x="805179" y="4555670"/>
                <a:ext cx="182881" cy="182880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932279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325" name="그림 32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6014" y="4567747"/>
                <a:ext cx="162368" cy="162368"/>
              </a:xfrm>
              <a:prstGeom prst="rect">
                <a:avLst/>
              </a:prstGeom>
            </p:spPr>
          </p:pic>
        </p:grpSp>
        <p:grpSp>
          <p:nvGrpSpPr>
            <p:cNvPr id="318" name="그룹 317"/>
            <p:cNvGrpSpPr/>
            <p:nvPr/>
          </p:nvGrpSpPr>
          <p:grpSpPr>
            <a:xfrm>
              <a:off x="4439287" y="4098647"/>
              <a:ext cx="182881" cy="182880"/>
              <a:chOff x="2301929" y="4560911"/>
              <a:chExt cx="182881" cy="182880"/>
            </a:xfrm>
          </p:grpSpPr>
          <p:sp>
            <p:nvSpPr>
              <p:cNvPr id="322" name="Rounded Rectangle 860"/>
              <p:cNvSpPr/>
              <p:nvPr/>
            </p:nvSpPr>
            <p:spPr bwMode="auto">
              <a:xfrm>
                <a:off x="2301929" y="4560911"/>
                <a:ext cx="182881" cy="182880"/>
              </a:xfrm>
              <a:prstGeom prst="roundRect">
                <a:avLst/>
              </a:prstGeom>
              <a:gradFill flip="none" rotWithShape="1">
                <a:gsLst>
                  <a:gs pos="0">
                    <a:srgbClr val="C40000"/>
                  </a:gs>
                  <a:gs pos="87000">
                    <a:srgbClr val="860000"/>
                  </a:gs>
                </a:gsLst>
                <a:lin ang="2700000" scaled="1"/>
                <a:tileRect/>
              </a:gradFill>
              <a:ln w="1270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323" name="그림 32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09513" y="4570150"/>
                <a:ext cx="161272" cy="161272"/>
              </a:xfrm>
              <a:prstGeom prst="rect">
                <a:avLst/>
              </a:prstGeom>
            </p:spPr>
          </p:pic>
        </p:grpSp>
        <p:grpSp>
          <p:nvGrpSpPr>
            <p:cNvPr id="319" name="그룹 318"/>
            <p:cNvGrpSpPr/>
            <p:nvPr/>
          </p:nvGrpSpPr>
          <p:grpSpPr>
            <a:xfrm>
              <a:off x="4682239" y="4089761"/>
              <a:ext cx="200652" cy="200652"/>
              <a:chOff x="3778848" y="4550418"/>
              <a:chExt cx="200652" cy="200652"/>
            </a:xfrm>
          </p:grpSpPr>
          <p:sp>
            <p:nvSpPr>
              <p:cNvPr id="320" name="Rounded Rectangle 860"/>
              <p:cNvSpPr/>
              <p:nvPr/>
            </p:nvSpPr>
            <p:spPr bwMode="auto">
              <a:xfrm>
                <a:off x="3787553" y="4560911"/>
                <a:ext cx="182881" cy="182880"/>
              </a:xfrm>
              <a:prstGeom prst="roundRect">
                <a:avLst/>
              </a:prstGeom>
              <a:solidFill>
                <a:schemeClr val="bg1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321" name="그림 32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78848" y="4550418"/>
                <a:ext cx="200652" cy="200652"/>
              </a:xfrm>
              <a:prstGeom prst="rect">
                <a:avLst/>
              </a:prstGeom>
            </p:spPr>
          </p:pic>
        </p:grpSp>
      </p:grpSp>
      <p:grpSp>
        <p:nvGrpSpPr>
          <p:cNvPr id="330" name="Group 214"/>
          <p:cNvGrpSpPr>
            <a:grpSpLocks noChangeAspect="1"/>
          </p:cNvGrpSpPr>
          <p:nvPr/>
        </p:nvGrpSpPr>
        <p:grpSpPr bwMode="auto">
          <a:xfrm>
            <a:off x="8431926" y="2054469"/>
            <a:ext cx="346670" cy="496450"/>
            <a:chOff x="4493" y="1677"/>
            <a:chExt cx="574" cy="822"/>
          </a:xfrm>
        </p:grpSpPr>
        <p:sp>
          <p:nvSpPr>
            <p:cNvPr id="331" name="AutoShape 215"/>
            <p:cNvSpPr>
              <a:spLocks noChangeAspect="1" noChangeArrowheads="1" noTextEdit="1"/>
            </p:cNvSpPr>
            <p:nvPr/>
          </p:nvSpPr>
          <p:spPr bwMode="ltGray">
            <a:xfrm>
              <a:off x="4493" y="1677"/>
              <a:ext cx="574" cy="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332" name="Freeform 216"/>
            <p:cNvSpPr>
              <a:spLocks/>
            </p:cNvSpPr>
            <p:nvPr/>
          </p:nvSpPr>
          <p:spPr bwMode="ltGray">
            <a:xfrm>
              <a:off x="4498" y="1684"/>
              <a:ext cx="564" cy="808"/>
            </a:xfrm>
            <a:custGeom>
              <a:avLst/>
              <a:gdLst/>
              <a:ahLst/>
              <a:cxnLst>
                <a:cxn ang="0">
                  <a:pos x="237" y="57"/>
                </a:cxn>
                <a:cxn ang="0">
                  <a:pos x="233" y="53"/>
                </a:cxn>
                <a:cxn ang="0">
                  <a:pos x="145" y="2"/>
                </a:cxn>
                <a:cxn ang="0">
                  <a:pos x="135" y="2"/>
                </a:cxn>
                <a:cxn ang="0">
                  <a:pos x="5" y="77"/>
                </a:cxn>
                <a:cxn ang="0">
                  <a:pos x="1" y="81"/>
                </a:cxn>
                <a:cxn ang="0">
                  <a:pos x="0" y="86"/>
                </a:cxn>
                <a:cxn ang="0">
                  <a:pos x="0" y="280"/>
                </a:cxn>
                <a:cxn ang="0">
                  <a:pos x="5" y="289"/>
                </a:cxn>
                <a:cxn ang="0">
                  <a:pos x="93" y="341"/>
                </a:cxn>
                <a:cxn ang="0">
                  <a:pos x="98" y="342"/>
                </a:cxn>
                <a:cxn ang="0">
                  <a:pos x="103" y="341"/>
                </a:cxn>
                <a:cxn ang="0">
                  <a:pos x="234" y="265"/>
                </a:cxn>
                <a:cxn ang="0">
                  <a:pos x="239" y="257"/>
                </a:cxn>
                <a:cxn ang="0">
                  <a:pos x="238" y="62"/>
                </a:cxn>
                <a:cxn ang="0">
                  <a:pos x="237" y="57"/>
                </a:cxn>
              </a:cxnLst>
              <a:rect l="0" t="0" r="r" b="b"/>
              <a:pathLst>
                <a:path w="239" h="342">
                  <a:moveTo>
                    <a:pt x="237" y="57"/>
                  </a:moveTo>
                  <a:cubicBezTo>
                    <a:pt x="236" y="56"/>
                    <a:pt x="235" y="54"/>
                    <a:pt x="233" y="53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2" y="0"/>
                    <a:pt x="138" y="0"/>
                    <a:pt x="135" y="2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4" y="78"/>
                    <a:pt x="2" y="79"/>
                    <a:pt x="1" y="81"/>
                  </a:cubicBezTo>
                  <a:cubicBezTo>
                    <a:pt x="1" y="82"/>
                    <a:pt x="0" y="84"/>
                    <a:pt x="0" y="86"/>
                  </a:cubicBezTo>
                  <a:cubicBezTo>
                    <a:pt x="0" y="280"/>
                    <a:pt x="0" y="280"/>
                    <a:pt x="0" y="280"/>
                  </a:cubicBezTo>
                  <a:cubicBezTo>
                    <a:pt x="0" y="284"/>
                    <a:pt x="2" y="287"/>
                    <a:pt x="5" y="289"/>
                  </a:cubicBezTo>
                  <a:cubicBezTo>
                    <a:pt x="93" y="341"/>
                    <a:pt x="93" y="341"/>
                    <a:pt x="93" y="341"/>
                  </a:cubicBezTo>
                  <a:cubicBezTo>
                    <a:pt x="95" y="341"/>
                    <a:pt x="96" y="342"/>
                    <a:pt x="98" y="342"/>
                  </a:cubicBezTo>
                  <a:cubicBezTo>
                    <a:pt x="100" y="342"/>
                    <a:pt x="102" y="341"/>
                    <a:pt x="103" y="341"/>
                  </a:cubicBezTo>
                  <a:cubicBezTo>
                    <a:pt x="234" y="265"/>
                    <a:pt x="234" y="265"/>
                    <a:pt x="234" y="265"/>
                  </a:cubicBezTo>
                  <a:cubicBezTo>
                    <a:pt x="236" y="264"/>
                    <a:pt x="239" y="260"/>
                    <a:pt x="239" y="257"/>
                  </a:cubicBezTo>
                  <a:cubicBezTo>
                    <a:pt x="238" y="62"/>
                    <a:pt x="238" y="62"/>
                    <a:pt x="238" y="62"/>
                  </a:cubicBezTo>
                  <a:cubicBezTo>
                    <a:pt x="238" y="61"/>
                    <a:pt x="238" y="59"/>
                    <a:pt x="237" y="57"/>
                  </a:cubicBezTo>
                  <a:close/>
                </a:path>
              </a:pathLst>
            </a:custGeom>
            <a:noFill/>
            <a:ln w="22225" cap="flat">
              <a:solidFill>
                <a:srgbClr val="333333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333" name="Freeform 217"/>
            <p:cNvSpPr>
              <a:spLocks/>
            </p:cNvSpPr>
            <p:nvPr/>
          </p:nvSpPr>
          <p:spPr bwMode="ltGray">
            <a:xfrm>
              <a:off x="4498" y="1876"/>
              <a:ext cx="231" cy="616"/>
            </a:xfrm>
            <a:custGeom>
              <a:avLst/>
              <a:gdLst/>
              <a:ahLst/>
              <a:cxnLst>
                <a:cxn ang="0">
                  <a:pos x="98" y="261"/>
                </a:cxn>
                <a:cxn ang="0">
                  <a:pos x="98" y="58"/>
                </a:cxn>
                <a:cxn ang="0">
                  <a:pos x="1" y="0"/>
                </a:cxn>
                <a:cxn ang="0">
                  <a:pos x="0" y="6"/>
                </a:cxn>
                <a:cxn ang="0">
                  <a:pos x="0" y="199"/>
                </a:cxn>
                <a:cxn ang="0">
                  <a:pos x="5" y="208"/>
                </a:cxn>
                <a:cxn ang="0">
                  <a:pos x="93" y="260"/>
                </a:cxn>
                <a:cxn ang="0">
                  <a:pos x="98" y="261"/>
                </a:cxn>
              </a:cxnLst>
              <a:rect l="0" t="0" r="r" b="b"/>
              <a:pathLst>
                <a:path w="98" h="261">
                  <a:moveTo>
                    <a:pt x="98" y="261"/>
                  </a:moveTo>
                  <a:cubicBezTo>
                    <a:pt x="98" y="58"/>
                    <a:pt x="98" y="58"/>
                    <a:pt x="98" y="58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4"/>
                    <a:pt x="0" y="6"/>
                  </a:cubicBezTo>
                  <a:cubicBezTo>
                    <a:pt x="0" y="199"/>
                    <a:pt x="0" y="199"/>
                    <a:pt x="0" y="199"/>
                  </a:cubicBezTo>
                  <a:cubicBezTo>
                    <a:pt x="0" y="203"/>
                    <a:pt x="2" y="206"/>
                    <a:pt x="5" y="208"/>
                  </a:cubicBezTo>
                  <a:cubicBezTo>
                    <a:pt x="93" y="260"/>
                    <a:pt x="93" y="260"/>
                    <a:pt x="93" y="260"/>
                  </a:cubicBezTo>
                  <a:cubicBezTo>
                    <a:pt x="94" y="260"/>
                    <a:pt x="96" y="261"/>
                    <a:pt x="98" y="261"/>
                  </a:cubicBez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334" name="Freeform 218"/>
            <p:cNvSpPr>
              <a:spLocks/>
            </p:cNvSpPr>
            <p:nvPr/>
          </p:nvSpPr>
          <p:spPr bwMode="ltGray">
            <a:xfrm>
              <a:off x="4510" y="1906"/>
              <a:ext cx="200" cy="3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0" y="116"/>
                </a:cxn>
                <a:cxn ang="0">
                  <a:pos x="200" y="326"/>
                </a:cxn>
                <a:cxn ang="0">
                  <a:pos x="0" y="210"/>
                </a:cxn>
                <a:cxn ang="0">
                  <a:pos x="0" y="0"/>
                </a:cxn>
              </a:cxnLst>
              <a:rect l="0" t="0" r="r" b="b"/>
              <a:pathLst>
                <a:path w="200" h="326">
                  <a:moveTo>
                    <a:pt x="0" y="0"/>
                  </a:moveTo>
                  <a:lnTo>
                    <a:pt x="200" y="116"/>
                  </a:lnTo>
                  <a:lnTo>
                    <a:pt x="200" y="326"/>
                  </a:lnTo>
                  <a:lnTo>
                    <a:pt x="0" y="2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335" name="Freeform 219"/>
            <p:cNvSpPr>
              <a:spLocks/>
            </p:cNvSpPr>
            <p:nvPr/>
          </p:nvSpPr>
          <p:spPr bwMode="ltGray">
            <a:xfrm>
              <a:off x="4510" y="1906"/>
              <a:ext cx="200" cy="326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4" y="206"/>
                </a:cxn>
                <a:cxn ang="0">
                  <a:pos x="200" y="319"/>
                </a:cxn>
                <a:cxn ang="0">
                  <a:pos x="200" y="326"/>
                </a:cxn>
                <a:cxn ang="0">
                  <a:pos x="0" y="210"/>
                </a:cxn>
                <a:cxn ang="0">
                  <a:pos x="0" y="0"/>
                </a:cxn>
                <a:cxn ang="0">
                  <a:pos x="4" y="3"/>
                </a:cxn>
              </a:cxnLst>
              <a:rect l="0" t="0" r="r" b="b"/>
              <a:pathLst>
                <a:path w="200" h="326">
                  <a:moveTo>
                    <a:pt x="4" y="3"/>
                  </a:moveTo>
                  <a:lnTo>
                    <a:pt x="4" y="206"/>
                  </a:lnTo>
                  <a:lnTo>
                    <a:pt x="200" y="319"/>
                  </a:lnTo>
                  <a:lnTo>
                    <a:pt x="200" y="326"/>
                  </a:lnTo>
                  <a:lnTo>
                    <a:pt x="0" y="210"/>
                  </a:lnTo>
                  <a:lnTo>
                    <a:pt x="0" y="0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336" name="Line 220"/>
            <p:cNvSpPr>
              <a:spLocks noChangeShapeType="1"/>
            </p:cNvSpPr>
            <p:nvPr/>
          </p:nvSpPr>
          <p:spPr bwMode="ltGray">
            <a:xfrm>
              <a:off x="4536" y="1975"/>
              <a:ext cx="160" cy="87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337" name="Line 221"/>
            <p:cNvSpPr>
              <a:spLocks noChangeShapeType="1"/>
            </p:cNvSpPr>
            <p:nvPr/>
          </p:nvSpPr>
          <p:spPr bwMode="ltGray">
            <a:xfrm>
              <a:off x="4536" y="2029"/>
              <a:ext cx="160" cy="87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338" name="Line 222"/>
            <p:cNvSpPr>
              <a:spLocks noChangeShapeType="1"/>
            </p:cNvSpPr>
            <p:nvPr/>
          </p:nvSpPr>
          <p:spPr bwMode="ltGray">
            <a:xfrm>
              <a:off x="4536" y="2079"/>
              <a:ext cx="160" cy="87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339" name="Freeform 223"/>
            <p:cNvSpPr>
              <a:spLocks/>
            </p:cNvSpPr>
            <p:nvPr/>
          </p:nvSpPr>
          <p:spPr bwMode="ltGray">
            <a:xfrm>
              <a:off x="4510" y="2140"/>
              <a:ext cx="196" cy="130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0" y="4"/>
                </a:cxn>
                <a:cxn ang="0">
                  <a:pos x="4" y="12"/>
                </a:cxn>
                <a:cxn ang="0">
                  <a:pos x="79" y="54"/>
                </a:cxn>
                <a:cxn ang="0">
                  <a:pos x="83" y="52"/>
                </a:cxn>
                <a:cxn ang="0">
                  <a:pos x="79" y="44"/>
                </a:cxn>
                <a:cxn ang="0">
                  <a:pos x="5" y="2"/>
                </a:cxn>
              </a:cxnLst>
              <a:rect l="0" t="0" r="r" b="b"/>
              <a:pathLst>
                <a:path w="83" h="55">
                  <a:moveTo>
                    <a:pt x="5" y="2"/>
                  </a:moveTo>
                  <a:cubicBezTo>
                    <a:pt x="2" y="0"/>
                    <a:pt x="0" y="1"/>
                    <a:pt x="0" y="4"/>
                  </a:cubicBezTo>
                  <a:cubicBezTo>
                    <a:pt x="0" y="7"/>
                    <a:pt x="2" y="10"/>
                    <a:pt x="4" y="12"/>
                  </a:cubicBezTo>
                  <a:cubicBezTo>
                    <a:pt x="79" y="54"/>
                    <a:pt x="79" y="54"/>
                    <a:pt x="79" y="54"/>
                  </a:cubicBezTo>
                  <a:cubicBezTo>
                    <a:pt x="81" y="55"/>
                    <a:pt x="83" y="54"/>
                    <a:pt x="83" y="52"/>
                  </a:cubicBezTo>
                  <a:cubicBezTo>
                    <a:pt x="83" y="49"/>
                    <a:pt x="81" y="45"/>
                    <a:pt x="79" y="44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340" name="Freeform 224"/>
            <p:cNvSpPr>
              <a:spLocks/>
            </p:cNvSpPr>
            <p:nvPr/>
          </p:nvSpPr>
          <p:spPr bwMode="ltGray">
            <a:xfrm>
              <a:off x="4500" y="1684"/>
              <a:ext cx="558" cy="329"/>
            </a:xfrm>
            <a:custGeom>
              <a:avLst/>
              <a:gdLst/>
              <a:ahLst/>
              <a:cxnLst>
                <a:cxn ang="0">
                  <a:pos x="232" y="54"/>
                </a:cxn>
                <a:cxn ang="0">
                  <a:pos x="144" y="2"/>
                </a:cxn>
                <a:cxn ang="0">
                  <a:pos x="144" y="2"/>
                </a:cxn>
                <a:cxn ang="0">
                  <a:pos x="134" y="2"/>
                </a:cxn>
                <a:cxn ang="0">
                  <a:pos x="134" y="2"/>
                </a:cxn>
                <a:cxn ang="0">
                  <a:pos x="4" y="77"/>
                </a:cxn>
                <a:cxn ang="0">
                  <a:pos x="0" y="81"/>
                </a:cxn>
                <a:cxn ang="0">
                  <a:pos x="97" y="139"/>
                </a:cxn>
                <a:cxn ang="0">
                  <a:pos x="236" y="58"/>
                </a:cxn>
                <a:cxn ang="0">
                  <a:pos x="232" y="54"/>
                </a:cxn>
              </a:cxnLst>
              <a:rect l="0" t="0" r="r" b="b"/>
              <a:pathLst>
                <a:path w="236" h="139">
                  <a:moveTo>
                    <a:pt x="232" y="54"/>
                  </a:moveTo>
                  <a:cubicBezTo>
                    <a:pt x="144" y="2"/>
                    <a:pt x="144" y="2"/>
                    <a:pt x="144" y="2"/>
                  </a:cubicBezTo>
                  <a:cubicBezTo>
                    <a:pt x="144" y="2"/>
                    <a:pt x="144" y="2"/>
                    <a:pt x="144" y="2"/>
                  </a:cubicBezTo>
                  <a:cubicBezTo>
                    <a:pt x="141" y="0"/>
                    <a:pt x="137" y="0"/>
                    <a:pt x="134" y="2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3" y="78"/>
                    <a:pt x="1" y="79"/>
                    <a:pt x="0" y="81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236" y="58"/>
                    <a:pt x="236" y="58"/>
                    <a:pt x="236" y="58"/>
                  </a:cubicBezTo>
                  <a:cubicBezTo>
                    <a:pt x="235" y="56"/>
                    <a:pt x="234" y="55"/>
                    <a:pt x="232" y="54"/>
                  </a:cubicBezTo>
                  <a:close/>
                </a:path>
              </a:pathLst>
            </a:custGeom>
            <a:solidFill>
              <a:srgbClr val="E3E3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341" name="Freeform 225"/>
            <p:cNvSpPr>
              <a:spLocks/>
            </p:cNvSpPr>
            <p:nvPr/>
          </p:nvSpPr>
          <p:spPr bwMode="ltGray">
            <a:xfrm>
              <a:off x="4729" y="1821"/>
              <a:ext cx="331" cy="671"/>
            </a:xfrm>
            <a:custGeom>
              <a:avLst/>
              <a:gdLst/>
              <a:ahLst/>
              <a:cxnLst>
                <a:cxn ang="0">
                  <a:pos x="0" y="81"/>
                </a:cxn>
                <a:cxn ang="0">
                  <a:pos x="0" y="284"/>
                </a:cxn>
                <a:cxn ang="0">
                  <a:pos x="5" y="283"/>
                </a:cxn>
                <a:cxn ang="0">
                  <a:pos x="135" y="208"/>
                </a:cxn>
                <a:cxn ang="0">
                  <a:pos x="140" y="199"/>
                </a:cxn>
                <a:cxn ang="0">
                  <a:pos x="140" y="5"/>
                </a:cxn>
                <a:cxn ang="0">
                  <a:pos x="139" y="0"/>
                </a:cxn>
                <a:cxn ang="0">
                  <a:pos x="0" y="81"/>
                </a:cxn>
              </a:cxnLst>
              <a:rect l="0" t="0" r="r" b="b"/>
              <a:pathLst>
                <a:path w="140" h="284">
                  <a:moveTo>
                    <a:pt x="0" y="81"/>
                  </a:moveTo>
                  <a:cubicBezTo>
                    <a:pt x="0" y="284"/>
                    <a:pt x="0" y="284"/>
                    <a:pt x="0" y="284"/>
                  </a:cubicBezTo>
                  <a:cubicBezTo>
                    <a:pt x="2" y="284"/>
                    <a:pt x="4" y="284"/>
                    <a:pt x="5" y="283"/>
                  </a:cubicBezTo>
                  <a:cubicBezTo>
                    <a:pt x="135" y="208"/>
                    <a:pt x="135" y="208"/>
                    <a:pt x="135" y="208"/>
                  </a:cubicBezTo>
                  <a:cubicBezTo>
                    <a:pt x="138" y="206"/>
                    <a:pt x="140" y="203"/>
                    <a:pt x="140" y="199"/>
                  </a:cubicBezTo>
                  <a:cubicBezTo>
                    <a:pt x="140" y="5"/>
                    <a:pt x="140" y="5"/>
                    <a:pt x="140" y="5"/>
                  </a:cubicBezTo>
                  <a:cubicBezTo>
                    <a:pt x="140" y="3"/>
                    <a:pt x="140" y="2"/>
                    <a:pt x="139" y="0"/>
                  </a:cubicBezTo>
                  <a:lnTo>
                    <a:pt x="0" y="81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latinLnBrk="0"/>
              <a:endParaRPr kumimoji="0" lang="en-US" sz="2400" dirty="0">
                <a:solidFill>
                  <a:prstClr val="black"/>
                </a:solidFill>
              </a:endParaRPr>
            </a:p>
          </p:txBody>
        </p:sp>
      </p:grpSp>
      <p:sp>
        <p:nvSpPr>
          <p:cNvPr id="342" name="TextBox 445"/>
          <p:cNvSpPr txBox="1"/>
          <p:nvPr/>
        </p:nvSpPr>
        <p:spPr bwMode="ltGray">
          <a:xfrm>
            <a:off x="8046146" y="2545373"/>
            <a:ext cx="75341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ko-KR" altLang="en-US" sz="800" i="1" dirty="0" smtClean="0">
                <a:latin typeface="Calibri" panose="020F0502020204030204" pitchFamily="34" charset="0"/>
                <a:ea typeface="맑은 고딕" panose="020B0503020000020004" pitchFamily="50" charset="-127"/>
              </a:rPr>
              <a:t>복구용 </a:t>
            </a:r>
            <a:r>
              <a:rPr lang="en-US" altLang="ko-KR" sz="800" i="1" dirty="0" smtClean="0">
                <a:latin typeface="Calibri" panose="020F0502020204030204" pitchFamily="34" charset="0"/>
                <a:ea typeface="맑은 고딕" panose="020B0503020000020004" pitchFamily="50" charset="-127"/>
              </a:rPr>
              <a:t>Boot </a:t>
            </a:r>
            <a:r>
              <a:rPr lang="ko-KR" altLang="en-US" sz="800" i="1" dirty="0" smtClean="0">
                <a:latin typeface="Calibri" panose="020F0502020204030204" pitchFamily="34" charset="0"/>
                <a:ea typeface="맑은 고딕" panose="020B0503020000020004" pitchFamily="50" charset="-127"/>
              </a:rPr>
              <a:t>서버</a:t>
            </a:r>
            <a:endParaRPr lang="en-IE" sz="800" i="1" dirty="0" err="1" smtClean="0"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grpSp>
        <p:nvGrpSpPr>
          <p:cNvPr id="343" name="그룹 342"/>
          <p:cNvGrpSpPr/>
          <p:nvPr/>
        </p:nvGrpSpPr>
        <p:grpSpPr>
          <a:xfrm>
            <a:off x="8249625" y="3031118"/>
            <a:ext cx="941230" cy="1144892"/>
            <a:chOff x="1207853" y="2632654"/>
            <a:chExt cx="941230" cy="1144892"/>
          </a:xfrm>
        </p:grpSpPr>
        <p:grpSp>
          <p:nvGrpSpPr>
            <p:cNvPr id="344" name="그룹 343"/>
            <p:cNvGrpSpPr/>
            <p:nvPr/>
          </p:nvGrpSpPr>
          <p:grpSpPr>
            <a:xfrm>
              <a:off x="1323547" y="2632654"/>
              <a:ext cx="598116" cy="1078568"/>
              <a:chOff x="5933089" y="2703443"/>
              <a:chExt cx="539336" cy="972571"/>
            </a:xfrm>
          </p:grpSpPr>
          <p:grpSp>
            <p:nvGrpSpPr>
              <p:cNvPr id="358" name="그룹 357"/>
              <p:cNvGrpSpPr/>
              <p:nvPr/>
            </p:nvGrpSpPr>
            <p:grpSpPr>
              <a:xfrm>
                <a:off x="5933089" y="2703443"/>
                <a:ext cx="539336" cy="972571"/>
                <a:chOff x="1975588" y="2550782"/>
                <a:chExt cx="318599" cy="574522"/>
              </a:xfrm>
            </p:grpSpPr>
            <p:pic>
              <p:nvPicPr>
                <p:cNvPr id="360" name="Picture 3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5588" y="2550782"/>
                  <a:ext cx="318599" cy="5745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361" name="Group 23"/>
                <p:cNvGrpSpPr/>
                <p:nvPr/>
              </p:nvGrpSpPr>
              <p:grpSpPr>
                <a:xfrm rot="16200000">
                  <a:off x="1923485" y="2731388"/>
                  <a:ext cx="306427" cy="60641"/>
                  <a:chOff x="7692139" y="6415777"/>
                  <a:chExt cx="1019173" cy="201695"/>
                </a:xfrm>
              </p:grpSpPr>
              <p:sp>
                <p:nvSpPr>
                  <p:cNvPr id="362" name="Freeform 5"/>
                  <p:cNvSpPr>
                    <a:spLocks/>
                  </p:cNvSpPr>
                  <p:nvPr/>
                </p:nvSpPr>
                <p:spPr bwMode="auto">
                  <a:xfrm>
                    <a:off x="8027048" y="6429152"/>
                    <a:ext cx="157022" cy="188320"/>
                  </a:xfrm>
                  <a:custGeom>
                    <a:avLst/>
                    <a:gdLst>
                      <a:gd name="T0" fmla="*/ 43 w 248"/>
                      <a:gd name="T1" fmla="*/ 65 h 295"/>
                      <a:gd name="T2" fmla="*/ 64 w 248"/>
                      <a:gd name="T3" fmla="*/ 44 h 295"/>
                      <a:gd name="T4" fmla="*/ 158 w 248"/>
                      <a:gd name="T5" fmla="*/ 44 h 295"/>
                      <a:gd name="T6" fmla="*/ 192 w 248"/>
                      <a:gd name="T7" fmla="*/ 67 h 295"/>
                      <a:gd name="T8" fmla="*/ 171 w 248"/>
                      <a:gd name="T9" fmla="*/ 113 h 295"/>
                      <a:gd name="T10" fmla="*/ 98 w 248"/>
                      <a:gd name="T11" fmla="*/ 140 h 295"/>
                      <a:gd name="T12" fmla="*/ 67 w 248"/>
                      <a:gd name="T13" fmla="*/ 204 h 295"/>
                      <a:gd name="T14" fmla="*/ 94 w 248"/>
                      <a:gd name="T15" fmla="*/ 234 h 295"/>
                      <a:gd name="T16" fmla="*/ 230 w 248"/>
                      <a:gd name="T17" fmla="*/ 295 h 295"/>
                      <a:gd name="T18" fmla="*/ 230 w 248"/>
                      <a:gd name="T19" fmla="*/ 248 h 295"/>
                      <a:gd name="T20" fmla="*/ 111 w 248"/>
                      <a:gd name="T21" fmla="*/ 195 h 295"/>
                      <a:gd name="T22" fmla="*/ 107 w 248"/>
                      <a:gd name="T23" fmla="*/ 190 h 295"/>
                      <a:gd name="T24" fmla="*/ 112 w 248"/>
                      <a:gd name="T25" fmla="*/ 179 h 295"/>
                      <a:gd name="T26" fmla="*/ 186 w 248"/>
                      <a:gd name="T27" fmla="*/ 154 h 295"/>
                      <a:gd name="T28" fmla="*/ 232 w 248"/>
                      <a:gd name="T29" fmla="*/ 51 h 295"/>
                      <a:gd name="T30" fmla="*/ 158 w 248"/>
                      <a:gd name="T31" fmla="*/ 0 h 295"/>
                      <a:gd name="T32" fmla="*/ 64 w 248"/>
                      <a:gd name="T33" fmla="*/ 0 h 295"/>
                      <a:gd name="T34" fmla="*/ 0 w 248"/>
                      <a:gd name="T35" fmla="*/ 65 h 295"/>
                      <a:gd name="T36" fmla="*/ 0 w 248"/>
                      <a:gd name="T37" fmla="*/ 288 h 295"/>
                      <a:gd name="T38" fmla="*/ 43 w 248"/>
                      <a:gd name="T39" fmla="*/ 288 h 295"/>
                      <a:gd name="T40" fmla="*/ 43 w 248"/>
                      <a:gd name="T41" fmla="*/ 65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248" h="295">
                        <a:moveTo>
                          <a:pt x="43" y="65"/>
                        </a:moveTo>
                        <a:cubicBezTo>
                          <a:pt x="43" y="53"/>
                          <a:pt x="52" y="44"/>
                          <a:pt x="64" y="44"/>
                        </a:cubicBezTo>
                        <a:cubicBezTo>
                          <a:pt x="158" y="44"/>
                          <a:pt x="158" y="44"/>
                          <a:pt x="158" y="44"/>
                        </a:cubicBezTo>
                        <a:cubicBezTo>
                          <a:pt x="172" y="44"/>
                          <a:pt x="186" y="52"/>
                          <a:pt x="192" y="67"/>
                        </a:cubicBezTo>
                        <a:cubicBezTo>
                          <a:pt x="199" y="85"/>
                          <a:pt x="189" y="106"/>
                          <a:pt x="171" y="113"/>
                        </a:cubicBezTo>
                        <a:cubicBezTo>
                          <a:pt x="98" y="140"/>
                          <a:pt x="98" y="140"/>
                          <a:pt x="98" y="140"/>
                        </a:cubicBezTo>
                        <a:cubicBezTo>
                          <a:pt x="72" y="149"/>
                          <a:pt x="58" y="178"/>
                          <a:pt x="67" y="204"/>
                        </a:cubicBezTo>
                        <a:cubicBezTo>
                          <a:pt x="72" y="218"/>
                          <a:pt x="82" y="228"/>
                          <a:pt x="94" y="234"/>
                        </a:cubicBezTo>
                        <a:cubicBezTo>
                          <a:pt x="230" y="295"/>
                          <a:pt x="230" y="295"/>
                          <a:pt x="230" y="295"/>
                        </a:cubicBezTo>
                        <a:cubicBezTo>
                          <a:pt x="230" y="248"/>
                          <a:pt x="230" y="248"/>
                          <a:pt x="230" y="248"/>
                        </a:cubicBezTo>
                        <a:cubicBezTo>
                          <a:pt x="111" y="195"/>
                          <a:pt x="111" y="195"/>
                          <a:pt x="111" y="195"/>
                        </a:cubicBezTo>
                        <a:cubicBezTo>
                          <a:pt x="109" y="195"/>
                          <a:pt x="107" y="193"/>
                          <a:pt x="107" y="190"/>
                        </a:cubicBezTo>
                        <a:cubicBezTo>
                          <a:pt x="105" y="186"/>
                          <a:pt x="107" y="181"/>
                          <a:pt x="112" y="179"/>
                        </a:cubicBezTo>
                        <a:cubicBezTo>
                          <a:pt x="186" y="154"/>
                          <a:pt x="186" y="154"/>
                          <a:pt x="186" y="154"/>
                        </a:cubicBezTo>
                        <a:cubicBezTo>
                          <a:pt x="227" y="138"/>
                          <a:pt x="248" y="92"/>
                          <a:pt x="232" y="51"/>
                        </a:cubicBezTo>
                        <a:cubicBezTo>
                          <a:pt x="220" y="20"/>
                          <a:pt x="190" y="0"/>
                          <a:pt x="158" y="0"/>
                        </a:cubicBezTo>
                        <a:cubicBezTo>
                          <a:pt x="64" y="0"/>
                          <a:pt x="64" y="0"/>
                          <a:pt x="64" y="0"/>
                        </a:cubicBezTo>
                        <a:cubicBezTo>
                          <a:pt x="29" y="0"/>
                          <a:pt x="0" y="29"/>
                          <a:pt x="0" y="6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cubicBezTo>
                          <a:pt x="43" y="288"/>
                          <a:pt x="43" y="288"/>
                          <a:pt x="43" y="288"/>
                        </a:cubicBezTo>
                        <a:lnTo>
                          <a:pt x="43" y="65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63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8204935" y="6429152"/>
                    <a:ext cx="27018" cy="183773"/>
                  </a:xfrm>
                  <a:prstGeom prst="rect">
                    <a:avLst/>
                  </a:pr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64" name="Freeform 7"/>
                  <p:cNvSpPr>
                    <a:spLocks/>
                  </p:cNvSpPr>
                  <p:nvPr/>
                </p:nvSpPr>
                <p:spPr bwMode="auto">
                  <a:xfrm>
                    <a:off x="7692139" y="6429152"/>
                    <a:ext cx="163977" cy="183773"/>
                  </a:xfrm>
                  <a:custGeom>
                    <a:avLst/>
                    <a:gdLst>
                      <a:gd name="T0" fmla="*/ 214 w 259"/>
                      <a:gd name="T1" fmla="*/ 0 h 288"/>
                      <a:gd name="T2" fmla="*/ 137 w 259"/>
                      <a:gd name="T3" fmla="*/ 240 h 288"/>
                      <a:gd name="T4" fmla="*/ 130 w 259"/>
                      <a:gd name="T5" fmla="*/ 245 h 288"/>
                      <a:gd name="T6" fmla="*/ 123 w 259"/>
                      <a:gd name="T7" fmla="*/ 240 h 288"/>
                      <a:gd name="T8" fmla="*/ 45 w 259"/>
                      <a:gd name="T9" fmla="*/ 0 h 288"/>
                      <a:gd name="T10" fmla="*/ 0 w 259"/>
                      <a:gd name="T11" fmla="*/ 0 h 288"/>
                      <a:gd name="T12" fmla="*/ 82 w 259"/>
                      <a:gd name="T13" fmla="*/ 254 h 288"/>
                      <a:gd name="T14" fmla="*/ 130 w 259"/>
                      <a:gd name="T15" fmla="*/ 288 h 288"/>
                      <a:gd name="T16" fmla="*/ 178 w 259"/>
                      <a:gd name="T17" fmla="*/ 254 h 288"/>
                      <a:gd name="T18" fmla="*/ 259 w 259"/>
                      <a:gd name="T19" fmla="*/ 0 h 288"/>
                      <a:gd name="T20" fmla="*/ 214 w 259"/>
                      <a:gd name="T21" fmla="*/ 0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214" y="0"/>
                        </a:moveTo>
                        <a:cubicBezTo>
                          <a:pt x="137" y="240"/>
                          <a:pt x="137" y="240"/>
                          <a:pt x="137" y="240"/>
                        </a:cubicBezTo>
                        <a:cubicBezTo>
                          <a:pt x="136" y="243"/>
                          <a:pt x="133" y="245"/>
                          <a:pt x="130" y="245"/>
                        </a:cubicBezTo>
                        <a:cubicBezTo>
                          <a:pt x="127" y="245"/>
                          <a:pt x="124" y="243"/>
                          <a:pt x="123" y="240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82" y="254"/>
                          <a:pt x="82" y="254"/>
                          <a:pt x="82" y="254"/>
                        </a:cubicBezTo>
                        <a:cubicBezTo>
                          <a:pt x="89" y="275"/>
                          <a:pt x="108" y="288"/>
                          <a:pt x="130" y="288"/>
                        </a:cubicBezTo>
                        <a:cubicBezTo>
                          <a:pt x="151" y="288"/>
                          <a:pt x="171" y="275"/>
                          <a:pt x="178" y="254"/>
                        </a:cubicBezTo>
                        <a:cubicBezTo>
                          <a:pt x="259" y="0"/>
                          <a:pt x="259" y="0"/>
                          <a:pt x="259" y="0"/>
                        </a:cubicBezTo>
                        <a:lnTo>
                          <a:pt x="214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65" name="Freeform 8"/>
                  <p:cNvSpPr>
                    <a:spLocks/>
                  </p:cNvSpPr>
                  <p:nvPr/>
                </p:nvSpPr>
                <p:spPr bwMode="auto">
                  <a:xfrm>
                    <a:off x="8367575" y="6429152"/>
                    <a:ext cx="163977" cy="183773"/>
                  </a:xfrm>
                  <a:custGeom>
                    <a:avLst/>
                    <a:gdLst>
                      <a:gd name="T0" fmla="*/ 46 w 259"/>
                      <a:gd name="T1" fmla="*/ 288 h 288"/>
                      <a:gd name="T2" fmla="*/ 123 w 259"/>
                      <a:gd name="T3" fmla="*/ 49 h 288"/>
                      <a:gd name="T4" fmla="*/ 130 w 259"/>
                      <a:gd name="T5" fmla="*/ 44 h 288"/>
                      <a:gd name="T6" fmla="*/ 137 w 259"/>
                      <a:gd name="T7" fmla="*/ 49 h 288"/>
                      <a:gd name="T8" fmla="*/ 214 w 259"/>
                      <a:gd name="T9" fmla="*/ 288 h 288"/>
                      <a:gd name="T10" fmla="*/ 259 w 259"/>
                      <a:gd name="T11" fmla="*/ 288 h 288"/>
                      <a:gd name="T12" fmla="*/ 178 w 259"/>
                      <a:gd name="T13" fmla="*/ 35 h 288"/>
                      <a:gd name="T14" fmla="*/ 130 w 259"/>
                      <a:gd name="T15" fmla="*/ 0 h 288"/>
                      <a:gd name="T16" fmla="*/ 82 w 259"/>
                      <a:gd name="T17" fmla="*/ 35 h 288"/>
                      <a:gd name="T18" fmla="*/ 0 w 259"/>
                      <a:gd name="T19" fmla="*/ 288 h 288"/>
                      <a:gd name="T20" fmla="*/ 46 w 259"/>
                      <a:gd name="T21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59" h="288">
                        <a:moveTo>
                          <a:pt x="46" y="288"/>
                        </a:moveTo>
                        <a:cubicBezTo>
                          <a:pt x="123" y="49"/>
                          <a:pt x="123" y="49"/>
                          <a:pt x="123" y="49"/>
                        </a:cubicBezTo>
                        <a:cubicBezTo>
                          <a:pt x="124" y="46"/>
                          <a:pt x="127" y="44"/>
                          <a:pt x="130" y="44"/>
                        </a:cubicBezTo>
                        <a:cubicBezTo>
                          <a:pt x="133" y="44"/>
                          <a:pt x="136" y="45"/>
                          <a:pt x="137" y="49"/>
                        </a:cubicBezTo>
                        <a:cubicBezTo>
                          <a:pt x="214" y="288"/>
                          <a:pt x="214" y="288"/>
                          <a:pt x="214" y="288"/>
                        </a:cubicBezTo>
                        <a:cubicBezTo>
                          <a:pt x="259" y="288"/>
                          <a:pt x="259" y="288"/>
                          <a:pt x="259" y="288"/>
                        </a:cubicBezTo>
                        <a:cubicBezTo>
                          <a:pt x="178" y="35"/>
                          <a:pt x="178" y="35"/>
                          <a:pt x="178" y="35"/>
                        </a:cubicBezTo>
                        <a:cubicBezTo>
                          <a:pt x="171" y="14"/>
                          <a:pt x="151" y="0"/>
                          <a:pt x="130" y="0"/>
                        </a:cubicBezTo>
                        <a:cubicBezTo>
                          <a:pt x="108" y="0"/>
                          <a:pt x="89" y="14"/>
                          <a:pt x="82" y="35"/>
                        </a:cubicBezTo>
                        <a:cubicBezTo>
                          <a:pt x="0" y="288"/>
                          <a:pt x="0" y="288"/>
                          <a:pt x="0" y="288"/>
                        </a:cubicBezTo>
                        <a:lnTo>
                          <a:pt x="46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66" name="Freeform 9"/>
                  <p:cNvSpPr>
                    <a:spLocks/>
                  </p:cNvSpPr>
                  <p:nvPr/>
                </p:nvSpPr>
                <p:spPr bwMode="auto">
                  <a:xfrm>
                    <a:off x="7866816" y="6429152"/>
                    <a:ext cx="131610" cy="183773"/>
                  </a:xfrm>
                  <a:custGeom>
                    <a:avLst/>
                    <a:gdLst>
                      <a:gd name="T0" fmla="*/ 72 w 208"/>
                      <a:gd name="T1" fmla="*/ 44 h 288"/>
                      <a:gd name="T2" fmla="*/ 208 w 208"/>
                      <a:gd name="T3" fmla="*/ 44 h 288"/>
                      <a:gd name="T4" fmla="*/ 208 w 208"/>
                      <a:gd name="T5" fmla="*/ 0 h 288"/>
                      <a:gd name="T6" fmla="*/ 72 w 208"/>
                      <a:gd name="T7" fmla="*/ 0 h 288"/>
                      <a:gd name="T8" fmla="*/ 0 w 208"/>
                      <a:gd name="T9" fmla="*/ 72 h 288"/>
                      <a:gd name="T10" fmla="*/ 0 w 208"/>
                      <a:gd name="T11" fmla="*/ 216 h 288"/>
                      <a:gd name="T12" fmla="*/ 72 w 208"/>
                      <a:gd name="T13" fmla="*/ 288 h 288"/>
                      <a:gd name="T14" fmla="*/ 208 w 208"/>
                      <a:gd name="T15" fmla="*/ 288 h 288"/>
                      <a:gd name="T16" fmla="*/ 208 w 208"/>
                      <a:gd name="T17" fmla="*/ 245 h 288"/>
                      <a:gd name="T18" fmla="*/ 72 w 208"/>
                      <a:gd name="T19" fmla="*/ 245 h 288"/>
                      <a:gd name="T20" fmla="*/ 43 w 208"/>
                      <a:gd name="T21" fmla="*/ 216 h 288"/>
                      <a:gd name="T22" fmla="*/ 43 w 208"/>
                      <a:gd name="T23" fmla="*/ 166 h 288"/>
                      <a:gd name="T24" fmla="*/ 180 w 208"/>
                      <a:gd name="T25" fmla="*/ 166 h 288"/>
                      <a:gd name="T26" fmla="*/ 180 w 208"/>
                      <a:gd name="T27" fmla="*/ 123 h 288"/>
                      <a:gd name="T28" fmla="*/ 43 w 208"/>
                      <a:gd name="T29" fmla="*/ 123 h 288"/>
                      <a:gd name="T30" fmla="*/ 43 w 208"/>
                      <a:gd name="T31" fmla="*/ 72 h 288"/>
                      <a:gd name="T32" fmla="*/ 72 w 208"/>
                      <a:gd name="T33" fmla="*/ 44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08" h="288">
                        <a:moveTo>
                          <a:pt x="72" y="44"/>
                        </a:moveTo>
                        <a:cubicBezTo>
                          <a:pt x="208" y="44"/>
                          <a:pt x="208" y="44"/>
                          <a:pt x="208" y="44"/>
                        </a:cubicBezTo>
                        <a:cubicBezTo>
                          <a:pt x="208" y="0"/>
                          <a:pt x="208" y="0"/>
                          <a:pt x="208" y="0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32" y="0"/>
                          <a:pt x="0" y="33"/>
                          <a:pt x="0" y="72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0" y="256"/>
                          <a:pt x="32" y="288"/>
                          <a:pt x="72" y="288"/>
                        </a:cubicBezTo>
                        <a:cubicBezTo>
                          <a:pt x="208" y="288"/>
                          <a:pt x="208" y="288"/>
                          <a:pt x="208" y="288"/>
                        </a:cubicBezTo>
                        <a:cubicBezTo>
                          <a:pt x="208" y="245"/>
                          <a:pt x="208" y="245"/>
                          <a:pt x="208" y="245"/>
                        </a:cubicBezTo>
                        <a:cubicBezTo>
                          <a:pt x="72" y="245"/>
                          <a:pt x="72" y="245"/>
                          <a:pt x="72" y="245"/>
                        </a:cubicBezTo>
                        <a:cubicBezTo>
                          <a:pt x="56" y="245"/>
                          <a:pt x="43" y="232"/>
                          <a:pt x="43" y="216"/>
                        </a:cubicBezTo>
                        <a:cubicBezTo>
                          <a:pt x="43" y="166"/>
                          <a:pt x="43" y="166"/>
                          <a:pt x="43" y="166"/>
                        </a:cubicBezTo>
                        <a:cubicBezTo>
                          <a:pt x="180" y="166"/>
                          <a:pt x="180" y="166"/>
                          <a:pt x="180" y="166"/>
                        </a:cubicBezTo>
                        <a:cubicBezTo>
                          <a:pt x="180" y="123"/>
                          <a:pt x="180" y="123"/>
                          <a:pt x="180" y="123"/>
                        </a:cubicBezTo>
                        <a:cubicBezTo>
                          <a:pt x="43" y="123"/>
                          <a:pt x="43" y="123"/>
                          <a:pt x="43" y="123"/>
                        </a:cubicBezTo>
                        <a:cubicBezTo>
                          <a:pt x="43" y="72"/>
                          <a:pt x="43" y="72"/>
                          <a:pt x="43" y="72"/>
                        </a:cubicBezTo>
                        <a:cubicBezTo>
                          <a:pt x="43" y="56"/>
                          <a:pt x="56" y="44"/>
                          <a:pt x="72" y="44"/>
                        </a:cubicBez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67" name="Freeform 10"/>
                  <p:cNvSpPr>
                    <a:spLocks/>
                  </p:cNvSpPr>
                  <p:nvPr/>
                </p:nvSpPr>
                <p:spPr bwMode="auto">
                  <a:xfrm>
                    <a:off x="8254958" y="6429152"/>
                    <a:ext cx="132947" cy="183773"/>
                  </a:xfrm>
                  <a:custGeom>
                    <a:avLst/>
                    <a:gdLst>
                      <a:gd name="T0" fmla="*/ 497 w 497"/>
                      <a:gd name="T1" fmla="*/ 0 h 687"/>
                      <a:gd name="T2" fmla="*/ 0 w 497"/>
                      <a:gd name="T3" fmla="*/ 0 h 687"/>
                      <a:gd name="T4" fmla="*/ 0 w 497"/>
                      <a:gd name="T5" fmla="*/ 105 h 687"/>
                      <a:gd name="T6" fmla="*/ 198 w 497"/>
                      <a:gd name="T7" fmla="*/ 105 h 687"/>
                      <a:gd name="T8" fmla="*/ 198 w 497"/>
                      <a:gd name="T9" fmla="*/ 687 h 687"/>
                      <a:gd name="T10" fmla="*/ 300 w 497"/>
                      <a:gd name="T11" fmla="*/ 687 h 687"/>
                      <a:gd name="T12" fmla="*/ 300 w 497"/>
                      <a:gd name="T13" fmla="*/ 105 h 687"/>
                      <a:gd name="T14" fmla="*/ 497 w 497"/>
                      <a:gd name="T15" fmla="*/ 105 h 687"/>
                      <a:gd name="T16" fmla="*/ 497 w 497"/>
                      <a:gd name="T17" fmla="*/ 0 h 6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97" h="687">
                        <a:moveTo>
                          <a:pt x="497" y="0"/>
                        </a:moveTo>
                        <a:lnTo>
                          <a:pt x="0" y="0"/>
                        </a:lnTo>
                        <a:lnTo>
                          <a:pt x="0" y="105"/>
                        </a:lnTo>
                        <a:lnTo>
                          <a:pt x="198" y="105"/>
                        </a:lnTo>
                        <a:lnTo>
                          <a:pt x="198" y="687"/>
                        </a:lnTo>
                        <a:lnTo>
                          <a:pt x="300" y="687"/>
                        </a:lnTo>
                        <a:lnTo>
                          <a:pt x="300" y="105"/>
                        </a:lnTo>
                        <a:lnTo>
                          <a:pt x="497" y="105"/>
                        </a:lnTo>
                        <a:lnTo>
                          <a:pt x="497" y="0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68" name="Freeform 11"/>
                  <p:cNvSpPr>
                    <a:spLocks/>
                  </p:cNvSpPr>
                  <p:nvPr/>
                </p:nvSpPr>
                <p:spPr bwMode="auto">
                  <a:xfrm>
                    <a:off x="8535297" y="6429152"/>
                    <a:ext cx="150602" cy="183773"/>
                  </a:xfrm>
                  <a:custGeom>
                    <a:avLst/>
                    <a:gdLst>
                      <a:gd name="T0" fmla="*/ 155 w 238"/>
                      <a:gd name="T1" fmla="*/ 288 h 288"/>
                      <a:gd name="T2" fmla="*/ 238 w 238"/>
                      <a:gd name="T3" fmla="*/ 206 h 288"/>
                      <a:gd name="T4" fmla="*/ 155 w 238"/>
                      <a:gd name="T5" fmla="*/ 123 h 288"/>
                      <a:gd name="T6" fmla="*/ 83 w 238"/>
                      <a:gd name="T7" fmla="*/ 123 h 288"/>
                      <a:gd name="T8" fmla="*/ 43 w 238"/>
                      <a:gd name="T9" fmla="*/ 83 h 288"/>
                      <a:gd name="T10" fmla="*/ 83 w 238"/>
                      <a:gd name="T11" fmla="*/ 44 h 288"/>
                      <a:gd name="T12" fmla="*/ 223 w 238"/>
                      <a:gd name="T13" fmla="*/ 44 h 288"/>
                      <a:gd name="T14" fmla="*/ 223 w 238"/>
                      <a:gd name="T15" fmla="*/ 0 h 288"/>
                      <a:gd name="T16" fmla="*/ 83 w 238"/>
                      <a:gd name="T17" fmla="*/ 0 h 288"/>
                      <a:gd name="T18" fmla="*/ 0 w 238"/>
                      <a:gd name="T19" fmla="*/ 83 h 288"/>
                      <a:gd name="T20" fmla="*/ 83 w 238"/>
                      <a:gd name="T21" fmla="*/ 166 h 288"/>
                      <a:gd name="T22" fmla="*/ 155 w 238"/>
                      <a:gd name="T23" fmla="*/ 166 h 288"/>
                      <a:gd name="T24" fmla="*/ 194 w 238"/>
                      <a:gd name="T25" fmla="*/ 206 h 288"/>
                      <a:gd name="T26" fmla="*/ 155 w 238"/>
                      <a:gd name="T27" fmla="*/ 245 h 288"/>
                      <a:gd name="T28" fmla="*/ 14 w 238"/>
                      <a:gd name="T29" fmla="*/ 245 h 288"/>
                      <a:gd name="T30" fmla="*/ 14 w 238"/>
                      <a:gd name="T31" fmla="*/ 288 h 288"/>
                      <a:gd name="T32" fmla="*/ 155 w 238"/>
                      <a:gd name="T33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8" h="288">
                        <a:moveTo>
                          <a:pt x="155" y="288"/>
                        </a:moveTo>
                        <a:cubicBezTo>
                          <a:pt x="201" y="288"/>
                          <a:pt x="238" y="251"/>
                          <a:pt x="238" y="206"/>
                        </a:cubicBezTo>
                        <a:cubicBezTo>
                          <a:pt x="238" y="160"/>
                          <a:pt x="201" y="123"/>
                          <a:pt x="155" y="123"/>
                        </a:cubicBezTo>
                        <a:cubicBezTo>
                          <a:pt x="83" y="123"/>
                          <a:pt x="83" y="123"/>
                          <a:pt x="83" y="123"/>
                        </a:cubicBezTo>
                        <a:cubicBezTo>
                          <a:pt x="61" y="123"/>
                          <a:pt x="43" y="105"/>
                          <a:pt x="43" y="83"/>
                        </a:cubicBezTo>
                        <a:cubicBezTo>
                          <a:pt x="43" y="61"/>
                          <a:pt x="61" y="44"/>
                          <a:pt x="83" y="44"/>
                        </a:cubicBezTo>
                        <a:cubicBezTo>
                          <a:pt x="223" y="44"/>
                          <a:pt x="223" y="44"/>
                          <a:pt x="223" y="44"/>
                        </a:cubicBezTo>
                        <a:cubicBezTo>
                          <a:pt x="223" y="0"/>
                          <a:pt x="223" y="0"/>
                          <a:pt x="223" y="0"/>
                        </a:cubicBezTo>
                        <a:cubicBezTo>
                          <a:pt x="83" y="0"/>
                          <a:pt x="83" y="0"/>
                          <a:pt x="83" y="0"/>
                        </a:cubicBezTo>
                        <a:cubicBezTo>
                          <a:pt x="37" y="0"/>
                          <a:pt x="0" y="37"/>
                          <a:pt x="0" y="83"/>
                        </a:cubicBezTo>
                        <a:cubicBezTo>
                          <a:pt x="0" y="129"/>
                          <a:pt x="37" y="166"/>
                          <a:pt x="83" y="166"/>
                        </a:cubicBezTo>
                        <a:cubicBezTo>
                          <a:pt x="155" y="166"/>
                          <a:pt x="155" y="166"/>
                          <a:pt x="155" y="166"/>
                        </a:cubicBezTo>
                        <a:cubicBezTo>
                          <a:pt x="177" y="166"/>
                          <a:pt x="194" y="184"/>
                          <a:pt x="194" y="206"/>
                        </a:cubicBezTo>
                        <a:cubicBezTo>
                          <a:pt x="194" y="227"/>
                          <a:pt x="177" y="245"/>
                          <a:pt x="155" y="245"/>
                        </a:cubicBezTo>
                        <a:cubicBezTo>
                          <a:pt x="14" y="245"/>
                          <a:pt x="14" y="245"/>
                          <a:pt x="14" y="245"/>
                        </a:cubicBezTo>
                        <a:cubicBezTo>
                          <a:pt x="14" y="288"/>
                          <a:pt x="14" y="288"/>
                          <a:pt x="14" y="288"/>
                        </a:cubicBezTo>
                        <a:lnTo>
                          <a:pt x="155" y="28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69" name="Freeform 12"/>
                  <p:cNvSpPr>
                    <a:spLocks noEditPoints="1"/>
                  </p:cNvSpPr>
                  <p:nvPr/>
                </p:nvSpPr>
                <p:spPr bwMode="auto">
                  <a:xfrm>
                    <a:off x="8685899" y="6415777"/>
                    <a:ext cx="25413" cy="13375"/>
                  </a:xfrm>
                  <a:custGeom>
                    <a:avLst/>
                    <a:gdLst>
                      <a:gd name="T0" fmla="*/ 24 w 95"/>
                      <a:gd name="T1" fmla="*/ 50 h 50"/>
                      <a:gd name="T2" fmla="*/ 14 w 95"/>
                      <a:gd name="T3" fmla="*/ 50 h 50"/>
                      <a:gd name="T4" fmla="*/ 14 w 95"/>
                      <a:gd name="T5" fmla="*/ 9 h 50"/>
                      <a:gd name="T6" fmla="*/ 0 w 95"/>
                      <a:gd name="T7" fmla="*/ 9 h 50"/>
                      <a:gd name="T8" fmla="*/ 0 w 95"/>
                      <a:gd name="T9" fmla="*/ 0 h 50"/>
                      <a:gd name="T10" fmla="*/ 38 w 95"/>
                      <a:gd name="T11" fmla="*/ 0 h 50"/>
                      <a:gd name="T12" fmla="*/ 38 w 95"/>
                      <a:gd name="T13" fmla="*/ 9 h 50"/>
                      <a:gd name="T14" fmla="*/ 24 w 95"/>
                      <a:gd name="T15" fmla="*/ 9 h 50"/>
                      <a:gd name="T16" fmla="*/ 24 w 95"/>
                      <a:gd name="T17" fmla="*/ 50 h 50"/>
                      <a:gd name="T18" fmla="*/ 69 w 95"/>
                      <a:gd name="T19" fmla="*/ 38 h 50"/>
                      <a:gd name="T20" fmla="*/ 73 w 95"/>
                      <a:gd name="T21" fmla="*/ 28 h 50"/>
                      <a:gd name="T22" fmla="*/ 85 w 95"/>
                      <a:gd name="T23" fmla="*/ 0 h 50"/>
                      <a:gd name="T24" fmla="*/ 95 w 95"/>
                      <a:gd name="T25" fmla="*/ 0 h 50"/>
                      <a:gd name="T26" fmla="*/ 95 w 95"/>
                      <a:gd name="T27" fmla="*/ 50 h 50"/>
                      <a:gd name="T28" fmla="*/ 85 w 95"/>
                      <a:gd name="T29" fmla="*/ 50 h 50"/>
                      <a:gd name="T30" fmla="*/ 85 w 95"/>
                      <a:gd name="T31" fmla="*/ 26 h 50"/>
                      <a:gd name="T32" fmla="*/ 85 w 95"/>
                      <a:gd name="T33" fmla="*/ 16 h 50"/>
                      <a:gd name="T34" fmla="*/ 83 w 95"/>
                      <a:gd name="T35" fmla="*/ 23 h 50"/>
                      <a:gd name="T36" fmla="*/ 73 w 95"/>
                      <a:gd name="T37" fmla="*/ 50 h 50"/>
                      <a:gd name="T38" fmla="*/ 66 w 95"/>
                      <a:gd name="T39" fmla="*/ 50 h 50"/>
                      <a:gd name="T40" fmla="*/ 57 w 95"/>
                      <a:gd name="T41" fmla="*/ 23 h 50"/>
                      <a:gd name="T42" fmla="*/ 54 w 95"/>
                      <a:gd name="T43" fmla="*/ 16 h 50"/>
                      <a:gd name="T44" fmla="*/ 54 w 95"/>
                      <a:gd name="T45" fmla="*/ 26 h 50"/>
                      <a:gd name="T46" fmla="*/ 54 w 95"/>
                      <a:gd name="T47" fmla="*/ 50 h 50"/>
                      <a:gd name="T48" fmla="*/ 45 w 95"/>
                      <a:gd name="T49" fmla="*/ 50 h 50"/>
                      <a:gd name="T50" fmla="*/ 45 w 95"/>
                      <a:gd name="T51" fmla="*/ 0 h 50"/>
                      <a:gd name="T52" fmla="*/ 54 w 95"/>
                      <a:gd name="T53" fmla="*/ 0 h 50"/>
                      <a:gd name="T54" fmla="*/ 66 w 95"/>
                      <a:gd name="T55" fmla="*/ 28 h 50"/>
                      <a:gd name="T56" fmla="*/ 69 w 95"/>
                      <a:gd name="T57" fmla="*/ 38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95" h="50">
                        <a:moveTo>
                          <a:pt x="24" y="50"/>
                        </a:moveTo>
                        <a:lnTo>
                          <a:pt x="14" y="50"/>
                        </a:lnTo>
                        <a:lnTo>
                          <a:pt x="14" y="9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38" y="0"/>
                        </a:lnTo>
                        <a:lnTo>
                          <a:pt x="38" y="9"/>
                        </a:lnTo>
                        <a:lnTo>
                          <a:pt x="24" y="9"/>
                        </a:lnTo>
                        <a:lnTo>
                          <a:pt x="24" y="50"/>
                        </a:lnTo>
                        <a:close/>
                        <a:moveTo>
                          <a:pt x="69" y="38"/>
                        </a:moveTo>
                        <a:lnTo>
                          <a:pt x="73" y="28"/>
                        </a:lnTo>
                        <a:lnTo>
                          <a:pt x="85" y="0"/>
                        </a:lnTo>
                        <a:lnTo>
                          <a:pt x="95" y="0"/>
                        </a:lnTo>
                        <a:lnTo>
                          <a:pt x="95" y="50"/>
                        </a:lnTo>
                        <a:lnTo>
                          <a:pt x="85" y="50"/>
                        </a:lnTo>
                        <a:lnTo>
                          <a:pt x="85" y="26"/>
                        </a:lnTo>
                        <a:lnTo>
                          <a:pt x="85" y="16"/>
                        </a:lnTo>
                        <a:lnTo>
                          <a:pt x="83" y="23"/>
                        </a:lnTo>
                        <a:lnTo>
                          <a:pt x="73" y="50"/>
                        </a:lnTo>
                        <a:lnTo>
                          <a:pt x="66" y="50"/>
                        </a:lnTo>
                        <a:lnTo>
                          <a:pt x="57" y="23"/>
                        </a:lnTo>
                        <a:lnTo>
                          <a:pt x="54" y="16"/>
                        </a:lnTo>
                        <a:lnTo>
                          <a:pt x="54" y="26"/>
                        </a:lnTo>
                        <a:lnTo>
                          <a:pt x="54" y="50"/>
                        </a:lnTo>
                        <a:lnTo>
                          <a:pt x="45" y="5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6" y="28"/>
                        </a:lnTo>
                        <a:lnTo>
                          <a:pt x="69" y="38"/>
                        </a:lnTo>
                        <a:close/>
                      </a:path>
                    </a:pathLst>
                  </a:custGeom>
                  <a:solidFill>
                    <a:srgbClr val="B1181E"/>
                  </a:solidFill>
                  <a:ln>
                    <a:noFill/>
                  </a:ln>
                  <a:ex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359" name="Picture 378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928" y="2763248"/>
                <a:ext cx="247061" cy="251619"/>
              </a:xfrm>
              <a:prstGeom prst="rect">
                <a:avLst/>
              </a:prstGeom>
            </p:spPr>
          </p:pic>
        </p:grpSp>
        <p:grpSp>
          <p:nvGrpSpPr>
            <p:cNvPr id="345" name="그룹 344"/>
            <p:cNvGrpSpPr/>
            <p:nvPr/>
          </p:nvGrpSpPr>
          <p:grpSpPr>
            <a:xfrm>
              <a:off x="1207853" y="3321866"/>
              <a:ext cx="399078" cy="434736"/>
              <a:chOff x="9207637" y="4094546"/>
              <a:chExt cx="421195" cy="458829"/>
            </a:xfrm>
          </p:grpSpPr>
          <p:pic>
            <p:nvPicPr>
              <p:cNvPr id="349" name="그림 348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7637" y="4094546"/>
                <a:ext cx="421195" cy="458829"/>
              </a:xfrm>
              <a:prstGeom prst="rect">
                <a:avLst/>
              </a:prstGeom>
            </p:spPr>
          </p:pic>
          <p:grpSp>
            <p:nvGrpSpPr>
              <p:cNvPr id="350" name="그룹 349"/>
              <p:cNvGrpSpPr/>
              <p:nvPr/>
            </p:nvGrpSpPr>
            <p:grpSpPr>
              <a:xfrm>
                <a:off x="9416432" y="4325860"/>
                <a:ext cx="212400" cy="205616"/>
                <a:chOff x="3200400" y="1587217"/>
                <a:chExt cx="1024890" cy="992153"/>
              </a:xfrm>
            </p:grpSpPr>
            <p:sp>
              <p:nvSpPr>
                <p:cNvPr id="351" name="모서리가 둥근 직사각형 350"/>
                <p:cNvSpPr/>
                <p:nvPr/>
              </p:nvSpPr>
              <p:spPr bwMode="auto">
                <a:xfrm>
                  <a:off x="3200400" y="1587217"/>
                  <a:ext cx="1024890" cy="99215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marL="0" marR="0" indent="0" algn="ctr" defTabSz="914400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None/>
                    <a:tabLst/>
                  </a:pPr>
                  <a:endParaRPr kumimoji="1" lang="ko-KR" altLang="en-US" sz="1800" b="0" i="0" u="none" strike="noStrike" baseline="0">
                    <a:solidFill>
                      <a:schemeClr val="tx1">
                        <a:alpha val="100000"/>
                      </a:schemeClr>
                    </a:solidFill>
                    <a:effectLst/>
                    <a:latin typeface="굴림"/>
                    <a:ea typeface="굴림"/>
                  </a:endParaRPr>
                </a:p>
              </p:txBody>
            </p:sp>
            <p:grpSp>
              <p:nvGrpSpPr>
                <p:cNvPr id="352" name="그룹 351"/>
                <p:cNvGrpSpPr/>
                <p:nvPr/>
              </p:nvGrpSpPr>
              <p:grpSpPr>
                <a:xfrm>
                  <a:off x="3264160" y="1685431"/>
                  <a:ext cx="897371" cy="795724"/>
                  <a:chOff x="3261491" y="1682034"/>
                  <a:chExt cx="897371" cy="795724"/>
                </a:xfrm>
              </p:grpSpPr>
              <p:sp>
                <p:nvSpPr>
                  <p:cNvPr id="353" name="자유형 352"/>
                  <p:cNvSpPr/>
                  <p:nvPr/>
                </p:nvSpPr>
                <p:spPr bwMode="auto">
                  <a:xfrm>
                    <a:off x="3590852" y="1896037"/>
                    <a:ext cx="504379" cy="508841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354" name="자유형 353"/>
                  <p:cNvSpPr/>
                  <p:nvPr/>
                </p:nvSpPr>
                <p:spPr bwMode="auto">
                  <a:xfrm>
                    <a:off x="3301737" y="1925771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355" name="자유형 354"/>
                  <p:cNvSpPr/>
                  <p:nvPr/>
                </p:nvSpPr>
                <p:spPr bwMode="auto">
                  <a:xfrm>
                    <a:off x="3469530" y="1682034"/>
                    <a:ext cx="291427" cy="294005"/>
                  </a:xfrm>
                  <a:custGeom>
                    <a:avLst/>
                    <a:gdLst>
                      <a:gd name="connsiteX0" fmla="*/ 252189 w 504379"/>
                      <a:gd name="connsiteY0" fmla="*/ 132129 h 508841"/>
                      <a:gd name="connsiteX1" fmla="*/ 129898 w 504379"/>
                      <a:gd name="connsiteY1" fmla="*/ 254420 h 508841"/>
                      <a:gd name="connsiteX2" fmla="*/ 252189 w 504379"/>
                      <a:gd name="connsiteY2" fmla="*/ 376711 h 508841"/>
                      <a:gd name="connsiteX3" fmla="*/ 374480 w 504379"/>
                      <a:gd name="connsiteY3" fmla="*/ 254420 h 508841"/>
                      <a:gd name="connsiteX4" fmla="*/ 252189 w 504379"/>
                      <a:gd name="connsiteY4" fmla="*/ 132129 h 508841"/>
                      <a:gd name="connsiteX5" fmla="*/ 198339 w 504379"/>
                      <a:gd name="connsiteY5" fmla="*/ 0 h 508841"/>
                      <a:gd name="connsiteX6" fmla="*/ 218668 w 504379"/>
                      <a:gd name="connsiteY6" fmla="*/ 37265 h 508841"/>
                      <a:gd name="connsiteX7" fmla="*/ 285712 w 504379"/>
                      <a:gd name="connsiteY7" fmla="*/ 37265 h 508841"/>
                      <a:gd name="connsiteX8" fmla="*/ 306041 w 504379"/>
                      <a:gd name="connsiteY8" fmla="*/ 0 h 508841"/>
                      <a:gd name="connsiteX9" fmla="*/ 353450 w 504379"/>
                      <a:gd name="connsiteY9" fmla="*/ 14717 h 508841"/>
                      <a:gd name="connsiteX10" fmla="*/ 393779 w 504379"/>
                      <a:gd name="connsiteY10" fmla="*/ 37239 h 508841"/>
                      <a:gd name="connsiteX11" fmla="*/ 382038 w 504379"/>
                      <a:gd name="connsiteY11" fmla="*/ 77164 h 508841"/>
                      <a:gd name="connsiteX12" fmla="*/ 429445 w 504379"/>
                      <a:gd name="connsiteY12" fmla="*/ 124572 h 508841"/>
                      <a:gd name="connsiteX13" fmla="*/ 469107 w 504379"/>
                      <a:gd name="connsiteY13" fmla="*/ 112909 h 508841"/>
                      <a:gd name="connsiteX14" fmla="*/ 477870 w 504379"/>
                      <a:gd name="connsiteY14" fmla="*/ 124930 h 508841"/>
                      <a:gd name="connsiteX15" fmla="*/ 500641 w 504379"/>
                      <a:gd name="connsiteY15" fmla="*/ 177060 h 508841"/>
                      <a:gd name="connsiteX16" fmla="*/ 504379 w 504379"/>
                      <a:gd name="connsiteY16" fmla="*/ 201785 h 508841"/>
                      <a:gd name="connsiteX17" fmla="*/ 469346 w 504379"/>
                      <a:gd name="connsiteY17" fmla="*/ 220897 h 508841"/>
                      <a:gd name="connsiteX18" fmla="*/ 469346 w 504379"/>
                      <a:gd name="connsiteY18" fmla="*/ 287941 h 508841"/>
                      <a:gd name="connsiteX19" fmla="*/ 504379 w 504379"/>
                      <a:gd name="connsiteY19" fmla="*/ 307052 h 508841"/>
                      <a:gd name="connsiteX20" fmla="*/ 500641 w 504379"/>
                      <a:gd name="connsiteY20" fmla="*/ 331780 h 508841"/>
                      <a:gd name="connsiteX21" fmla="*/ 477870 w 504379"/>
                      <a:gd name="connsiteY21" fmla="*/ 383910 h 508841"/>
                      <a:gd name="connsiteX22" fmla="*/ 469107 w 504379"/>
                      <a:gd name="connsiteY22" fmla="*/ 395930 h 508841"/>
                      <a:gd name="connsiteX23" fmla="*/ 429446 w 504379"/>
                      <a:gd name="connsiteY23" fmla="*/ 384268 h 508841"/>
                      <a:gd name="connsiteX24" fmla="*/ 382039 w 504379"/>
                      <a:gd name="connsiteY24" fmla="*/ 431675 h 508841"/>
                      <a:gd name="connsiteX25" fmla="*/ 393780 w 504379"/>
                      <a:gd name="connsiteY25" fmla="*/ 471600 h 508841"/>
                      <a:gd name="connsiteX26" fmla="*/ 353450 w 504379"/>
                      <a:gd name="connsiteY26" fmla="*/ 494123 h 508841"/>
                      <a:gd name="connsiteX27" fmla="*/ 306041 w 504379"/>
                      <a:gd name="connsiteY27" fmla="*/ 508840 h 508841"/>
                      <a:gd name="connsiteX28" fmla="*/ 285712 w 504379"/>
                      <a:gd name="connsiteY28" fmla="*/ 471576 h 508841"/>
                      <a:gd name="connsiteX29" fmla="*/ 218668 w 504379"/>
                      <a:gd name="connsiteY29" fmla="*/ 471576 h 508841"/>
                      <a:gd name="connsiteX30" fmla="*/ 198339 w 504379"/>
                      <a:gd name="connsiteY30" fmla="*/ 508841 h 508841"/>
                      <a:gd name="connsiteX31" fmla="*/ 150928 w 504379"/>
                      <a:gd name="connsiteY31" fmla="*/ 494123 h 508841"/>
                      <a:gd name="connsiteX32" fmla="*/ 110601 w 504379"/>
                      <a:gd name="connsiteY32" fmla="*/ 471601 h 508841"/>
                      <a:gd name="connsiteX33" fmla="*/ 122341 w 504379"/>
                      <a:gd name="connsiteY33" fmla="*/ 431676 h 508841"/>
                      <a:gd name="connsiteX34" fmla="*/ 74934 w 504379"/>
                      <a:gd name="connsiteY34" fmla="*/ 384269 h 508841"/>
                      <a:gd name="connsiteX35" fmla="*/ 35272 w 504379"/>
                      <a:gd name="connsiteY35" fmla="*/ 395931 h 508841"/>
                      <a:gd name="connsiteX36" fmla="*/ 26509 w 504379"/>
                      <a:gd name="connsiteY36" fmla="*/ 383910 h 508841"/>
                      <a:gd name="connsiteX37" fmla="*/ 3738 w 504379"/>
                      <a:gd name="connsiteY37" fmla="*/ 331780 h 508841"/>
                      <a:gd name="connsiteX38" fmla="*/ 0 w 504379"/>
                      <a:gd name="connsiteY38" fmla="*/ 307053 h 508841"/>
                      <a:gd name="connsiteX39" fmla="*/ 35035 w 504379"/>
                      <a:gd name="connsiteY39" fmla="*/ 287941 h 508841"/>
                      <a:gd name="connsiteX40" fmla="*/ 35035 w 504379"/>
                      <a:gd name="connsiteY40" fmla="*/ 220897 h 508841"/>
                      <a:gd name="connsiteX41" fmla="*/ 0 w 504379"/>
                      <a:gd name="connsiteY41" fmla="*/ 201784 h 508841"/>
                      <a:gd name="connsiteX42" fmla="*/ 3738 w 504379"/>
                      <a:gd name="connsiteY42" fmla="*/ 177060 h 508841"/>
                      <a:gd name="connsiteX43" fmla="*/ 26509 w 504379"/>
                      <a:gd name="connsiteY43" fmla="*/ 124930 h 508841"/>
                      <a:gd name="connsiteX44" fmla="*/ 35273 w 504379"/>
                      <a:gd name="connsiteY44" fmla="*/ 112908 h 508841"/>
                      <a:gd name="connsiteX45" fmla="*/ 74935 w 504379"/>
                      <a:gd name="connsiteY45" fmla="*/ 124571 h 508841"/>
                      <a:gd name="connsiteX46" fmla="*/ 122342 w 504379"/>
                      <a:gd name="connsiteY46" fmla="*/ 77163 h 508841"/>
                      <a:gd name="connsiteX47" fmla="*/ 110602 w 504379"/>
                      <a:gd name="connsiteY47" fmla="*/ 37238 h 508841"/>
                      <a:gd name="connsiteX48" fmla="*/ 150928 w 504379"/>
                      <a:gd name="connsiteY48" fmla="*/ 14717 h 50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504379" h="508841">
                        <a:moveTo>
                          <a:pt x="252189" y="132129"/>
                        </a:moveTo>
                        <a:cubicBezTo>
                          <a:pt x="184650" y="132129"/>
                          <a:pt x="129898" y="186881"/>
                          <a:pt x="129898" y="254420"/>
                        </a:cubicBezTo>
                        <a:cubicBezTo>
                          <a:pt x="129898" y="321959"/>
                          <a:pt x="184650" y="376711"/>
                          <a:pt x="252189" y="376711"/>
                        </a:cubicBezTo>
                        <a:cubicBezTo>
                          <a:pt x="319728" y="376711"/>
                          <a:pt x="374480" y="321959"/>
                          <a:pt x="374480" y="254420"/>
                        </a:cubicBezTo>
                        <a:cubicBezTo>
                          <a:pt x="374480" y="186881"/>
                          <a:pt x="319728" y="132129"/>
                          <a:pt x="252189" y="132129"/>
                        </a:cubicBezTo>
                        <a:close/>
                        <a:moveTo>
                          <a:pt x="198339" y="0"/>
                        </a:moveTo>
                        <a:lnTo>
                          <a:pt x="218668" y="37265"/>
                        </a:lnTo>
                        <a:lnTo>
                          <a:pt x="285712" y="37265"/>
                        </a:lnTo>
                        <a:lnTo>
                          <a:pt x="306041" y="0"/>
                        </a:lnTo>
                        <a:lnTo>
                          <a:pt x="353450" y="14717"/>
                        </a:lnTo>
                        <a:lnTo>
                          <a:pt x="393779" y="37239"/>
                        </a:lnTo>
                        <a:lnTo>
                          <a:pt x="382038" y="77164"/>
                        </a:lnTo>
                        <a:lnTo>
                          <a:pt x="429445" y="124572"/>
                        </a:lnTo>
                        <a:lnTo>
                          <a:pt x="469107" y="112909"/>
                        </a:lnTo>
                        <a:lnTo>
                          <a:pt x="477870" y="124930"/>
                        </a:lnTo>
                        <a:cubicBezTo>
                          <a:pt x="487267" y="141273"/>
                          <a:pt x="494940" y="158732"/>
                          <a:pt x="500641" y="177060"/>
                        </a:cubicBezTo>
                        <a:lnTo>
                          <a:pt x="504379" y="201785"/>
                        </a:lnTo>
                        <a:lnTo>
                          <a:pt x="469346" y="220897"/>
                        </a:lnTo>
                        <a:lnTo>
                          <a:pt x="469346" y="287941"/>
                        </a:lnTo>
                        <a:lnTo>
                          <a:pt x="504379" y="307052"/>
                        </a:lnTo>
                        <a:lnTo>
                          <a:pt x="500641" y="331780"/>
                        </a:lnTo>
                        <a:cubicBezTo>
                          <a:pt x="494940" y="350108"/>
                          <a:pt x="487267" y="367568"/>
                          <a:pt x="477870" y="383910"/>
                        </a:cubicBezTo>
                        <a:lnTo>
                          <a:pt x="469107" y="395930"/>
                        </a:lnTo>
                        <a:lnTo>
                          <a:pt x="429446" y="384268"/>
                        </a:lnTo>
                        <a:lnTo>
                          <a:pt x="382039" y="431675"/>
                        </a:lnTo>
                        <a:lnTo>
                          <a:pt x="393780" y="471600"/>
                        </a:lnTo>
                        <a:lnTo>
                          <a:pt x="353450" y="494123"/>
                        </a:lnTo>
                        <a:lnTo>
                          <a:pt x="306041" y="508840"/>
                        </a:lnTo>
                        <a:lnTo>
                          <a:pt x="285712" y="471576"/>
                        </a:lnTo>
                        <a:lnTo>
                          <a:pt x="218668" y="471576"/>
                        </a:lnTo>
                        <a:lnTo>
                          <a:pt x="198339" y="508841"/>
                        </a:lnTo>
                        <a:lnTo>
                          <a:pt x="150928" y="494123"/>
                        </a:lnTo>
                        <a:lnTo>
                          <a:pt x="110601" y="471601"/>
                        </a:lnTo>
                        <a:lnTo>
                          <a:pt x="122341" y="431676"/>
                        </a:lnTo>
                        <a:lnTo>
                          <a:pt x="74934" y="384269"/>
                        </a:lnTo>
                        <a:lnTo>
                          <a:pt x="35272" y="395931"/>
                        </a:lnTo>
                        <a:lnTo>
                          <a:pt x="26509" y="383910"/>
                        </a:lnTo>
                        <a:cubicBezTo>
                          <a:pt x="17112" y="367568"/>
                          <a:pt x="9439" y="350108"/>
                          <a:pt x="3738" y="331780"/>
                        </a:cubicBezTo>
                        <a:lnTo>
                          <a:pt x="0" y="307053"/>
                        </a:lnTo>
                        <a:lnTo>
                          <a:pt x="35035" y="287941"/>
                        </a:lnTo>
                        <a:lnTo>
                          <a:pt x="35035" y="220897"/>
                        </a:lnTo>
                        <a:lnTo>
                          <a:pt x="0" y="201784"/>
                        </a:lnTo>
                        <a:lnTo>
                          <a:pt x="3738" y="177060"/>
                        </a:lnTo>
                        <a:cubicBezTo>
                          <a:pt x="9439" y="158732"/>
                          <a:pt x="17112" y="141273"/>
                          <a:pt x="26509" y="124930"/>
                        </a:cubicBezTo>
                        <a:lnTo>
                          <a:pt x="35273" y="112908"/>
                        </a:lnTo>
                        <a:lnTo>
                          <a:pt x="74935" y="124571"/>
                        </a:lnTo>
                        <a:lnTo>
                          <a:pt x="122342" y="77163"/>
                        </a:lnTo>
                        <a:lnTo>
                          <a:pt x="110602" y="37238"/>
                        </a:lnTo>
                        <a:lnTo>
                          <a:pt x="150928" y="14717"/>
                        </a:lnTo>
                        <a:close/>
                      </a:path>
                    </a:pathLst>
                  </a:custGeom>
                  <a:gradFill>
                    <a:gsLst>
                      <a:gs pos="43000">
                        <a:srgbClr val="A41315"/>
                      </a:gs>
                      <a:gs pos="37000">
                        <a:srgbClr val="BA6062"/>
                      </a:gs>
                      <a:gs pos="0">
                        <a:srgbClr val="BE6E70"/>
                      </a:gs>
                      <a:gs pos="100000">
                        <a:srgbClr val="A30C0E"/>
                      </a:gs>
                    </a:gsLst>
                    <a:lin ang="3000000" scaled="0"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356" name="타원 355"/>
                  <p:cNvSpPr/>
                  <p:nvPr/>
                </p:nvSpPr>
                <p:spPr bwMode="auto">
                  <a:xfrm>
                    <a:off x="3540846" y="2404446"/>
                    <a:ext cx="618016" cy="7331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  <p:sp>
                <p:nvSpPr>
                  <p:cNvPr id="357" name="타원 356"/>
                  <p:cNvSpPr/>
                  <p:nvPr/>
                </p:nvSpPr>
                <p:spPr bwMode="auto">
                  <a:xfrm>
                    <a:off x="3261491" y="2317847"/>
                    <a:ext cx="371918" cy="6583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BDBDBE"/>
                      </a:gs>
                      <a:gs pos="75000">
                        <a:srgbClr val="BDBDBE">
                          <a:alpha val="50000"/>
                        </a:srgbClr>
                      </a:gs>
                      <a:gs pos="90000">
                        <a:srgbClr val="BDBDBE">
                          <a:alpha val="25000"/>
                        </a:srgbClr>
                      </a:gs>
                      <a:gs pos="100000">
                        <a:srgbClr val="BDBDBE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softEdge rad="0"/>
                  </a:effectLst>
                </p:spPr>
                <p:txBody>
                  <a:bodyPr vert="horz" wrap="square" lIns="91440" tIns="45720" rIns="91440" bIns="45720" rtlCol="0" anchor="t" compatLnSpc="1"/>
                  <a:lstStyle/>
                  <a:p>
                    <a:pPr marL="0" marR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None/>
                      <a:tabLst/>
                    </a:pPr>
                    <a:endParaRPr kumimoji="1" lang="ko-KR" altLang="en-US" sz="1800" b="0" i="0" u="none" strike="noStrike" baseline="0">
                      <a:solidFill>
                        <a:schemeClr val="tx1">
                          <a:alpha val="100000"/>
                        </a:schemeClr>
                      </a:solidFill>
                      <a:effectLst/>
                      <a:latin typeface="굴림"/>
                      <a:ea typeface="굴림"/>
                    </a:endParaRPr>
                  </a:p>
                </p:txBody>
              </p:sp>
            </p:grpSp>
          </p:grpSp>
        </p:grpSp>
        <p:grpSp>
          <p:nvGrpSpPr>
            <p:cNvPr id="346" name="Group 27"/>
            <p:cNvGrpSpPr/>
            <p:nvPr/>
          </p:nvGrpSpPr>
          <p:grpSpPr>
            <a:xfrm>
              <a:off x="1644354" y="3366414"/>
              <a:ext cx="504729" cy="411132"/>
              <a:chOff x="4287614" y="3651387"/>
              <a:chExt cx="681078" cy="554777"/>
            </a:xfrm>
          </p:grpSpPr>
          <p:pic>
            <p:nvPicPr>
              <p:cNvPr id="347" name="Picture 2"/>
              <p:cNvPicPr>
                <a:picLocks noChangeAspect="1" noChangeArrowheads="1"/>
              </p:cNvPicPr>
              <p:nvPr/>
            </p:nvPicPr>
            <p:blipFill rotWithShape="1">
              <a:blip r:embed="rId12" cstate="print"/>
              <a:srcRect b="5115"/>
              <a:stretch/>
            </p:blipFill>
            <p:spPr bwMode="auto">
              <a:xfrm>
                <a:off x="4287614" y="3651387"/>
                <a:ext cx="564335" cy="391975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  <p:pic>
            <p:nvPicPr>
              <p:cNvPr id="348" name="Picture 162" descr="IMG_libtape.png"/>
              <p:cNvPicPr preferRelativeResize="0"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436448" y="3797661"/>
                <a:ext cx="532244" cy="408503"/>
              </a:xfrm>
              <a:prstGeom prst="rect">
                <a:avLst/>
              </a:prstGeom>
              <a:effectLst>
                <a:outerShdw blurRad="127000" dist="38100" dir="5400000" algn="t" rotWithShape="0">
                  <a:prstClr val="black">
                    <a:alpha val="7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427769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>
          <a:xfrm>
            <a:off x="495301" y="930957"/>
            <a:ext cx="1575752" cy="221599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주요 기술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34</a:t>
            </a:fld>
            <a:endParaRPr lang="en-US" altLang="ko-KR" dirty="0"/>
          </a:p>
        </p:txBody>
      </p:sp>
      <p:sp>
        <p:nvSpPr>
          <p:cNvPr id="21" name="내용 개체 틀 2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에서는 백업 데이터에 대한 </a:t>
            </a:r>
            <a:r>
              <a:rPr lang="en-US" altLang="ko-KR" dirty="0" smtClean="0"/>
              <a:t>Tape </a:t>
            </a:r>
            <a:r>
              <a:rPr lang="ko-KR" altLang="en-US" dirty="0" smtClean="0"/>
              <a:t>소산 등의 사본 생성 및 관리를 위하여 </a:t>
            </a:r>
            <a:r>
              <a:rPr lang="en-US" altLang="ko-KR" dirty="0" smtClean="0"/>
              <a:t>Vault </a:t>
            </a:r>
            <a:r>
              <a:rPr lang="ko-KR" altLang="en-US" dirty="0" smtClean="0"/>
              <a:t>기능을 추가로 제공하고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이를 통해 백업된 데이터에 대한 </a:t>
            </a:r>
            <a:r>
              <a:rPr lang="en-US" altLang="ko-KR" dirty="0" smtClean="0"/>
              <a:t>Tape </a:t>
            </a:r>
            <a:r>
              <a:rPr lang="ko-KR" altLang="en-US" dirty="0" smtClean="0"/>
              <a:t>복제 및 </a:t>
            </a:r>
            <a:r>
              <a:rPr lang="en-US" altLang="ko-KR" dirty="0" smtClean="0"/>
              <a:t>Offsite </a:t>
            </a:r>
            <a:r>
              <a:rPr lang="ko-KR" altLang="en-US" dirty="0" smtClean="0"/>
              <a:t>미디어 </a:t>
            </a:r>
            <a:r>
              <a:rPr lang="en-US" altLang="ko-KR" dirty="0" smtClean="0"/>
              <a:t>tracking(Tape media </a:t>
            </a:r>
            <a:r>
              <a:rPr lang="ko-KR" altLang="en-US" dirty="0" smtClean="0"/>
              <a:t>위치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보관 기간 등의 정보</a:t>
            </a:r>
            <a:r>
              <a:rPr lang="en-US" altLang="ko-KR" dirty="0" smtClean="0"/>
              <a:t>), </a:t>
            </a:r>
            <a:r>
              <a:rPr lang="ko-KR" altLang="en-US" dirty="0" err="1" smtClean="0"/>
              <a:t>리포팅</a:t>
            </a:r>
            <a:r>
              <a:rPr lang="ko-KR" altLang="en-US" dirty="0" smtClean="0"/>
              <a:t> 등의 프로세스를 자동으로 관리할 수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 smtClean="0"/>
              <a:t>자동화된</a:t>
            </a:r>
            <a:r>
              <a:rPr lang="en-US" altLang="ko-KR" dirty="0" smtClean="0"/>
              <a:t> </a:t>
            </a:r>
            <a:r>
              <a:rPr lang="ko-KR" altLang="en-US" dirty="0" smtClean="0"/>
              <a:t>소산 </a:t>
            </a:r>
            <a:r>
              <a:rPr lang="en-US" altLang="ko-KR" dirty="0" smtClean="0"/>
              <a:t>Tape </a:t>
            </a:r>
            <a:r>
              <a:rPr lang="ko-KR" altLang="en-US" dirty="0" smtClean="0"/>
              <a:t>생성 및 관리 </a:t>
            </a:r>
            <a:r>
              <a:rPr lang="en-US" altLang="ko-KR" dirty="0" smtClean="0"/>
              <a:t>– NetBackup Vault</a:t>
            </a:r>
            <a:endParaRPr lang="ko-KR" altLang="en-US" dirty="0"/>
          </a:p>
        </p:txBody>
      </p:sp>
      <p:sp>
        <p:nvSpPr>
          <p:cNvPr id="55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56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56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3" name="그룹 2"/>
          <p:cNvGrpSpPr/>
          <p:nvPr/>
        </p:nvGrpSpPr>
        <p:grpSpPr>
          <a:xfrm>
            <a:off x="648959" y="2619293"/>
            <a:ext cx="3845996" cy="2067767"/>
            <a:chOff x="645249" y="2441353"/>
            <a:chExt cx="3845996" cy="1975293"/>
          </a:xfrm>
        </p:grpSpPr>
        <p:pic>
          <p:nvPicPr>
            <p:cNvPr id="13" name="Picture 15" descr="Y:\Documents\업무관련\KRX\백업\메뉴얼\vault\사용자 지정 16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249" y="2441353"/>
              <a:ext cx="3845996" cy="1975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직사각형 13"/>
            <p:cNvSpPr/>
            <p:nvPr/>
          </p:nvSpPr>
          <p:spPr>
            <a:xfrm>
              <a:off x="676249" y="3226920"/>
              <a:ext cx="586677" cy="15676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322" y="2805167"/>
              <a:ext cx="1716922" cy="1300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Group 27"/>
          <p:cNvGrpSpPr>
            <a:grpSpLocks/>
          </p:cNvGrpSpPr>
          <p:nvPr/>
        </p:nvGrpSpPr>
        <p:grpSpPr bwMode="auto">
          <a:xfrm>
            <a:off x="4508630" y="2674649"/>
            <a:ext cx="4840875" cy="2557726"/>
            <a:chOff x="324" y="1740"/>
            <a:chExt cx="5487" cy="2227"/>
          </a:xfrm>
        </p:grpSpPr>
        <p:pic>
          <p:nvPicPr>
            <p:cNvPr id="18" name="Picture 1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2" y="1939"/>
              <a:ext cx="2500" cy="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324" y="2755"/>
              <a:ext cx="1365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>
                  <a:ln>
                    <a:noFill/>
                  </a:ln>
                  <a:solidFill>
                    <a:srgbClr val="3366CC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NetBackup For Vault</a:t>
              </a:r>
            </a:p>
          </p:txBody>
        </p:sp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>
              <a:off x="1762" y="1819"/>
              <a:ext cx="896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>
                  <a:ln>
                    <a:noFill/>
                  </a:ln>
                  <a:solidFill>
                    <a:srgbClr val="3366CC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Tape Library</a:t>
              </a:r>
            </a:p>
          </p:txBody>
        </p:sp>
        <p:sp>
          <p:nvSpPr>
            <p:cNvPr id="23" name="Text Box 19"/>
            <p:cNvSpPr txBox="1">
              <a:spLocks noChangeArrowheads="1"/>
            </p:cNvSpPr>
            <p:nvPr/>
          </p:nvSpPr>
          <p:spPr bwMode="auto">
            <a:xfrm>
              <a:off x="3936" y="2073"/>
              <a:ext cx="1294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3366CC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원격지사이트 저장소</a:t>
              </a:r>
            </a:p>
          </p:txBody>
        </p:sp>
        <p:sp>
          <p:nvSpPr>
            <p:cNvPr id="24" name="Text Box 20"/>
            <p:cNvSpPr txBox="1">
              <a:spLocks noChangeArrowheads="1"/>
            </p:cNvSpPr>
            <p:nvPr/>
          </p:nvSpPr>
          <p:spPr bwMode="auto">
            <a:xfrm>
              <a:off x="4084" y="3228"/>
              <a:ext cx="1727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반환되어야 될 테이프정보를 </a:t>
              </a:r>
            </a:p>
            <a:p>
              <a:pPr marL="0" marR="0" lvl="0" indent="0" algn="l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자동으로 </a:t>
              </a:r>
              <a:r>
                <a:rPr kumimoji="0" lang="en-US" altLang="ko-KR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email</a:t>
              </a: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로 통보</a:t>
              </a:r>
            </a:p>
          </p:txBody>
        </p:sp>
        <p:sp>
          <p:nvSpPr>
            <p:cNvPr id="25" name="Text Box 21"/>
            <p:cNvSpPr txBox="1">
              <a:spLocks noChangeArrowheads="1"/>
            </p:cNvSpPr>
            <p:nvPr/>
          </p:nvSpPr>
          <p:spPr bwMode="auto">
            <a:xfrm>
              <a:off x="1178" y="3081"/>
              <a:ext cx="153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만료된 테이프 본 사이트로 전송</a:t>
              </a:r>
            </a:p>
          </p:txBody>
        </p:sp>
        <p:sp>
          <p:nvSpPr>
            <p:cNvPr id="26" name="Text Box 22"/>
            <p:cNvSpPr txBox="1">
              <a:spLocks noChangeArrowheads="1"/>
            </p:cNvSpPr>
            <p:nvPr/>
          </p:nvSpPr>
          <p:spPr bwMode="auto">
            <a:xfrm>
              <a:off x="806" y="2070"/>
              <a:ext cx="113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정책에 따라 백업 복사</a:t>
              </a:r>
            </a:p>
          </p:txBody>
        </p:sp>
        <p:sp>
          <p:nvSpPr>
            <p:cNvPr id="27" name="Text Box 23"/>
            <p:cNvSpPr txBox="1">
              <a:spLocks noChangeArrowheads="1"/>
            </p:cNvSpPr>
            <p:nvPr/>
          </p:nvSpPr>
          <p:spPr bwMode="auto">
            <a:xfrm>
              <a:off x="2757" y="1740"/>
              <a:ext cx="184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자동테이프 </a:t>
              </a:r>
              <a:r>
                <a:rPr kumimoji="0" lang="en-US" altLang="ko-KR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eject </a:t>
              </a:r>
              <a:r>
                <a:rPr kumimoji="0" lang="ko-KR" alt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및 원격지사이트 전송</a:t>
              </a: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667" y="2083"/>
              <a:ext cx="177" cy="156"/>
            </a:xfrm>
            <a:prstGeom prst="ellipse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1</a:t>
              </a: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2612" y="1755"/>
              <a:ext cx="177" cy="155"/>
            </a:xfrm>
            <a:prstGeom prst="ellipse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2</a:t>
              </a: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3973" y="2592"/>
              <a:ext cx="177" cy="155"/>
            </a:xfrm>
            <a:prstGeom prst="ellipse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3</a:t>
              </a: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3951" y="3266"/>
              <a:ext cx="177" cy="154"/>
            </a:xfrm>
            <a:prstGeom prst="ellipse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4</a:t>
              </a:r>
            </a:p>
          </p:txBody>
        </p:sp>
        <p:sp>
          <p:nvSpPr>
            <p:cNvPr id="32" name="Text Box 28"/>
            <p:cNvSpPr txBox="1">
              <a:spLocks noChangeArrowheads="1"/>
            </p:cNvSpPr>
            <p:nvPr/>
          </p:nvSpPr>
          <p:spPr bwMode="auto">
            <a:xfrm>
              <a:off x="4135" y="2556"/>
              <a:ext cx="1525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각 테이프 위치, 유효기간</a:t>
              </a:r>
            </a:p>
            <a:p>
              <a:pPr marL="0" marR="0" lvl="0" indent="0" algn="l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기록 및 트래킹</a:t>
              </a: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1032" y="3093"/>
              <a:ext cx="177" cy="156"/>
            </a:xfrm>
            <a:prstGeom prst="ellipse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5</a:t>
              </a:r>
            </a:p>
          </p:txBody>
        </p:sp>
      </p:grpSp>
      <p:sp>
        <p:nvSpPr>
          <p:cNvPr id="34" name="직사각형 53"/>
          <p:cNvSpPr/>
          <p:nvPr/>
        </p:nvSpPr>
        <p:spPr>
          <a:xfrm>
            <a:off x="4623853" y="2422624"/>
            <a:ext cx="4446331" cy="216638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 panose="020B0503020000020004" pitchFamily="50" charset="-127"/>
                <a:cs typeface="Calibri" pitchFamily="34" charset="0"/>
              </a:rPr>
              <a:t>자동 소산 절차</a:t>
            </a:r>
            <a:endParaRPr kumimoji="0" lang="ko-KR" altLang="en-US" sz="105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 panose="020B0503020000020004" pitchFamily="50" charset="-127"/>
              <a:cs typeface="Calibri" pitchFamily="34" charset="0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488954" y="5348833"/>
            <a:ext cx="8883381" cy="959892"/>
            <a:chOff x="488954" y="5348833"/>
            <a:chExt cx="8883381" cy="959892"/>
          </a:xfrm>
        </p:grpSpPr>
        <p:grpSp>
          <p:nvGrpSpPr>
            <p:cNvPr id="36" name="그룹 35"/>
            <p:cNvGrpSpPr/>
            <p:nvPr/>
          </p:nvGrpSpPr>
          <p:grpSpPr>
            <a:xfrm>
              <a:off x="488954" y="5348833"/>
              <a:ext cx="7876212" cy="959892"/>
              <a:chOff x="488954" y="5348833"/>
              <a:chExt cx="7876212" cy="959892"/>
            </a:xfrm>
          </p:grpSpPr>
          <p:sp>
            <p:nvSpPr>
              <p:cNvPr id="40" name="양쪽 모서리가 둥근 사각형 18"/>
              <p:cNvSpPr/>
              <p:nvPr/>
            </p:nvSpPr>
            <p:spPr bwMode="auto">
              <a:xfrm rot="5400000">
                <a:off x="4198917" y="2142476"/>
                <a:ext cx="959892" cy="7372606"/>
              </a:xfrm>
              <a:custGeom>
                <a:avLst/>
                <a:gdLst>
                  <a:gd name="connsiteX0" fmla="*/ 159603 w 957600"/>
                  <a:gd name="connsiteY0" fmla="*/ 0 h 7920000"/>
                  <a:gd name="connsiteX1" fmla="*/ 797997 w 957600"/>
                  <a:gd name="connsiteY1" fmla="*/ 0 h 7920000"/>
                  <a:gd name="connsiteX2" fmla="*/ 957600 w 957600"/>
                  <a:gd name="connsiteY2" fmla="*/ 159603 h 7920000"/>
                  <a:gd name="connsiteX3" fmla="*/ 957600 w 957600"/>
                  <a:gd name="connsiteY3" fmla="*/ 7920000 h 7920000"/>
                  <a:gd name="connsiteX4" fmla="*/ 957600 w 957600"/>
                  <a:gd name="connsiteY4" fmla="*/ 7920000 h 7920000"/>
                  <a:gd name="connsiteX5" fmla="*/ 0 w 957600"/>
                  <a:gd name="connsiteY5" fmla="*/ 7920000 h 7920000"/>
                  <a:gd name="connsiteX6" fmla="*/ 0 w 957600"/>
                  <a:gd name="connsiteY6" fmla="*/ 7920000 h 7920000"/>
                  <a:gd name="connsiteX7" fmla="*/ 0 w 957600"/>
                  <a:gd name="connsiteY7" fmla="*/ 159603 h 7920000"/>
                  <a:gd name="connsiteX8" fmla="*/ 159603 w 957600"/>
                  <a:gd name="connsiteY8" fmla="*/ 0 h 7920000"/>
                  <a:gd name="connsiteX0" fmla="*/ 159603 w 957600"/>
                  <a:gd name="connsiteY0" fmla="*/ 0 h 7920090"/>
                  <a:gd name="connsiteX1" fmla="*/ 797997 w 957600"/>
                  <a:gd name="connsiteY1" fmla="*/ 0 h 7920090"/>
                  <a:gd name="connsiteX2" fmla="*/ 957600 w 957600"/>
                  <a:gd name="connsiteY2" fmla="*/ 159603 h 7920090"/>
                  <a:gd name="connsiteX3" fmla="*/ 957600 w 957600"/>
                  <a:gd name="connsiteY3" fmla="*/ 7920000 h 7920090"/>
                  <a:gd name="connsiteX4" fmla="*/ 957600 w 957600"/>
                  <a:gd name="connsiteY4" fmla="*/ 7920000 h 7920090"/>
                  <a:gd name="connsiteX5" fmla="*/ 469037 w 957600"/>
                  <a:gd name="connsiteY5" fmla="*/ 7920090 h 7920090"/>
                  <a:gd name="connsiteX6" fmla="*/ 0 w 957600"/>
                  <a:gd name="connsiteY6" fmla="*/ 7920000 h 7920090"/>
                  <a:gd name="connsiteX7" fmla="*/ 0 w 957600"/>
                  <a:gd name="connsiteY7" fmla="*/ 7920000 h 7920090"/>
                  <a:gd name="connsiteX8" fmla="*/ 0 w 957600"/>
                  <a:gd name="connsiteY8" fmla="*/ 159603 h 7920090"/>
                  <a:gd name="connsiteX9" fmla="*/ 159603 w 957600"/>
                  <a:gd name="connsiteY9" fmla="*/ 0 h 7920090"/>
                  <a:gd name="connsiteX0" fmla="*/ 469037 w 957600"/>
                  <a:gd name="connsiteY0" fmla="*/ 7920090 h 8011530"/>
                  <a:gd name="connsiteX1" fmla="*/ 0 w 957600"/>
                  <a:gd name="connsiteY1" fmla="*/ 7920000 h 8011530"/>
                  <a:gd name="connsiteX2" fmla="*/ 0 w 957600"/>
                  <a:gd name="connsiteY2" fmla="*/ 7920000 h 8011530"/>
                  <a:gd name="connsiteX3" fmla="*/ 0 w 957600"/>
                  <a:gd name="connsiteY3" fmla="*/ 159603 h 8011530"/>
                  <a:gd name="connsiteX4" fmla="*/ 159603 w 957600"/>
                  <a:gd name="connsiteY4" fmla="*/ 0 h 8011530"/>
                  <a:gd name="connsiteX5" fmla="*/ 797997 w 957600"/>
                  <a:gd name="connsiteY5" fmla="*/ 0 h 8011530"/>
                  <a:gd name="connsiteX6" fmla="*/ 957600 w 957600"/>
                  <a:gd name="connsiteY6" fmla="*/ 159603 h 8011530"/>
                  <a:gd name="connsiteX7" fmla="*/ 957600 w 957600"/>
                  <a:gd name="connsiteY7" fmla="*/ 7920000 h 8011530"/>
                  <a:gd name="connsiteX8" fmla="*/ 957600 w 957600"/>
                  <a:gd name="connsiteY8" fmla="*/ 7920000 h 8011530"/>
                  <a:gd name="connsiteX9" fmla="*/ 560477 w 957600"/>
                  <a:gd name="connsiteY9" fmla="*/ 8011530 h 8011530"/>
                  <a:gd name="connsiteX0" fmla="*/ 0 w 957600"/>
                  <a:gd name="connsiteY0" fmla="*/ 7920000 h 8011530"/>
                  <a:gd name="connsiteX1" fmla="*/ 0 w 957600"/>
                  <a:gd name="connsiteY1" fmla="*/ 7920000 h 8011530"/>
                  <a:gd name="connsiteX2" fmla="*/ 0 w 957600"/>
                  <a:gd name="connsiteY2" fmla="*/ 159603 h 8011530"/>
                  <a:gd name="connsiteX3" fmla="*/ 159603 w 957600"/>
                  <a:gd name="connsiteY3" fmla="*/ 0 h 8011530"/>
                  <a:gd name="connsiteX4" fmla="*/ 797997 w 957600"/>
                  <a:gd name="connsiteY4" fmla="*/ 0 h 8011530"/>
                  <a:gd name="connsiteX5" fmla="*/ 957600 w 957600"/>
                  <a:gd name="connsiteY5" fmla="*/ 159603 h 8011530"/>
                  <a:gd name="connsiteX6" fmla="*/ 957600 w 957600"/>
                  <a:gd name="connsiteY6" fmla="*/ 7920000 h 8011530"/>
                  <a:gd name="connsiteX7" fmla="*/ 957600 w 957600"/>
                  <a:gd name="connsiteY7" fmla="*/ 7920000 h 8011530"/>
                  <a:gd name="connsiteX8" fmla="*/ 560477 w 957600"/>
                  <a:gd name="connsiteY8" fmla="*/ 8011530 h 8011530"/>
                  <a:gd name="connsiteX0" fmla="*/ 0 w 957600"/>
                  <a:gd name="connsiteY0" fmla="*/ 7920000 h 7920000"/>
                  <a:gd name="connsiteX1" fmla="*/ 0 w 957600"/>
                  <a:gd name="connsiteY1" fmla="*/ 7920000 h 7920000"/>
                  <a:gd name="connsiteX2" fmla="*/ 0 w 957600"/>
                  <a:gd name="connsiteY2" fmla="*/ 159603 h 7920000"/>
                  <a:gd name="connsiteX3" fmla="*/ 159603 w 957600"/>
                  <a:gd name="connsiteY3" fmla="*/ 0 h 7920000"/>
                  <a:gd name="connsiteX4" fmla="*/ 797997 w 957600"/>
                  <a:gd name="connsiteY4" fmla="*/ 0 h 7920000"/>
                  <a:gd name="connsiteX5" fmla="*/ 957600 w 957600"/>
                  <a:gd name="connsiteY5" fmla="*/ 159603 h 7920000"/>
                  <a:gd name="connsiteX6" fmla="*/ 957600 w 957600"/>
                  <a:gd name="connsiteY6" fmla="*/ 7920000 h 7920000"/>
                  <a:gd name="connsiteX7" fmla="*/ 957600 w 957600"/>
                  <a:gd name="connsiteY7" fmla="*/ 7920000 h 79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7600" h="7920000">
                    <a:moveTo>
                      <a:pt x="0" y="7920000"/>
                    </a:moveTo>
                    <a:lnTo>
                      <a:pt x="0" y="7920000"/>
                    </a:lnTo>
                    <a:lnTo>
                      <a:pt x="0" y="159603"/>
                    </a:lnTo>
                    <a:cubicBezTo>
                      <a:pt x="0" y="71457"/>
                      <a:pt x="71457" y="0"/>
                      <a:pt x="159603" y="0"/>
                    </a:cubicBezTo>
                    <a:lnTo>
                      <a:pt x="797997" y="0"/>
                    </a:lnTo>
                    <a:cubicBezTo>
                      <a:pt x="886143" y="0"/>
                      <a:pt x="957600" y="71457"/>
                      <a:pt x="957600" y="159603"/>
                    </a:cubicBezTo>
                    <a:lnTo>
                      <a:pt x="957600" y="7920000"/>
                    </a:lnTo>
                    <a:lnTo>
                      <a:pt x="957600" y="7920000"/>
                    </a:lnTo>
                  </a:path>
                </a:pathLst>
              </a:cu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41" name="자유형 40"/>
              <p:cNvSpPr/>
              <p:nvPr/>
            </p:nvSpPr>
            <p:spPr bwMode="auto">
              <a:xfrm rot="16200000">
                <a:off x="488953" y="5349874"/>
                <a:ext cx="958851" cy="958850"/>
              </a:xfrm>
              <a:custGeom>
                <a:avLst/>
                <a:gdLst>
                  <a:gd name="connsiteX0" fmla="*/ 523027 w 1046054"/>
                  <a:gd name="connsiteY0" fmla="*/ 27131 h 1046053"/>
                  <a:gd name="connsiteX1" fmla="*/ 27131 w 1046054"/>
                  <a:gd name="connsiteY1" fmla="*/ 523027 h 1046053"/>
                  <a:gd name="connsiteX2" fmla="*/ 472325 w 1046054"/>
                  <a:gd name="connsiteY2" fmla="*/ 1016362 h 1046053"/>
                  <a:gd name="connsiteX3" fmla="*/ 523027 w 1046054"/>
                  <a:gd name="connsiteY3" fmla="*/ 1018922 h 1046053"/>
                  <a:gd name="connsiteX4" fmla="*/ 523027 w 1046054"/>
                  <a:gd name="connsiteY4" fmla="*/ 1019241 h 1046053"/>
                  <a:gd name="connsiteX5" fmla="*/ 1019242 w 1046054"/>
                  <a:gd name="connsiteY5" fmla="*/ 1019241 h 1046053"/>
                  <a:gd name="connsiteX6" fmla="*/ 1019242 w 1046054"/>
                  <a:gd name="connsiteY6" fmla="*/ 523027 h 1046053"/>
                  <a:gd name="connsiteX7" fmla="*/ 1018923 w 1046054"/>
                  <a:gd name="connsiteY7" fmla="*/ 523027 h 1046053"/>
                  <a:gd name="connsiteX8" fmla="*/ 523027 w 1046054"/>
                  <a:gd name="connsiteY8" fmla="*/ 27131 h 1046053"/>
                  <a:gd name="connsiteX9" fmla="*/ 523027 w 1046054"/>
                  <a:gd name="connsiteY9" fmla="*/ 0 h 1046053"/>
                  <a:gd name="connsiteX10" fmla="*/ 1035428 w 1046054"/>
                  <a:gd name="connsiteY10" fmla="*/ 417619 h 1046053"/>
                  <a:gd name="connsiteX11" fmla="*/ 1045440 w 1046054"/>
                  <a:gd name="connsiteY11" fmla="*/ 516931 h 1046053"/>
                  <a:gd name="connsiteX12" fmla="*/ 1046054 w 1046054"/>
                  <a:gd name="connsiteY12" fmla="*/ 516931 h 1046053"/>
                  <a:gd name="connsiteX13" fmla="*/ 1046054 w 1046054"/>
                  <a:gd name="connsiteY13" fmla="*/ 523027 h 1046053"/>
                  <a:gd name="connsiteX14" fmla="*/ 1046054 w 1046054"/>
                  <a:gd name="connsiteY14" fmla="*/ 1042531 h 1046053"/>
                  <a:gd name="connsiteX15" fmla="*/ 1045027 w 1046054"/>
                  <a:gd name="connsiteY15" fmla="*/ 1042531 h 1046053"/>
                  <a:gd name="connsiteX16" fmla="*/ 1045027 w 1046054"/>
                  <a:gd name="connsiteY16" fmla="*/ 1046053 h 1046053"/>
                  <a:gd name="connsiteX17" fmla="*/ 523027 w 1046054"/>
                  <a:gd name="connsiteY17" fmla="*/ 1046053 h 1046053"/>
                  <a:gd name="connsiteX18" fmla="*/ 496112 w 1046054"/>
                  <a:gd name="connsiteY18" fmla="*/ 1045373 h 1046053"/>
                  <a:gd name="connsiteX19" fmla="*/ 0 w 1046054"/>
                  <a:gd name="connsiteY19" fmla="*/ 523027 h 1046053"/>
                  <a:gd name="connsiteX20" fmla="*/ 523027 w 1046054"/>
                  <a:gd name="connsiteY20" fmla="*/ 0 h 104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46054" h="1046053">
                    <a:moveTo>
                      <a:pt x="523027" y="27131"/>
                    </a:moveTo>
                    <a:cubicBezTo>
                      <a:pt x="249151" y="27131"/>
                      <a:pt x="27131" y="249151"/>
                      <a:pt x="27131" y="523027"/>
                    </a:cubicBezTo>
                    <a:cubicBezTo>
                      <a:pt x="27131" y="779785"/>
                      <a:pt x="222266" y="990967"/>
                      <a:pt x="472325" y="1016362"/>
                    </a:cubicBezTo>
                    <a:lnTo>
                      <a:pt x="523027" y="1018922"/>
                    </a:lnTo>
                    <a:lnTo>
                      <a:pt x="523027" y="1019241"/>
                    </a:lnTo>
                    <a:lnTo>
                      <a:pt x="1019242" y="1019241"/>
                    </a:lnTo>
                    <a:lnTo>
                      <a:pt x="1019242" y="523027"/>
                    </a:lnTo>
                    <a:lnTo>
                      <a:pt x="1018923" y="523027"/>
                    </a:lnTo>
                    <a:cubicBezTo>
                      <a:pt x="1018923" y="249151"/>
                      <a:pt x="796903" y="27131"/>
                      <a:pt x="523027" y="27131"/>
                    </a:cubicBezTo>
                    <a:close/>
                    <a:moveTo>
                      <a:pt x="523027" y="0"/>
                    </a:moveTo>
                    <a:cubicBezTo>
                      <a:pt x="775779" y="0"/>
                      <a:pt x="986658" y="179285"/>
                      <a:pt x="1035428" y="417619"/>
                    </a:cubicBezTo>
                    <a:lnTo>
                      <a:pt x="1045440" y="516931"/>
                    </a:lnTo>
                    <a:lnTo>
                      <a:pt x="1046054" y="516931"/>
                    </a:lnTo>
                    <a:lnTo>
                      <a:pt x="1046054" y="523027"/>
                    </a:lnTo>
                    <a:lnTo>
                      <a:pt x="1046054" y="1042531"/>
                    </a:lnTo>
                    <a:lnTo>
                      <a:pt x="1045027" y="1042531"/>
                    </a:lnTo>
                    <a:lnTo>
                      <a:pt x="1045027" y="1046053"/>
                    </a:lnTo>
                    <a:lnTo>
                      <a:pt x="523027" y="1046053"/>
                    </a:lnTo>
                    <a:lnTo>
                      <a:pt x="496112" y="1045373"/>
                    </a:lnTo>
                    <a:cubicBezTo>
                      <a:pt x="219761" y="1031364"/>
                      <a:pt x="0" y="802859"/>
                      <a:pt x="0" y="523027"/>
                    </a:cubicBezTo>
                    <a:cubicBezTo>
                      <a:pt x="0" y="234168"/>
                      <a:pt x="234168" y="0"/>
                      <a:pt x="52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0000"/>
                  </a:lnSpc>
                </a:pPr>
                <a:endParaRPr lang="ko-KR" altLang="en-US" sz="1800" dirty="0" err="1" smtClean="0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  <p:sp>
          <p:nvSpPr>
            <p:cNvPr id="37" name="AutoShape 455"/>
            <p:cNvSpPr>
              <a:spLocks noChangeArrowheads="1"/>
            </p:cNvSpPr>
            <p:nvPr/>
          </p:nvSpPr>
          <p:spPr bwMode="auto">
            <a:xfrm>
              <a:off x="1655461" y="5373721"/>
              <a:ext cx="6516432" cy="911155"/>
            </a:xfrm>
            <a:prstGeom prst="roundRect">
              <a:avLst>
                <a:gd name="adj" fmla="val 2199"/>
              </a:avLst>
            </a:prstGeom>
            <a:noFill/>
            <a:ln w="9525" algn="ctr">
              <a:noFill/>
              <a:round/>
              <a:headEnd/>
              <a:tailEnd type="none" w="med" len="sm"/>
            </a:ln>
            <a:effectLst/>
            <a:extLst/>
          </p:spPr>
          <p:txBody>
            <a:bodyPr wrap="square" lIns="54000" tIns="46800" rIns="54000" bIns="46800" anchor="ctr">
              <a:spAutoFit/>
            </a:bodyPr>
            <a:lstStyle/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NetBackup </a:t>
              </a:r>
              <a:r>
                <a:rPr kumimoji="1" lang="ko-KR" altLang="en-US" sz="1000" dirty="0">
                  <a:cs typeface="Arial" charset="0"/>
                </a:rPr>
                <a:t>옵션을 통한 자동화된 소산 기능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복잡하고 힘든 테이프 복제 업무의 자동화</a:t>
              </a:r>
              <a:r>
                <a:rPr kumimoji="1" lang="en-US" altLang="ko-KR" sz="1000" dirty="0">
                  <a:cs typeface="Arial" charset="0"/>
                </a:rPr>
                <a:t>, Offsite </a:t>
              </a:r>
              <a:r>
                <a:rPr kumimoji="1" lang="ko-KR" altLang="en-US" sz="1000" dirty="0">
                  <a:cs typeface="Arial" charset="0"/>
                </a:rPr>
                <a:t>미디어 </a:t>
              </a:r>
              <a:r>
                <a:rPr kumimoji="1" lang="ko-KR" altLang="en-US" sz="1000" dirty="0" err="1">
                  <a:cs typeface="Arial" charset="0"/>
                </a:rPr>
                <a:t>트래킹</a:t>
              </a:r>
              <a:r>
                <a:rPr kumimoji="1" lang="ko-KR" altLang="en-US" sz="1000" dirty="0">
                  <a:cs typeface="Arial" charset="0"/>
                </a:rPr>
                <a:t> </a:t>
              </a:r>
              <a:r>
                <a:rPr kumimoji="1" lang="en-US" altLang="ko-KR" sz="1000" dirty="0">
                  <a:cs typeface="Arial" charset="0"/>
                </a:rPr>
                <a:t>(</a:t>
              </a:r>
              <a:r>
                <a:rPr kumimoji="1" lang="ko-KR" altLang="en-US" sz="1000" dirty="0">
                  <a:cs typeface="Arial" charset="0"/>
                </a:rPr>
                <a:t>테이프 위치</a:t>
              </a:r>
              <a:r>
                <a:rPr kumimoji="1" lang="en-US" altLang="ko-KR" sz="1000" dirty="0">
                  <a:cs typeface="Arial" charset="0"/>
                </a:rPr>
                <a:t>, </a:t>
              </a:r>
              <a:r>
                <a:rPr kumimoji="1" lang="ko-KR" altLang="en-US" sz="1000" dirty="0">
                  <a:cs typeface="Arial" charset="0"/>
                </a:rPr>
                <a:t>보관 기간 등 테이프 관련 정보 통보</a:t>
              </a:r>
              <a:r>
                <a:rPr kumimoji="1" lang="en-US" altLang="ko-KR" sz="1000" dirty="0">
                  <a:cs typeface="Arial" charset="0"/>
                </a:rPr>
                <a:t>), </a:t>
              </a:r>
              <a:r>
                <a:rPr kumimoji="1" lang="ko-KR" altLang="en-US" sz="1000" dirty="0">
                  <a:cs typeface="Arial" charset="0"/>
                </a:rPr>
                <a:t>그리고 소산 리포트 및 </a:t>
              </a:r>
              <a:r>
                <a:rPr kumimoji="1" lang="en-US" altLang="ko-KR" sz="1000" dirty="0">
                  <a:cs typeface="Arial" charset="0"/>
                </a:rPr>
                <a:t>e-mail </a:t>
              </a:r>
              <a:r>
                <a:rPr kumimoji="1" lang="ko-KR" altLang="en-US" sz="1000" dirty="0">
                  <a:cs typeface="Arial" charset="0"/>
                </a:rPr>
                <a:t>송부 기능 등을 활용 가능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 </a:t>
              </a:r>
              <a:r>
                <a:rPr kumimoji="1" lang="en-US" altLang="ko-KR" sz="1000" dirty="0">
                  <a:cs typeface="Arial" charset="0"/>
                </a:rPr>
                <a:t>In-line Copy (</a:t>
              </a:r>
              <a:r>
                <a:rPr kumimoji="1" lang="ko-KR" altLang="en-US" sz="1000" dirty="0">
                  <a:cs typeface="Arial" charset="0"/>
                </a:rPr>
                <a:t>백업 및 </a:t>
              </a:r>
              <a:r>
                <a:rPr kumimoji="1" lang="ko-KR" altLang="en-US" sz="1000" dirty="0" err="1">
                  <a:cs typeface="Arial" charset="0"/>
                </a:rPr>
                <a:t>복제본</a:t>
              </a:r>
              <a:r>
                <a:rPr kumimoji="1" lang="ko-KR" altLang="en-US" sz="1000" dirty="0">
                  <a:cs typeface="Arial" charset="0"/>
                </a:rPr>
                <a:t> 동시 수행</a:t>
              </a:r>
              <a:r>
                <a:rPr kumimoji="1" lang="en-US" altLang="ko-KR" sz="1000" dirty="0">
                  <a:cs typeface="Arial" charset="0"/>
                </a:rPr>
                <a:t>, </a:t>
              </a:r>
              <a:r>
                <a:rPr kumimoji="1" lang="ko-KR" altLang="en-US" sz="1000" dirty="0">
                  <a:cs typeface="Arial" charset="0"/>
                </a:rPr>
                <a:t>최대 </a:t>
              </a:r>
              <a:r>
                <a:rPr kumimoji="1" lang="en-US" altLang="ko-KR" sz="1000" dirty="0">
                  <a:cs typeface="Arial" charset="0"/>
                </a:rPr>
                <a:t>4 copy) </a:t>
              </a:r>
              <a:r>
                <a:rPr kumimoji="1" lang="ko-KR" altLang="en-US" sz="1000" dirty="0">
                  <a:cs typeface="Arial" charset="0"/>
                </a:rPr>
                <a:t>기능을 이용한 소산 시간 절약</a:t>
              </a:r>
            </a:p>
            <a:p>
              <a:pPr marL="171450" indent="-17145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Appliance</a:t>
              </a:r>
              <a:r>
                <a:rPr kumimoji="1" lang="ko-KR" altLang="en-US" sz="1000" dirty="0" err="1">
                  <a:cs typeface="Arial" charset="0"/>
                </a:rPr>
                <a:t>활용시</a:t>
              </a:r>
              <a:r>
                <a:rPr kumimoji="1" lang="ko-KR" altLang="en-US" sz="1000" dirty="0">
                  <a:cs typeface="Arial" charset="0"/>
                </a:rPr>
                <a:t> </a:t>
              </a:r>
              <a:r>
                <a:rPr kumimoji="1" lang="en-US" altLang="ko-KR" sz="1000" dirty="0">
                  <a:cs typeface="Arial" charset="0"/>
                </a:rPr>
                <a:t>1</a:t>
              </a:r>
              <a:r>
                <a:rPr kumimoji="1" lang="ko-KR" altLang="en-US" sz="1000" dirty="0">
                  <a:cs typeface="Arial" charset="0"/>
                </a:rPr>
                <a:t>차 </a:t>
              </a:r>
              <a:r>
                <a:rPr kumimoji="1" lang="en-US" altLang="ko-KR" sz="1000" dirty="0">
                  <a:cs typeface="Arial" charset="0"/>
                </a:rPr>
                <a:t>disk</a:t>
              </a:r>
              <a:r>
                <a:rPr kumimoji="1" lang="ko-KR" altLang="en-US" sz="1000" dirty="0">
                  <a:cs typeface="Arial" charset="0"/>
                </a:rPr>
                <a:t>백업 이후에 </a:t>
              </a:r>
              <a:r>
                <a:rPr kumimoji="1" lang="en-US" altLang="ko-KR" sz="1000" dirty="0">
                  <a:cs typeface="Arial" charset="0"/>
                </a:rPr>
                <a:t>tape</a:t>
              </a:r>
              <a:r>
                <a:rPr kumimoji="1" lang="ko-KR" altLang="en-US" sz="1000" dirty="0">
                  <a:cs typeface="Arial" charset="0"/>
                </a:rPr>
                <a:t>으로 </a:t>
              </a:r>
              <a:r>
                <a:rPr kumimoji="1" lang="en-US" altLang="ko-KR" sz="1000" dirty="0">
                  <a:cs typeface="Arial" charset="0"/>
                </a:rPr>
                <a:t>2</a:t>
              </a:r>
              <a:r>
                <a:rPr kumimoji="1" lang="ko-KR" altLang="en-US" sz="1000" dirty="0">
                  <a:cs typeface="Arial" charset="0"/>
                </a:rPr>
                <a:t>차 소산 자동화 가능</a:t>
              </a:r>
            </a:p>
          </p:txBody>
        </p:sp>
        <p:pic>
          <p:nvPicPr>
            <p:cNvPr id="38" name="Picture 19" descr="D:\dot_이찬주\140926\비즈니스맨아이콘png\26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29"/>
            <a:stretch/>
          </p:blipFill>
          <p:spPr bwMode="auto">
            <a:xfrm>
              <a:off x="8481423" y="5547626"/>
              <a:ext cx="890912" cy="742581"/>
            </a:xfrm>
            <a:prstGeom prst="rect">
              <a:avLst/>
            </a:prstGeom>
            <a:noFill/>
            <a:effectLst>
              <a:outerShdw dist="44450" algn="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직사각형 38"/>
            <p:cNvSpPr/>
            <p:nvPr/>
          </p:nvSpPr>
          <p:spPr>
            <a:xfrm>
              <a:off x="545021" y="5527359"/>
              <a:ext cx="864114" cy="5539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kumimoji="1" lang="en-US" altLang="ko-KR" sz="1000" b="1" dirty="0">
                  <a:cs typeface="Arial" charset="0"/>
                </a:rPr>
                <a:t>NetBackup </a:t>
              </a:r>
              <a:r>
                <a:rPr kumimoji="1" lang="en-US" altLang="ko-KR" sz="1000" b="1" dirty="0" smtClean="0">
                  <a:cs typeface="Arial" charset="0"/>
                </a:rPr>
                <a:t>Vault</a:t>
              </a:r>
              <a:r>
                <a:rPr kumimoji="1" lang="ko-KR" altLang="en-US" sz="1000" b="1" dirty="0" smtClean="0">
                  <a:cs typeface="Arial" charset="0"/>
                </a:rPr>
                <a:t> </a:t>
              </a:r>
              <a:r>
                <a:rPr kumimoji="1" lang="ko-KR" altLang="en-US" sz="1000" b="1" dirty="0">
                  <a:cs typeface="Arial" charset="0"/>
                </a:rPr>
                <a:t>특장점</a:t>
              </a:r>
              <a:endParaRPr lang="ko-KR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2675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>
          <a:xfrm>
            <a:off x="495301" y="930957"/>
            <a:ext cx="1575752" cy="221599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주요 기술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35</a:t>
            </a:fld>
            <a:endParaRPr lang="en-US" altLang="ko-KR" dirty="0"/>
          </a:p>
        </p:txBody>
      </p:sp>
      <p:sp>
        <p:nvSpPr>
          <p:cNvPr id="21" name="내용 개체 틀 2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>
                <a:cs typeface="Calibri" panose="020F0502020204030204" pitchFamily="34" charset="0"/>
              </a:rPr>
              <a:t>NetBackup</a:t>
            </a:r>
            <a:r>
              <a:rPr lang="ko-KR" altLang="en-US" dirty="0">
                <a:cs typeface="Calibri" panose="020F0502020204030204" pitchFamily="34" charset="0"/>
              </a:rPr>
              <a:t>은 </a:t>
            </a:r>
            <a:r>
              <a:rPr lang="en-US" altLang="ko-KR" dirty="0">
                <a:cs typeface="Calibri" panose="020F0502020204030204" pitchFamily="34" charset="0"/>
              </a:rPr>
              <a:t>Activity Monitor</a:t>
            </a:r>
            <a:r>
              <a:rPr lang="ko-KR" altLang="en-US" dirty="0">
                <a:cs typeface="Calibri" panose="020F0502020204030204" pitchFamily="34" charset="0"/>
              </a:rPr>
              <a:t>를 통해 백업 결과 및 진행 </a:t>
            </a:r>
            <a:r>
              <a:rPr lang="ko-KR" altLang="en-US" dirty="0" smtClean="0">
                <a:cs typeface="Calibri" panose="020F0502020204030204" pitchFamily="34" charset="0"/>
              </a:rPr>
              <a:t>상황을 모니터링할 수 있습니다</a:t>
            </a:r>
            <a:r>
              <a:rPr lang="en-US" altLang="ko-KR" dirty="0" smtClean="0">
                <a:cs typeface="Calibri" panose="020F0502020204030204" pitchFamily="34" charset="0"/>
              </a:rPr>
              <a:t>.</a:t>
            </a:r>
            <a:endParaRPr lang="en-US" altLang="ko-KR" dirty="0">
              <a:cs typeface="Calibri" panose="020F0502020204030204" pitchFamily="34" charset="0"/>
            </a:endParaRP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/>
              <a:t>백업 결과 및 진행 상황 모니터링 기능 제공</a:t>
            </a:r>
          </a:p>
        </p:txBody>
      </p:sp>
      <p:sp>
        <p:nvSpPr>
          <p:cNvPr id="55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56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56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pic>
        <p:nvPicPr>
          <p:cNvPr id="4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225" y="2492896"/>
            <a:ext cx="3143847" cy="1971495"/>
          </a:xfrm>
          <a:prstGeom prst="rect">
            <a:avLst/>
          </a:prstGeom>
        </p:spPr>
      </p:pic>
      <p:pic>
        <p:nvPicPr>
          <p:cNvPr id="6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085" y="2424941"/>
            <a:ext cx="2923288" cy="2189664"/>
          </a:xfrm>
          <a:prstGeom prst="rect">
            <a:avLst/>
          </a:prstGeom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3" b="68977"/>
          <a:stretch/>
        </p:blipFill>
        <p:spPr bwMode="auto">
          <a:xfrm>
            <a:off x="1790606" y="4999979"/>
            <a:ext cx="4500575" cy="881979"/>
          </a:xfrm>
          <a:prstGeom prst="rect">
            <a:avLst/>
          </a:prstGeom>
          <a:noFill/>
          <a:ln w="6350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모서리가 둥근 직사각형 5"/>
          <p:cNvSpPr/>
          <p:nvPr/>
        </p:nvSpPr>
        <p:spPr bwMode="auto">
          <a:xfrm>
            <a:off x="1318225" y="2666085"/>
            <a:ext cx="532833" cy="119752"/>
          </a:xfrm>
          <a:prstGeom prst="round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2" name="모서리가 둥근 직사각형 41"/>
          <p:cNvSpPr/>
          <p:nvPr/>
        </p:nvSpPr>
        <p:spPr bwMode="auto">
          <a:xfrm>
            <a:off x="5123283" y="2618493"/>
            <a:ext cx="532833" cy="119752"/>
          </a:xfrm>
          <a:prstGeom prst="round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3" name="모서리가 둥근 직사각형 42"/>
          <p:cNvSpPr/>
          <p:nvPr/>
        </p:nvSpPr>
        <p:spPr bwMode="auto">
          <a:xfrm>
            <a:off x="2933099" y="5101945"/>
            <a:ext cx="677148" cy="162932"/>
          </a:xfrm>
          <a:prstGeom prst="round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609184" y="5097108"/>
            <a:ext cx="25321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defTabSz="1061618">
              <a:lnSpc>
                <a:spcPct val="110000"/>
              </a:lnSpc>
              <a:spcBef>
                <a:spcPct val="20000"/>
              </a:spcBef>
              <a:spcAft>
                <a:spcPct val="40000"/>
              </a:spcAft>
              <a:buClr>
                <a:srgbClr val="4D4D4D"/>
              </a:buClr>
              <a:buFont typeface="Arial" panose="020B0604020202020204" pitchFamily="34" charset="0"/>
              <a:buChar char="•"/>
            </a:pPr>
            <a:r>
              <a:rPr lang="en-US" altLang="ko-KR" sz="1000" dirty="0">
                <a:solidFill>
                  <a:prstClr val="black"/>
                </a:solidFill>
                <a:ea typeface="+mj-ea"/>
                <a:cs typeface="Calibri" panose="020F0502020204030204" pitchFamily="34" charset="0"/>
              </a:rPr>
              <a:t>NetBackup Java Console </a:t>
            </a:r>
            <a:r>
              <a:rPr lang="ko-KR" altLang="en-US" sz="1000" dirty="0">
                <a:solidFill>
                  <a:prstClr val="black"/>
                </a:solidFill>
                <a:ea typeface="+mj-ea"/>
                <a:cs typeface="Calibri" panose="020F0502020204030204" pitchFamily="34" charset="0"/>
              </a:rPr>
              <a:t>의 </a:t>
            </a:r>
            <a:r>
              <a:rPr lang="en-US" altLang="ko-KR" sz="1000" dirty="0">
                <a:solidFill>
                  <a:prstClr val="black"/>
                </a:solidFill>
                <a:ea typeface="+mj-ea"/>
                <a:cs typeface="Calibri" panose="020F0502020204030204" pitchFamily="34" charset="0"/>
              </a:rPr>
              <a:t>Activity Monitor </a:t>
            </a:r>
            <a:r>
              <a:rPr lang="ko-KR" altLang="en-US" sz="1000" dirty="0">
                <a:solidFill>
                  <a:prstClr val="black"/>
                </a:solidFill>
                <a:ea typeface="+mj-ea"/>
                <a:cs typeface="Calibri" panose="020F0502020204030204" pitchFamily="34" charset="0"/>
              </a:rPr>
              <a:t>를 통해 </a:t>
            </a:r>
            <a:r>
              <a:rPr lang="ko-KR" altLang="en-US" sz="1000" dirty="0" err="1">
                <a:solidFill>
                  <a:prstClr val="black"/>
                </a:solidFill>
                <a:ea typeface="+mj-ea"/>
                <a:cs typeface="Calibri" panose="020F0502020204030204" pitchFamily="34" charset="0"/>
              </a:rPr>
              <a:t>작업별</a:t>
            </a:r>
            <a:r>
              <a:rPr lang="ko-KR" altLang="en-US" sz="1000" dirty="0">
                <a:solidFill>
                  <a:prstClr val="black"/>
                </a:solidFill>
                <a:ea typeface="+mj-ea"/>
                <a:cs typeface="Calibri" panose="020F0502020204030204" pitchFamily="34" charset="0"/>
              </a:rPr>
              <a:t> 수행 속도</a:t>
            </a:r>
            <a:r>
              <a:rPr lang="en-US" altLang="ko-KR" sz="1000" dirty="0">
                <a:solidFill>
                  <a:prstClr val="black"/>
                </a:solidFill>
                <a:ea typeface="+mj-ea"/>
                <a:cs typeface="Calibri" panose="020F0502020204030204" pitchFamily="34" charset="0"/>
              </a:rPr>
              <a:t>,</a:t>
            </a:r>
            <a:r>
              <a:rPr lang="ko-KR" altLang="en-US" sz="1000" dirty="0">
                <a:solidFill>
                  <a:prstClr val="black"/>
                </a:solidFill>
                <a:ea typeface="+mj-ea"/>
                <a:cs typeface="Calibri" panose="020F0502020204030204" pitchFamily="34" charset="0"/>
              </a:rPr>
              <a:t> 소요시간 등의 백업 및 복구 </a:t>
            </a:r>
            <a:r>
              <a:rPr lang="ko-KR" altLang="en-US" sz="1000" dirty="0" err="1">
                <a:solidFill>
                  <a:prstClr val="black"/>
                </a:solidFill>
                <a:ea typeface="+mj-ea"/>
                <a:cs typeface="Calibri" panose="020F0502020204030204" pitchFamily="34" charset="0"/>
              </a:rPr>
              <a:t>작업현황에</a:t>
            </a:r>
            <a:r>
              <a:rPr lang="ko-KR" altLang="en-US" sz="1000" dirty="0">
                <a:solidFill>
                  <a:prstClr val="black"/>
                </a:solidFill>
                <a:ea typeface="+mj-ea"/>
                <a:cs typeface="Calibri" panose="020F0502020204030204" pitchFamily="34" charset="0"/>
              </a:rPr>
              <a:t> 대한 모니터링 제공</a:t>
            </a:r>
            <a:endParaRPr lang="en-US" altLang="ko-KR" sz="1000" dirty="0">
              <a:solidFill>
                <a:prstClr val="black"/>
              </a:solidFill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9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>
          <a:xfrm>
            <a:off x="495301" y="930957"/>
            <a:ext cx="1575752" cy="221599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주요 기술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36</a:t>
            </a:fld>
            <a:endParaRPr lang="en-US" altLang="ko-KR" dirty="0"/>
          </a:p>
        </p:txBody>
      </p:sp>
      <p:sp>
        <p:nvSpPr>
          <p:cNvPr id="21" name="내용 개체 틀 2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>
                <a:cs typeface="Calibri" panose="020F0502020204030204" pitchFamily="34" charset="0"/>
              </a:rPr>
              <a:t>NetBackup</a:t>
            </a:r>
            <a:r>
              <a:rPr lang="ko-KR" altLang="en-US" dirty="0">
                <a:cs typeface="Calibri" panose="020F0502020204030204" pitchFamily="34" charset="0"/>
              </a:rPr>
              <a:t>은 하나의 </a:t>
            </a:r>
            <a:r>
              <a:rPr lang="en-US" altLang="ko-KR" dirty="0">
                <a:cs typeface="Calibri" panose="020F0502020204030204" pitchFamily="34" charset="0"/>
              </a:rPr>
              <a:t>Client </a:t>
            </a:r>
            <a:r>
              <a:rPr lang="ko-KR" altLang="en-US" dirty="0">
                <a:cs typeface="Calibri" panose="020F0502020204030204" pitchFamily="34" charset="0"/>
              </a:rPr>
              <a:t>에서 복수의 백업 스케줄 설정을 지원하며 각 스케줄이 서로 영향 없이 동시 또는 예정된 시간에 개별적으로 실행 가능합니다</a:t>
            </a:r>
            <a:r>
              <a:rPr lang="en-US" altLang="ko-KR" dirty="0">
                <a:cs typeface="Calibri" panose="020F0502020204030204" pitchFamily="34" charset="0"/>
              </a:rPr>
              <a:t>, Frequency </a:t>
            </a:r>
            <a:r>
              <a:rPr lang="ko-KR" altLang="en-US" dirty="0">
                <a:cs typeface="Calibri" panose="020F0502020204030204" pitchFamily="34" charset="0"/>
              </a:rPr>
              <a:t>및 </a:t>
            </a:r>
            <a:r>
              <a:rPr lang="en-US" altLang="ko-KR" dirty="0">
                <a:cs typeface="Calibri" panose="020F0502020204030204" pitchFamily="34" charset="0"/>
              </a:rPr>
              <a:t>Calendar Based </a:t>
            </a:r>
            <a:r>
              <a:rPr lang="ko-KR" altLang="en-US" dirty="0">
                <a:cs typeface="Calibri" panose="020F0502020204030204" pitchFamily="34" charset="0"/>
              </a:rPr>
              <a:t>스케줄을 통해 사용자가 요구에 맞추어 다양한 스케줄 설정을 지원합니다</a:t>
            </a:r>
            <a:r>
              <a:rPr lang="en-US" altLang="ko-KR" dirty="0"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 smtClean="0"/>
              <a:t>다양한 백업 스케줄 생성 지원</a:t>
            </a:r>
            <a:endParaRPr lang="ko-KR" altLang="en-US" dirty="0"/>
          </a:p>
        </p:txBody>
      </p:sp>
      <p:sp>
        <p:nvSpPr>
          <p:cNvPr id="55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56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56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pSp>
        <p:nvGrpSpPr>
          <p:cNvPr id="44" name="그룹 43"/>
          <p:cNvGrpSpPr/>
          <p:nvPr/>
        </p:nvGrpSpPr>
        <p:grpSpPr>
          <a:xfrm>
            <a:off x="340363" y="2636849"/>
            <a:ext cx="3005794" cy="3600463"/>
            <a:chOff x="828649" y="3151999"/>
            <a:chExt cx="3005794" cy="3780483"/>
          </a:xfrm>
        </p:grpSpPr>
        <p:sp>
          <p:nvSpPr>
            <p:cNvPr id="45" name="직사각형 20"/>
            <p:cNvSpPr/>
            <p:nvPr/>
          </p:nvSpPr>
          <p:spPr>
            <a:xfrm>
              <a:off x="828650" y="3151999"/>
              <a:ext cx="3005793" cy="378048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F81BD"/>
                </a:buClr>
                <a:buSzTx/>
                <a:buFont typeface="Wingdings" pitchFamily="2" charset="2"/>
                <a:buChar char="§"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cxnSp>
          <p:nvCxnSpPr>
            <p:cNvPr id="46" name="직선 연결선 45"/>
            <p:cNvCxnSpPr/>
            <p:nvPr/>
          </p:nvCxnSpPr>
          <p:spPr>
            <a:xfrm>
              <a:off x="828649" y="6932482"/>
              <a:ext cx="3005793" cy="0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</p:cxn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61" y="2511834"/>
            <a:ext cx="2700345" cy="1721669"/>
          </a:xfrm>
          <a:prstGeom prst="rect">
            <a:avLst/>
          </a:prstGeom>
          <a:ln>
            <a:solidFill>
              <a:sysClr val="window" lastClr="FFFFFF">
                <a:lumMod val="65000"/>
              </a:sysClr>
            </a:solidFill>
          </a:ln>
        </p:spPr>
      </p:pic>
      <p:grpSp>
        <p:nvGrpSpPr>
          <p:cNvPr id="50" name="그룹 49"/>
          <p:cNvGrpSpPr/>
          <p:nvPr/>
        </p:nvGrpSpPr>
        <p:grpSpPr>
          <a:xfrm>
            <a:off x="3448040" y="2636849"/>
            <a:ext cx="3005794" cy="3600463"/>
            <a:chOff x="828649" y="3151999"/>
            <a:chExt cx="3005794" cy="3780483"/>
          </a:xfrm>
        </p:grpSpPr>
        <p:sp>
          <p:nvSpPr>
            <p:cNvPr id="51" name="직사각형 20"/>
            <p:cNvSpPr/>
            <p:nvPr/>
          </p:nvSpPr>
          <p:spPr>
            <a:xfrm>
              <a:off x="828650" y="3151999"/>
              <a:ext cx="3005793" cy="378048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F81BD"/>
                </a:buClr>
                <a:buSzTx/>
                <a:buFont typeface="Wingdings" pitchFamily="2" charset="2"/>
                <a:buChar char="§"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cxnSp>
          <p:nvCxnSpPr>
            <p:cNvPr id="52" name="직선 연결선 51"/>
            <p:cNvCxnSpPr/>
            <p:nvPr/>
          </p:nvCxnSpPr>
          <p:spPr>
            <a:xfrm>
              <a:off x="828649" y="6932482"/>
              <a:ext cx="3005793" cy="0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</p:cxnSp>
      </p:grpSp>
      <p:grpSp>
        <p:nvGrpSpPr>
          <p:cNvPr id="53" name="그룹 52"/>
          <p:cNvGrpSpPr/>
          <p:nvPr/>
        </p:nvGrpSpPr>
        <p:grpSpPr>
          <a:xfrm>
            <a:off x="6555718" y="2636849"/>
            <a:ext cx="3005794" cy="3600463"/>
            <a:chOff x="828649" y="3151999"/>
            <a:chExt cx="3005794" cy="3780483"/>
          </a:xfrm>
        </p:grpSpPr>
        <p:sp>
          <p:nvSpPr>
            <p:cNvPr id="54" name="직사각형 20"/>
            <p:cNvSpPr/>
            <p:nvPr/>
          </p:nvSpPr>
          <p:spPr>
            <a:xfrm>
              <a:off x="828650" y="3151999"/>
              <a:ext cx="3005793" cy="378048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F81BD"/>
                </a:buClr>
                <a:buSzTx/>
                <a:buFont typeface="Wingdings" pitchFamily="2" charset="2"/>
                <a:buChar char="§"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  <p:cxnSp>
          <p:nvCxnSpPr>
            <p:cNvPr id="55" name="직선 연결선 54"/>
            <p:cNvCxnSpPr/>
            <p:nvPr/>
          </p:nvCxnSpPr>
          <p:spPr>
            <a:xfrm>
              <a:off x="828649" y="6932482"/>
              <a:ext cx="3005793" cy="0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</p:cxnSp>
      </p:grpSp>
      <p:pic>
        <p:nvPicPr>
          <p:cNvPr id="56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93" y="2511834"/>
            <a:ext cx="2783046" cy="1785375"/>
          </a:xfrm>
          <a:prstGeom prst="rect">
            <a:avLst/>
          </a:prstGeom>
          <a:noFill/>
          <a:ln w="12700">
            <a:solidFill>
              <a:sysClr val="window" lastClr="FFFFFF">
                <a:lumMod val="65000"/>
              </a:sysClr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368" y="2526011"/>
            <a:ext cx="2611157" cy="1771198"/>
          </a:xfrm>
          <a:prstGeom prst="rect">
            <a:avLst/>
          </a:prstGeom>
          <a:noFill/>
          <a:ln w="12700">
            <a:solidFill>
              <a:sysClr val="window" lastClr="FFFFFF">
                <a:lumMod val="65000"/>
              </a:sys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8" name="그룹 57"/>
          <p:cNvGrpSpPr/>
          <p:nvPr/>
        </p:nvGrpSpPr>
        <p:grpSpPr>
          <a:xfrm>
            <a:off x="486178" y="4884876"/>
            <a:ext cx="2595782" cy="995976"/>
            <a:chOff x="3705294" y="3912302"/>
            <a:chExt cx="2309778" cy="893264"/>
          </a:xfrm>
        </p:grpSpPr>
        <p:grpSp>
          <p:nvGrpSpPr>
            <p:cNvPr id="59" name="그룹 58"/>
            <p:cNvGrpSpPr>
              <a:grpSpLocks noChangeAspect="1"/>
            </p:cNvGrpSpPr>
            <p:nvPr/>
          </p:nvGrpSpPr>
          <p:grpSpPr>
            <a:xfrm>
              <a:off x="3705294" y="3912302"/>
              <a:ext cx="898731" cy="893264"/>
              <a:chOff x="1668644" y="5431837"/>
              <a:chExt cx="855669" cy="850463"/>
            </a:xfrm>
          </p:grpSpPr>
          <p:sp>
            <p:nvSpPr>
              <p:cNvPr id="78" name="모서리가 둥근 직사각형 442"/>
              <p:cNvSpPr>
                <a:spLocks noChangeArrowheads="1"/>
              </p:cNvSpPr>
              <p:nvPr/>
            </p:nvSpPr>
            <p:spPr bwMode="auto">
              <a:xfrm>
                <a:off x="1668644" y="5431837"/>
                <a:ext cx="842006" cy="842006"/>
              </a:xfrm>
              <a:prstGeom prst="ellipse">
                <a:avLst/>
              </a:prstGeom>
              <a:solidFill>
                <a:srgbClr val="E6E6E6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sx="102000" sy="102000" algn="ctr" rotWithShape="0">
                  <a:sysClr val="window" lastClr="FFFFFF">
                    <a:lumMod val="85000"/>
                    <a:alpha val="42000"/>
                  </a:sysClr>
                </a:outerShdw>
              </a:effectLst>
            </p:spPr>
            <p:txBody>
              <a:bodyPr wrap="none" anchor="b"/>
              <a:lstStyle/>
              <a:p>
                <a:pPr marL="457158" lvl="1" algn="ctr" latinLnBrk="0">
                  <a:defRPr/>
                </a:pPr>
                <a:endParaRPr lang="ko-KR" altLang="en-US" sz="1000" b="1" kern="0" dirty="0">
                  <a:solidFill>
                    <a:srgbClr val="699FD1"/>
                  </a:solidFill>
                  <a:cs typeface="Calibri" panose="020F0502020204030204" pitchFamily="34" charset="0"/>
                  <a:sym typeface="Monotype Sorts"/>
                </a:endParaRPr>
              </a:p>
            </p:txBody>
          </p:sp>
          <p:grpSp>
            <p:nvGrpSpPr>
              <p:cNvPr id="79" name="그룹 214"/>
              <p:cNvGrpSpPr/>
              <p:nvPr/>
            </p:nvGrpSpPr>
            <p:grpSpPr>
              <a:xfrm>
                <a:off x="1696313" y="5454300"/>
                <a:ext cx="828000" cy="828000"/>
                <a:chOff x="8293815" y="8673360"/>
                <a:chExt cx="893227" cy="893227"/>
              </a:xfrm>
            </p:grpSpPr>
            <p:sp>
              <p:nvSpPr>
                <p:cNvPr id="80" name="모서리가 둥근 직사각형 442"/>
                <p:cNvSpPr>
                  <a:spLocks noChangeArrowheads="1"/>
                </p:cNvSpPr>
                <p:nvPr/>
              </p:nvSpPr>
              <p:spPr bwMode="auto">
                <a:xfrm>
                  <a:off x="8293815" y="8673360"/>
                  <a:ext cx="893227" cy="893227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2225" algn="ctr">
                  <a:gradFill flip="none" rotWithShape="1">
                    <a:gsLst>
                      <a:gs pos="68000">
                        <a:srgbClr val="456D95"/>
                      </a:gs>
                      <a:gs pos="32000">
                        <a:srgbClr val="456D95"/>
                      </a:gs>
                      <a:gs pos="30000">
                        <a:srgbClr val="7D9EC9"/>
                      </a:gs>
                      <a:gs pos="70000">
                        <a:srgbClr val="7D9EC9"/>
                      </a:gs>
                    </a:gsLst>
                    <a:lin ang="5400000" scaled="1"/>
                    <a:tileRect/>
                  </a:gra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457158" lvl="1" algn="ctr" latinLnBrk="0">
                    <a:defRPr/>
                  </a:pPr>
                  <a:endParaRPr lang="ko-KR" altLang="en-US" sz="1000" b="1" kern="0" dirty="0">
                    <a:solidFill>
                      <a:srgbClr val="699FD1"/>
                    </a:solidFill>
                    <a:cs typeface="Calibri" panose="020F0502020204030204" pitchFamily="34" charset="0"/>
                    <a:sym typeface="Monotype Sorts"/>
                  </a:endParaRPr>
                </a:p>
              </p:txBody>
            </p:sp>
            <p:sp>
              <p:nvSpPr>
                <p:cNvPr id="81" name="모서리가 둥근 직사각형 80"/>
                <p:cNvSpPr>
                  <a:spLocks noChangeAspect="1"/>
                </p:cNvSpPr>
                <p:nvPr/>
              </p:nvSpPr>
              <p:spPr bwMode="auto">
                <a:xfrm>
                  <a:off x="8385152" y="9043242"/>
                  <a:ext cx="720366" cy="148612"/>
                </a:xfrm>
                <a:prstGeom prst="roundRect">
                  <a:avLst>
                    <a:gd name="adj" fmla="val 8427"/>
                  </a:avLst>
                </a:prstGeom>
                <a:noFill/>
                <a:ln w="76200" cap="flat" cmpd="sng" algn="ctr">
                  <a:noFill/>
                  <a:prstDash val="solid"/>
                </a:ln>
                <a:effectLst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ko-KR" altLang="en-US" sz="100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하나의 </a:t>
                  </a:r>
                  <a:r>
                    <a:rPr lang="en-US" altLang="ko-KR" sz="100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Client</a:t>
                  </a:r>
                  <a:endParaRPr lang="ko-KR" altLang="en-US" sz="1000" b="1" kern="0" dirty="0">
                    <a:solidFill>
                      <a:prstClr val="black"/>
                    </a:solidFill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72" name="그룹 71"/>
            <p:cNvGrpSpPr>
              <a:grpSpLocks noChangeAspect="1"/>
            </p:cNvGrpSpPr>
            <p:nvPr/>
          </p:nvGrpSpPr>
          <p:grpSpPr>
            <a:xfrm>
              <a:off x="5116340" y="3912302"/>
              <a:ext cx="898732" cy="893264"/>
              <a:chOff x="1668644" y="5431837"/>
              <a:chExt cx="855669" cy="850463"/>
            </a:xfrm>
          </p:grpSpPr>
          <p:sp>
            <p:nvSpPr>
              <p:cNvPr id="74" name="모서리가 둥근 직사각형 442"/>
              <p:cNvSpPr>
                <a:spLocks noChangeArrowheads="1"/>
              </p:cNvSpPr>
              <p:nvPr/>
            </p:nvSpPr>
            <p:spPr bwMode="auto">
              <a:xfrm>
                <a:off x="1668644" y="5431837"/>
                <a:ext cx="842006" cy="842006"/>
              </a:xfrm>
              <a:prstGeom prst="ellipse">
                <a:avLst/>
              </a:prstGeom>
              <a:solidFill>
                <a:srgbClr val="E6E6E6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sx="102000" sy="102000" algn="ctr" rotWithShape="0">
                  <a:sysClr val="window" lastClr="FFFFFF">
                    <a:lumMod val="85000"/>
                    <a:alpha val="42000"/>
                  </a:sysClr>
                </a:outerShdw>
              </a:effectLst>
            </p:spPr>
            <p:txBody>
              <a:bodyPr wrap="none" anchor="b"/>
              <a:lstStyle/>
              <a:p>
                <a:pPr marL="457158" lvl="1" algn="ctr" latinLnBrk="0">
                  <a:defRPr/>
                </a:pPr>
                <a:endParaRPr lang="ko-KR" altLang="en-US" sz="1000" b="1" kern="0" dirty="0">
                  <a:solidFill>
                    <a:srgbClr val="699FD1"/>
                  </a:solidFill>
                  <a:cs typeface="Calibri" panose="020F0502020204030204" pitchFamily="34" charset="0"/>
                  <a:sym typeface="Monotype Sorts"/>
                </a:endParaRPr>
              </a:p>
            </p:txBody>
          </p:sp>
          <p:grpSp>
            <p:nvGrpSpPr>
              <p:cNvPr id="75" name="그룹 214"/>
              <p:cNvGrpSpPr/>
              <p:nvPr/>
            </p:nvGrpSpPr>
            <p:grpSpPr>
              <a:xfrm>
                <a:off x="1696313" y="5454300"/>
                <a:ext cx="828000" cy="828000"/>
                <a:chOff x="8293815" y="8673360"/>
                <a:chExt cx="893227" cy="893227"/>
              </a:xfrm>
            </p:grpSpPr>
            <p:sp>
              <p:nvSpPr>
                <p:cNvPr id="76" name="모서리가 둥근 직사각형 442"/>
                <p:cNvSpPr>
                  <a:spLocks noChangeArrowheads="1"/>
                </p:cNvSpPr>
                <p:nvPr/>
              </p:nvSpPr>
              <p:spPr bwMode="auto">
                <a:xfrm>
                  <a:off x="8293815" y="8673360"/>
                  <a:ext cx="893227" cy="893227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2225" algn="ctr">
                  <a:gradFill flip="none" rotWithShape="1">
                    <a:gsLst>
                      <a:gs pos="68000">
                        <a:srgbClr val="456D95"/>
                      </a:gs>
                      <a:gs pos="32000">
                        <a:srgbClr val="456D95"/>
                      </a:gs>
                      <a:gs pos="30000">
                        <a:srgbClr val="7D9EC9"/>
                      </a:gs>
                      <a:gs pos="70000">
                        <a:srgbClr val="7D9EC9"/>
                      </a:gs>
                    </a:gsLst>
                    <a:lin ang="5400000" scaled="1"/>
                    <a:tileRect/>
                  </a:gra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457158" lvl="1" algn="ctr" latinLnBrk="0">
                    <a:defRPr/>
                  </a:pPr>
                  <a:endParaRPr lang="ko-KR" altLang="en-US" sz="1000" b="1" kern="0" dirty="0">
                    <a:solidFill>
                      <a:srgbClr val="699FD1"/>
                    </a:solidFill>
                    <a:cs typeface="Calibri" panose="020F0502020204030204" pitchFamily="34" charset="0"/>
                    <a:sym typeface="Monotype Sorts"/>
                  </a:endParaRPr>
                </a:p>
              </p:txBody>
            </p:sp>
            <p:sp>
              <p:nvSpPr>
                <p:cNvPr id="77" name="모서리가 둥근 직사각형 76"/>
                <p:cNvSpPr>
                  <a:spLocks noChangeAspect="1"/>
                </p:cNvSpPr>
                <p:nvPr/>
              </p:nvSpPr>
              <p:spPr bwMode="auto">
                <a:xfrm>
                  <a:off x="8425756" y="8970124"/>
                  <a:ext cx="639157" cy="297222"/>
                </a:xfrm>
                <a:prstGeom prst="roundRect">
                  <a:avLst>
                    <a:gd name="adj" fmla="val 8427"/>
                  </a:avLst>
                </a:prstGeom>
                <a:noFill/>
                <a:ln w="76200" cap="flat" cmpd="sng" algn="ctr">
                  <a:noFill/>
                  <a:prstDash val="solid"/>
                </a:ln>
                <a:effectLst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ko-KR" altLang="en-US" sz="100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복수의 백업</a:t>
                  </a:r>
                  <a:endParaRPr lang="en-US" altLang="ko-KR" sz="1000" b="1" kern="0" dirty="0">
                    <a:solidFill>
                      <a:prstClr val="black"/>
                    </a:solidFill>
                    <a:cs typeface="Calibri" panose="020F0502020204030204" pitchFamily="34" charset="0"/>
                  </a:endParaRPr>
                </a:p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ko-KR" altLang="en-US" sz="100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스케줄</a:t>
                  </a:r>
                </a:p>
              </p:txBody>
            </p:sp>
          </p:grpSp>
        </p:grpSp>
        <p:sp>
          <p:nvSpPr>
            <p:cNvPr id="73" name="AutoShape 124" descr="대한항공 템플릿-01"/>
            <p:cNvSpPr>
              <a:spLocks noChangeArrowheads="1"/>
            </p:cNvSpPr>
            <p:nvPr/>
          </p:nvSpPr>
          <p:spPr bwMode="auto">
            <a:xfrm>
              <a:off x="4772720" y="4278145"/>
              <a:ext cx="161579" cy="161579"/>
            </a:xfrm>
            <a:prstGeom prst="plus">
              <a:avLst>
                <a:gd name="adj" fmla="val 38236"/>
              </a:avLst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6350" algn="ctr">
              <a:solidFill>
                <a:srgbClr val="4F84B1"/>
              </a:solidFill>
              <a:miter lim="800000"/>
              <a:headEnd/>
              <a:tailEnd/>
            </a:ln>
            <a:effectLst>
              <a:outerShdw dist="1796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1000" b="1">
                <a:solidFill>
                  <a:srgbClr val="699FD1"/>
                </a:solidFill>
                <a:cs typeface="Calibri" panose="020F0502020204030204" pitchFamily="34" charset="0"/>
              </a:endParaRPr>
            </a:p>
          </p:txBody>
        </p:sp>
      </p:grpSp>
      <p:grpSp>
        <p:nvGrpSpPr>
          <p:cNvPr id="82" name="그룹 81"/>
          <p:cNvGrpSpPr/>
          <p:nvPr/>
        </p:nvGrpSpPr>
        <p:grpSpPr>
          <a:xfrm>
            <a:off x="3590256" y="4921898"/>
            <a:ext cx="2617186" cy="991378"/>
            <a:chOff x="3705294" y="3912302"/>
            <a:chExt cx="2309778" cy="893264"/>
          </a:xfrm>
        </p:grpSpPr>
        <p:grpSp>
          <p:nvGrpSpPr>
            <p:cNvPr id="83" name="그룹 82"/>
            <p:cNvGrpSpPr>
              <a:grpSpLocks noChangeAspect="1"/>
            </p:cNvGrpSpPr>
            <p:nvPr/>
          </p:nvGrpSpPr>
          <p:grpSpPr>
            <a:xfrm>
              <a:off x="3705294" y="3912302"/>
              <a:ext cx="898731" cy="893264"/>
              <a:chOff x="1668644" y="5431837"/>
              <a:chExt cx="855669" cy="850463"/>
            </a:xfrm>
          </p:grpSpPr>
          <p:sp>
            <p:nvSpPr>
              <p:cNvPr id="90" name="모서리가 둥근 직사각형 442"/>
              <p:cNvSpPr>
                <a:spLocks noChangeArrowheads="1"/>
              </p:cNvSpPr>
              <p:nvPr/>
            </p:nvSpPr>
            <p:spPr bwMode="auto">
              <a:xfrm>
                <a:off x="1668644" y="5431837"/>
                <a:ext cx="842006" cy="842006"/>
              </a:xfrm>
              <a:prstGeom prst="ellipse">
                <a:avLst/>
              </a:prstGeom>
              <a:solidFill>
                <a:srgbClr val="E6E6E6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sx="102000" sy="102000" algn="ctr" rotWithShape="0">
                  <a:sysClr val="window" lastClr="FFFFFF">
                    <a:lumMod val="85000"/>
                    <a:alpha val="42000"/>
                  </a:sysClr>
                </a:outerShdw>
              </a:effectLst>
            </p:spPr>
            <p:txBody>
              <a:bodyPr wrap="none" anchor="b"/>
              <a:lstStyle/>
              <a:p>
                <a:pPr marL="457158" lvl="1" algn="ctr" latinLnBrk="0">
                  <a:defRPr/>
                </a:pPr>
                <a:endParaRPr lang="ko-KR" altLang="en-US" sz="1050" b="1" kern="0" dirty="0">
                  <a:solidFill>
                    <a:srgbClr val="699FD1"/>
                  </a:solidFill>
                  <a:cs typeface="Calibri" panose="020F0502020204030204" pitchFamily="34" charset="0"/>
                  <a:sym typeface="Monotype Sorts"/>
                </a:endParaRPr>
              </a:p>
            </p:txBody>
          </p:sp>
          <p:grpSp>
            <p:nvGrpSpPr>
              <p:cNvPr id="91" name="그룹 214"/>
              <p:cNvGrpSpPr/>
              <p:nvPr/>
            </p:nvGrpSpPr>
            <p:grpSpPr>
              <a:xfrm>
                <a:off x="1696313" y="5454300"/>
                <a:ext cx="828000" cy="828000"/>
                <a:chOff x="8293815" y="8673360"/>
                <a:chExt cx="893227" cy="893227"/>
              </a:xfrm>
            </p:grpSpPr>
            <p:sp>
              <p:nvSpPr>
                <p:cNvPr id="92" name="모서리가 둥근 직사각형 442"/>
                <p:cNvSpPr>
                  <a:spLocks noChangeArrowheads="1"/>
                </p:cNvSpPr>
                <p:nvPr/>
              </p:nvSpPr>
              <p:spPr bwMode="auto">
                <a:xfrm>
                  <a:off x="8293815" y="8673360"/>
                  <a:ext cx="893227" cy="893227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2225" algn="ctr">
                  <a:gradFill flip="none" rotWithShape="1">
                    <a:gsLst>
                      <a:gs pos="68000">
                        <a:srgbClr val="456D95"/>
                      </a:gs>
                      <a:gs pos="32000">
                        <a:srgbClr val="456D95"/>
                      </a:gs>
                      <a:gs pos="30000">
                        <a:srgbClr val="7D9EC9"/>
                      </a:gs>
                      <a:gs pos="70000">
                        <a:srgbClr val="7D9EC9"/>
                      </a:gs>
                    </a:gsLst>
                    <a:lin ang="5400000" scaled="1"/>
                    <a:tileRect/>
                  </a:gra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457158" lvl="1" algn="ctr" latinLnBrk="0">
                    <a:defRPr/>
                  </a:pPr>
                  <a:endParaRPr lang="ko-KR" altLang="en-US" sz="1050" b="1" kern="0" dirty="0">
                    <a:solidFill>
                      <a:srgbClr val="699FD1"/>
                    </a:solidFill>
                    <a:cs typeface="Calibri" panose="020F0502020204030204" pitchFamily="34" charset="0"/>
                    <a:sym typeface="Monotype Sorts"/>
                  </a:endParaRPr>
                </a:p>
              </p:txBody>
            </p:sp>
            <p:sp>
              <p:nvSpPr>
                <p:cNvPr id="93" name="모서리가 둥근 직사각형 92"/>
                <p:cNvSpPr>
                  <a:spLocks noChangeAspect="1"/>
                </p:cNvSpPr>
                <p:nvPr/>
              </p:nvSpPr>
              <p:spPr bwMode="auto">
                <a:xfrm>
                  <a:off x="8434292" y="8960783"/>
                  <a:ext cx="622081" cy="313531"/>
                </a:xfrm>
                <a:prstGeom prst="roundRect">
                  <a:avLst>
                    <a:gd name="adj" fmla="val 8427"/>
                  </a:avLst>
                </a:prstGeom>
                <a:noFill/>
                <a:ln w="76200" cap="flat" cmpd="sng" algn="ctr">
                  <a:noFill/>
                  <a:prstDash val="solid"/>
                </a:ln>
                <a:effectLst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ko-KR" altLang="en-US" sz="105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일요일마다</a:t>
                  </a:r>
                  <a:endParaRPr lang="en-US" altLang="ko-KR" sz="1050" b="1" kern="0" dirty="0">
                    <a:solidFill>
                      <a:prstClr val="black"/>
                    </a:solidFill>
                    <a:cs typeface="Calibri" panose="020F0502020204030204" pitchFamily="34" charset="0"/>
                  </a:endParaRPr>
                </a:p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en-US" altLang="ko-KR" sz="105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Full </a:t>
                  </a:r>
                  <a:r>
                    <a:rPr lang="ko-KR" altLang="en-US" sz="1050" b="1" kern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백업</a:t>
                  </a:r>
                  <a:endParaRPr lang="ko-KR" altLang="en-US" sz="1050" b="1" kern="0" dirty="0">
                    <a:solidFill>
                      <a:prstClr val="black"/>
                    </a:solidFill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84" name="그룹 83"/>
            <p:cNvGrpSpPr>
              <a:grpSpLocks noChangeAspect="1"/>
            </p:cNvGrpSpPr>
            <p:nvPr/>
          </p:nvGrpSpPr>
          <p:grpSpPr>
            <a:xfrm>
              <a:off x="5116340" y="3912302"/>
              <a:ext cx="898732" cy="893264"/>
              <a:chOff x="1668644" y="5431837"/>
              <a:chExt cx="855669" cy="850463"/>
            </a:xfrm>
          </p:grpSpPr>
          <p:sp>
            <p:nvSpPr>
              <p:cNvPr id="86" name="모서리가 둥근 직사각형 442"/>
              <p:cNvSpPr>
                <a:spLocks noChangeArrowheads="1"/>
              </p:cNvSpPr>
              <p:nvPr/>
            </p:nvSpPr>
            <p:spPr bwMode="auto">
              <a:xfrm>
                <a:off x="1668644" y="5431837"/>
                <a:ext cx="842006" cy="842006"/>
              </a:xfrm>
              <a:prstGeom prst="ellipse">
                <a:avLst/>
              </a:prstGeom>
              <a:solidFill>
                <a:srgbClr val="E6E6E6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sx="102000" sy="102000" algn="ctr" rotWithShape="0">
                  <a:sysClr val="window" lastClr="FFFFFF">
                    <a:lumMod val="85000"/>
                    <a:alpha val="42000"/>
                  </a:sysClr>
                </a:outerShdw>
              </a:effectLst>
            </p:spPr>
            <p:txBody>
              <a:bodyPr wrap="none" anchor="b"/>
              <a:lstStyle/>
              <a:p>
                <a:pPr marL="457158" lvl="1" algn="ctr" latinLnBrk="0">
                  <a:defRPr/>
                </a:pPr>
                <a:endParaRPr lang="ko-KR" altLang="en-US" sz="1050" b="1" kern="0" dirty="0">
                  <a:solidFill>
                    <a:srgbClr val="699FD1"/>
                  </a:solidFill>
                  <a:cs typeface="Calibri" panose="020F0502020204030204" pitchFamily="34" charset="0"/>
                  <a:sym typeface="Monotype Sorts"/>
                </a:endParaRPr>
              </a:p>
            </p:txBody>
          </p:sp>
          <p:grpSp>
            <p:nvGrpSpPr>
              <p:cNvPr id="87" name="그룹 214"/>
              <p:cNvGrpSpPr/>
              <p:nvPr/>
            </p:nvGrpSpPr>
            <p:grpSpPr>
              <a:xfrm>
                <a:off x="1696313" y="5454300"/>
                <a:ext cx="828000" cy="828000"/>
                <a:chOff x="8293815" y="8673360"/>
                <a:chExt cx="893227" cy="893227"/>
              </a:xfrm>
            </p:grpSpPr>
            <p:sp>
              <p:nvSpPr>
                <p:cNvPr id="88" name="모서리가 둥근 직사각형 442"/>
                <p:cNvSpPr>
                  <a:spLocks noChangeArrowheads="1"/>
                </p:cNvSpPr>
                <p:nvPr/>
              </p:nvSpPr>
              <p:spPr bwMode="auto">
                <a:xfrm>
                  <a:off x="8293815" y="8673360"/>
                  <a:ext cx="893227" cy="893227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2225" algn="ctr">
                  <a:gradFill flip="none" rotWithShape="1">
                    <a:gsLst>
                      <a:gs pos="68000">
                        <a:srgbClr val="456D95"/>
                      </a:gs>
                      <a:gs pos="32000">
                        <a:srgbClr val="456D95"/>
                      </a:gs>
                      <a:gs pos="30000">
                        <a:srgbClr val="7D9EC9"/>
                      </a:gs>
                      <a:gs pos="70000">
                        <a:srgbClr val="7D9EC9"/>
                      </a:gs>
                    </a:gsLst>
                    <a:lin ang="5400000" scaled="1"/>
                    <a:tileRect/>
                  </a:gra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457158" lvl="1" algn="ctr" latinLnBrk="0">
                    <a:defRPr/>
                  </a:pPr>
                  <a:endParaRPr lang="ko-KR" altLang="en-US" sz="1050" b="1" kern="0" dirty="0">
                    <a:solidFill>
                      <a:srgbClr val="699FD1"/>
                    </a:solidFill>
                    <a:cs typeface="Calibri" panose="020F0502020204030204" pitchFamily="34" charset="0"/>
                    <a:sym typeface="Monotype Sorts"/>
                  </a:endParaRPr>
                </a:p>
              </p:txBody>
            </p:sp>
            <p:sp>
              <p:nvSpPr>
                <p:cNvPr id="89" name="모서리가 둥근 직사각형 88"/>
                <p:cNvSpPr>
                  <a:spLocks noChangeAspect="1"/>
                </p:cNvSpPr>
                <p:nvPr/>
              </p:nvSpPr>
              <p:spPr bwMode="auto">
                <a:xfrm>
                  <a:off x="8319506" y="8902248"/>
                  <a:ext cx="851658" cy="432972"/>
                </a:xfrm>
                <a:prstGeom prst="roundRect">
                  <a:avLst>
                    <a:gd name="adj" fmla="val 8427"/>
                  </a:avLst>
                </a:prstGeom>
                <a:noFill/>
                <a:ln w="76200" cap="flat" cmpd="sng" algn="ctr">
                  <a:noFill/>
                  <a:prstDash val="solid"/>
                </a:ln>
                <a:effectLst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ko-KR" altLang="en-US" sz="100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일요일 제외</a:t>
                  </a:r>
                  <a:endParaRPr lang="en-US" altLang="ko-KR" sz="1000" b="1" kern="0" dirty="0">
                    <a:solidFill>
                      <a:prstClr val="black"/>
                    </a:solidFill>
                    <a:cs typeface="Calibri" panose="020F0502020204030204" pitchFamily="34" charset="0"/>
                  </a:endParaRPr>
                </a:p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ko-KR" altLang="en-US" sz="100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나머지 요일</a:t>
                  </a:r>
                  <a:endParaRPr lang="en-US" altLang="ko-KR" sz="1000" b="1" kern="0" dirty="0">
                    <a:solidFill>
                      <a:prstClr val="black"/>
                    </a:solidFill>
                    <a:cs typeface="Calibri" panose="020F0502020204030204" pitchFamily="34" charset="0"/>
                  </a:endParaRPr>
                </a:p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en-US" altLang="ko-KR" sz="90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Incremental </a:t>
                  </a:r>
                  <a:r>
                    <a:rPr lang="ko-KR" altLang="en-US" sz="900" b="1" kern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백업</a:t>
                  </a:r>
                  <a:endParaRPr lang="ko-KR" altLang="en-US" sz="900" b="1" kern="0" dirty="0">
                    <a:solidFill>
                      <a:prstClr val="black"/>
                    </a:solidFill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85" name="AutoShape 124" descr="대한항공 템플릿-01"/>
            <p:cNvSpPr>
              <a:spLocks noChangeArrowheads="1"/>
            </p:cNvSpPr>
            <p:nvPr/>
          </p:nvSpPr>
          <p:spPr bwMode="auto">
            <a:xfrm>
              <a:off x="4772720" y="4278145"/>
              <a:ext cx="161579" cy="161579"/>
            </a:xfrm>
            <a:prstGeom prst="plus">
              <a:avLst>
                <a:gd name="adj" fmla="val 38236"/>
              </a:avLst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6350" algn="ctr">
              <a:solidFill>
                <a:srgbClr val="4F84B1"/>
              </a:solidFill>
              <a:miter lim="800000"/>
              <a:headEnd/>
              <a:tailEnd/>
            </a:ln>
            <a:effectLst>
              <a:outerShdw dist="1796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900" b="1">
                <a:solidFill>
                  <a:srgbClr val="699FD1"/>
                </a:solidFill>
                <a:cs typeface="Calibri" panose="020F0502020204030204" pitchFamily="34" charset="0"/>
              </a:endParaRPr>
            </a:p>
          </p:txBody>
        </p:sp>
      </p:grpSp>
      <p:grpSp>
        <p:nvGrpSpPr>
          <p:cNvPr id="94" name="그룹 93"/>
          <p:cNvGrpSpPr/>
          <p:nvPr/>
        </p:nvGrpSpPr>
        <p:grpSpPr>
          <a:xfrm>
            <a:off x="6757731" y="4911182"/>
            <a:ext cx="2546412" cy="974930"/>
            <a:chOff x="3705294" y="3912302"/>
            <a:chExt cx="2309778" cy="893264"/>
          </a:xfrm>
        </p:grpSpPr>
        <p:grpSp>
          <p:nvGrpSpPr>
            <p:cNvPr id="95" name="그룹 94"/>
            <p:cNvGrpSpPr>
              <a:grpSpLocks noChangeAspect="1"/>
            </p:cNvGrpSpPr>
            <p:nvPr/>
          </p:nvGrpSpPr>
          <p:grpSpPr>
            <a:xfrm>
              <a:off x="3705294" y="3912302"/>
              <a:ext cx="898731" cy="893264"/>
              <a:chOff x="1668644" y="5431837"/>
              <a:chExt cx="855669" cy="850463"/>
            </a:xfrm>
          </p:grpSpPr>
          <p:sp>
            <p:nvSpPr>
              <p:cNvPr id="102" name="모서리가 둥근 직사각형 442"/>
              <p:cNvSpPr>
                <a:spLocks noChangeArrowheads="1"/>
              </p:cNvSpPr>
              <p:nvPr/>
            </p:nvSpPr>
            <p:spPr bwMode="auto">
              <a:xfrm>
                <a:off x="1668644" y="5431837"/>
                <a:ext cx="842006" cy="842006"/>
              </a:xfrm>
              <a:prstGeom prst="ellipse">
                <a:avLst/>
              </a:prstGeom>
              <a:solidFill>
                <a:srgbClr val="E6E6E6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sx="102000" sy="102000" algn="ctr" rotWithShape="0">
                  <a:sysClr val="window" lastClr="FFFFFF">
                    <a:lumMod val="85000"/>
                    <a:alpha val="42000"/>
                  </a:sysClr>
                </a:outerShdw>
              </a:effectLst>
            </p:spPr>
            <p:txBody>
              <a:bodyPr wrap="none" anchor="b"/>
              <a:lstStyle/>
              <a:p>
                <a:pPr marL="457158" lvl="1" algn="ctr" latinLnBrk="0">
                  <a:defRPr/>
                </a:pPr>
                <a:endParaRPr lang="ko-KR" altLang="en-US" sz="1050" b="1" kern="0" dirty="0">
                  <a:solidFill>
                    <a:srgbClr val="699FD1"/>
                  </a:solidFill>
                  <a:cs typeface="Calibri" panose="020F0502020204030204" pitchFamily="34" charset="0"/>
                  <a:sym typeface="Monotype Sorts"/>
                </a:endParaRPr>
              </a:p>
            </p:txBody>
          </p:sp>
          <p:grpSp>
            <p:nvGrpSpPr>
              <p:cNvPr id="103" name="그룹 214"/>
              <p:cNvGrpSpPr/>
              <p:nvPr/>
            </p:nvGrpSpPr>
            <p:grpSpPr>
              <a:xfrm>
                <a:off x="1696313" y="5454300"/>
                <a:ext cx="828000" cy="828000"/>
                <a:chOff x="8293815" y="8673360"/>
                <a:chExt cx="893227" cy="893227"/>
              </a:xfrm>
            </p:grpSpPr>
            <p:sp>
              <p:nvSpPr>
                <p:cNvPr id="104" name="모서리가 둥근 직사각형 442"/>
                <p:cNvSpPr>
                  <a:spLocks noChangeArrowheads="1"/>
                </p:cNvSpPr>
                <p:nvPr/>
              </p:nvSpPr>
              <p:spPr bwMode="auto">
                <a:xfrm>
                  <a:off x="8293815" y="8673360"/>
                  <a:ext cx="893227" cy="893227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2225" algn="ctr">
                  <a:gradFill flip="none" rotWithShape="1">
                    <a:gsLst>
                      <a:gs pos="68000">
                        <a:srgbClr val="456D95"/>
                      </a:gs>
                      <a:gs pos="32000">
                        <a:srgbClr val="456D95"/>
                      </a:gs>
                      <a:gs pos="30000">
                        <a:srgbClr val="7D9EC9"/>
                      </a:gs>
                      <a:gs pos="70000">
                        <a:srgbClr val="7D9EC9"/>
                      </a:gs>
                    </a:gsLst>
                    <a:lin ang="5400000" scaled="1"/>
                    <a:tileRect/>
                  </a:gra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457158" lvl="1" algn="ctr" latinLnBrk="0">
                    <a:defRPr/>
                  </a:pPr>
                  <a:endParaRPr lang="ko-KR" altLang="en-US" sz="1050" b="1" kern="0" dirty="0">
                    <a:solidFill>
                      <a:srgbClr val="699FD1"/>
                    </a:solidFill>
                    <a:cs typeface="Calibri" panose="020F0502020204030204" pitchFamily="34" charset="0"/>
                    <a:sym typeface="Monotype Sorts"/>
                  </a:endParaRPr>
                </a:p>
              </p:txBody>
            </p:sp>
            <p:sp>
              <p:nvSpPr>
                <p:cNvPr id="105" name="모서리가 둥근 직사각형 104"/>
                <p:cNvSpPr>
                  <a:spLocks noChangeAspect="1"/>
                </p:cNvSpPr>
                <p:nvPr/>
              </p:nvSpPr>
              <p:spPr bwMode="auto">
                <a:xfrm>
                  <a:off x="8335020" y="8878431"/>
                  <a:ext cx="820627" cy="478232"/>
                </a:xfrm>
                <a:prstGeom prst="roundRect">
                  <a:avLst>
                    <a:gd name="adj" fmla="val 8427"/>
                  </a:avLst>
                </a:prstGeom>
                <a:noFill/>
                <a:ln w="76200" cap="flat" cmpd="sng" algn="ctr">
                  <a:noFill/>
                  <a:prstDash val="solid"/>
                </a:ln>
                <a:effectLst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ko-KR" altLang="en-US" sz="1050" b="1" kern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매월 마지막날</a:t>
                  </a:r>
                </a:p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ko-KR" altLang="en-US" sz="1050" b="1" kern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소산보관용 </a:t>
                  </a:r>
                </a:p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en-US" altLang="ko-KR" sz="1050" b="1" kern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Full </a:t>
                  </a:r>
                  <a:r>
                    <a:rPr lang="ko-KR" altLang="en-US" sz="1050" b="1" kern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백업</a:t>
                  </a:r>
                  <a:endParaRPr lang="ko-KR" altLang="en-US" sz="1050" b="1" kern="0" dirty="0">
                    <a:solidFill>
                      <a:prstClr val="black"/>
                    </a:solidFill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96" name="그룹 95"/>
            <p:cNvGrpSpPr>
              <a:grpSpLocks noChangeAspect="1"/>
            </p:cNvGrpSpPr>
            <p:nvPr/>
          </p:nvGrpSpPr>
          <p:grpSpPr>
            <a:xfrm>
              <a:off x="5116340" y="3912302"/>
              <a:ext cx="898732" cy="893264"/>
              <a:chOff x="1668644" y="5431837"/>
              <a:chExt cx="855669" cy="850463"/>
            </a:xfrm>
          </p:grpSpPr>
          <p:sp>
            <p:nvSpPr>
              <p:cNvPr id="98" name="모서리가 둥근 직사각형 442"/>
              <p:cNvSpPr>
                <a:spLocks noChangeArrowheads="1"/>
              </p:cNvSpPr>
              <p:nvPr/>
            </p:nvSpPr>
            <p:spPr bwMode="auto">
              <a:xfrm>
                <a:off x="1668644" y="5431837"/>
                <a:ext cx="842006" cy="842006"/>
              </a:xfrm>
              <a:prstGeom prst="ellipse">
                <a:avLst/>
              </a:prstGeom>
              <a:solidFill>
                <a:srgbClr val="E6E6E6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sx="102000" sy="102000" algn="ctr" rotWithShape="0">
                  <a:sysClr val="window" lastClr="FFFFFF">
                    <a:lumMod val="85000"/>
                    <a:alpha val="42000"/>
                  </a:sysClr>
                </a:outerShdw>
              </a:effectLst>
            </p:spPr>
            <p:txBody>
              <a:bodyPr wrap="none" anchor="b"/>
              <a:lstStyle/>
              <a:p>
                <a:pPr marL="457158" lvl="1" algn="ctr" latinLnBrk="0">
                  <a:defRPr/>
                </a:pPr>
                <a:endParaRPr lang="ko-KR" altLang="en-US" sz="1050" b="1" kern="0" dirty="0">
                  <a:solidFill>
                    <a:srgbClr val="699FD1"/>
                  </a:solidFill>
                  <a:cs typeface="Calibri" panose="020F0502020204030204" pitchFamily="34" charset="0"/>
                  <a:sym typeface="Monotype Sorts"/>
                </a:endParaRPr>
              </a:p>
            </p:txBody>
          </p:sp>
          <p:grpSp>
            <p:nvGrpSpPr>
              <p:cNvPr id="99" name="그룹 214"/>
              <p:cNvGrpSpPr/>
              <p:nvPr/>
            </p:nvGrpSpPr>
            <p:grpSpPr>
              <a:xfrm>
                <a:off x="1696313" y="5454300"/>
                <a:ext cx="828000" cy="828000"/>
                <a:chOff x="8293815" y="8673360"/>
                <a:chExt cx="893227" cy="893227"/>
              </a:xfrm>
            </p:grpSpPr>
            <p:sp>
              <p:nvSpPr>
                <p:cNvPr id="100" name="모서리가 둥근 직사각형 442"/>
                <p:cNvSpPr>
                  <a:spLocks noChangeArrowheads="1"/>
                </p:cNvSpPr>
                <p:nvPr/>
              </p:nvSpPr>
              <p:spPr bwMode="auto">
                <a:xfrm>
                  <a:off x="8293815" y="8673360"/>
                  <a:ext cx="893227" cy="893227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2225" algn="ctr">
                  <a:gradFill flip="none" rotWithShape="1">
                    <a:gsLst>
                      <a:gs pos="68000">
                        <a:srgbClr val="456D95"/>
                      </a:gs>
                      <a:gs pos="32000">
                        <a:srgbClr val="456D95"/>
                      </a:gs>
                      <a:gs pos="30000">
                        <a:srgbClr val="7D9EC9"/>
                      </a:gs>
                      <a:gs pos="70000">
                        <a:srgbClr val="7D9EC9"/>
                      </a:gs>
                    </a:gsLst>
                    <a:lin ang="5400000" scaled="1"/>
                    <a:tileRect/>
                  </a:gra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457158" lvl="1" algn="ctr" latinLnBrk="0">
                    <a:defRPr/>
                  </a:pPr>
                  <a:endParaRPr lang="ko-KR" altLang="en-US" sz="1050" b="1" kern="0" dirty="0">
                    <a:solidFill>
                      <a:srgbClr val="699FD1"/>
                    </a:solidFill>
                    <a:cs typeface="Calibri" panose="020F0502020204030204" pitchFamily="34" charset="0"/>
                    <a:sym typeface="Monotype Sorts"/>
                  </a:endParaRPr>
                </a:p>
              </p:txBody>
            </p:sp>
            <p:sp>
              <p:nvSpPr>
                <p:cNvPr id="101" name="모서리가 둥근 직사각형 100"/>
                <p:cNvSpPr>
                  <a:spLocks noChangeAspect="1"/>
                </p:cNvSpPr>
                <p:nvPr/>
              </p:nvSpPr>
              <p:spPr bwMode="auto">
                <a:xfrm>
                  <a:off x="8358666" y="8966916"/>
                  <a:ext cx="773333" cy="303639"/>
                </a:xfrm>
                <a:prstGeom prst="roundRect">
                  <a:avLst>
                    <a:gd name="adj" fmla="val 8427"/>
                  </a:avLst>
                </a:prstGeom>
                <a:noFill/>
                <a:ln w="76200" cap="flat" cmpd="sng" algn="ctr">
                  <a:noFill/>
                  <a:prstDash val="solid"/>
                </a:ln>
                <a:effectLst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ko-KR" altLang="en-US" sz="100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특정요일 제외</a:t>
                  </a:r>
                </a:p>
                <a:p>
                  <a:pPr algn="ctr" defTabSz="981075" latinLnBrk="0">
                    <a:buClr>
                      <a:srgbClr val="86B6D0"/>
                    </a:buClr>
                    <a:buSzPct val="100000"/>
                    <a:tabLst>
                      <a:tab pos="5318125" algn="l"/>
                    </a:tabLst>
                    <a:defRPr/>
                  </a:pPr>
                  <a:r>
                    <a:rPr lang="ko-KR" altLang="en-US" sz="1000" b="1" kern="0" dirty="0">
                      <a:solidFill>
                        <a:prstClr val="black"/>
                      </a:solidFill>
                      <a:cs typeface="Calibri" panose="020F0502020204030204" pitchFamily="34" charset="0"/>
                    </a:rPr>
                    <a:t>백업</a:t>
                  </a:r>
                </a:p>
              </p:txBody>
            </p:sp>
          </p:grpSp>
        </p:grpSp>
        <p:sp>
          <p:nvSpPr>
            <p:cNvPr id="97" name="AutoShape 124" descr="대한항공 템플릿-01"/>
            <p:cNvSpPr>
              <a:spLocks noChangeArrowheads="1"/>
            </p:cNvSpPr>
            <p:nvPr/>
          </p:nvSpPr>
          <p:spPr bwMode="auto">
            <a:xfrm>
              <a:off x="4772720" y="4278145"/>
              <a:ext cx="161579" cy="161579"/>
            </a:xfrm>
            <a:prstGeom prst="plus">
              <a:avLst>
                <a:gd name="adj" fmla="val 38236"/>
              </a:avLst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6350" algn="ctr">
              <a:solidFill>
                <a:srgbClr val="4F84B1"/>
              </a:solidFill>
              <a:miter lim="800000"/>
              <a:headEnd/>
              <a:tailEnd/>
            </a:ln>
            <a:effectLst>
              <a:outerShdw dist="1796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900" b="1">
                <a:solidFill>
                  <a:srgbClr val="699FD1"/>
                </a:solidFill>
                <a:cs typeface="Calibri" panose="020F0502020204030204" pitchFamily="34" charset="0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618778" y="4472844"/>
            <a:ext cx="251062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하나의 </a:t>
            </a:r>
            <a:r>
              <a:rPr lang="en-US" altLang="ko-KR" sz="11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Client </a:t>
            </a:r>
            <a:r>
              <a:rPr lang="ko-KR" altLang="en-US" sz="11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에 복수의 백업 스케줄</a:t>
            </a:r>
            <a:endParaRPr lang="ko-KR" altLang="en-US" sz="1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040731" y="4472844"/>
            <a:ext cx="182453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Frequency Based </a:t>
            </a:r>
            <a:r>
              <a:rPr lang="ko-KR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스케줄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7218450" y="4472844"/>
            <a:ext cx="17139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Calendar Based </a:t>
            </a:r>
            <a:r>
              <a:rPr lang="ko-KR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스케줄</a:t>
            </a:r>
          </a:p>
        </p:txBody>
      </p:sp>
    </p:spTree>
    <p:extLst>
      <p:ext uri="{BB962C8B-B14F-4D97-AF65-F5344CB8AC3E}">
        <p14:creationId xmlns:p14="http://schemas.microsoft.com/office/powerpoint/2010/main" val="128054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>
          <a:xfrm>
            <a:off x="495301" y="930957"/>
            <a:ext cx="1575752" cy="221599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주요 기술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37</a:t>
            </a:fld>
            <a:endParaRPr lang="en-US" altLang="ko-KR" dirty="0"/>
          </a:p>
        </p:txBody>
      </p:sp>
      <p:sp>
        <p:nvSpPr>
          <p:cNvPr id="21" name="내용 개체 틀 2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>
                <a:cs typeface="Calibri" panose="020F0502020204030204" pitchFamily="34" charset="0"/>
              </a:rPr>
              <a:t>NetBackup</a:t>
            </a:r>
            <a:r>
              <a:rPr lang="ko-KR" altLang="en-US" dirty="0">
                <a:cs typeface="Calibri" panose="020F0502020204030204" pitchFamily="34" charset="0"/>
              </a:rPr>
              <a:t>은 다양한 보관 주기 설정에 따른 </a:t>
            </a:r>
            <a:r>
              <a:rPr lang="ko-KR" altLang="en-US" dirty="0" err="1">
                <a:cs typeface="Calibri" panose="020F0502020204030204" pitchFamily="34" charset="0"/>
              </a:rPr>
              <a:t>백업본</a:t>
            </a:r>
            <a:r>
              <a:rPr lang="ko-KR" altLang="en-US" dirty="0">
                <a:cs typeface="Calibri" panose="020F0502020204030204" pitchFamily="34" charset="0"/>
              </a:rPr>
              <a:t> 관리와 </a:t>
            </a:r>
            <a:r>
              <a:rPr lang="en-US" altLang="ko-KR" dirty="0">
                <a:cs typeface="Calibri" panose="020F0502020204030204" pitchFamily="34" charset="0"/>
              </a:rPr>
              <a:t>GUI</a:t>
            </a:r>
            <a:r>
              <a:rPr lang="ko-KR" altLang="en-US" dirty="0">
                <a:cs typeface="Calibri" panose="020F0502020204030204" pitchFamily="34" charset="0"/>
              </a:rPr>
              <a:t>에서 손쉽게 복구 시점을 선택하는 기능을 지원합니다</a:t>
            </a:r>
            <a:r>
              <a:rPr lang="en-US" altLang="ko-KR" dirty="0"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 err="1"/>
              <a:t>백업본</a:t>
            </a:r>
            <a:r>
              <a:rPr lang="ko-KR" altLang="en-US" dirty="0"/>
              <a:t> 버전 관리 및 복구 시점 선택</a:t>
            </a:r>
          </a:p>
        </p:txBody>
      </p:sp>
      <p:sp>
        <p:nvSpPr>
          <p:cNvPr id="55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56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56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pic>
        <p:nvPicPr>
          <p:cNvPr id="66" name="그림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11" y="2515809"/>
            <a:ext cx="3262209" cy="1232573"/>
          </a:xfrm>
          <a:prstGeom prst="rect">
            <a:avLst/>
          </a:prstGeom>
          <a:ln>
            <a:solidFill>
              <a:sysClr val="window" lastClr="FFFFFF">
                <a:lumMod val="75000"/>
              </a:sysClr>
            </a:solidFill>
          </a:ln>
        </p:spPr>
      </p:pic>
      <p:pic>
        <p:nvPicPr>
          <p:cNvPr id="71" name="그림 7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525" y="2513397"/>
            <a:ext cx="3780483" cy="1189778"/>
          </a:xfrm>
          <a:prstGeom prst="rect">
            <a:avLst/>
          </a:prstGeom>
          <a:ln>
            <a:solidFill>
              <a:sysClr val="window" lastClr="FFFFFF">
                <a:lumMod val="75000"/>
              </a:sysClr>
            </a:solidFill>
          </a:ln>
        </p:spPr>
      </p:pic>
      <p:pic>
        <p:nvPicPr>
          <p:cNvPr id="111" name="그림 1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25" y="4222704"/>
            <a:ext cx="8692875" cy="1676302"/>
          </a:xfrm>
          <a:prstGeom prst="rect">
            <a:avLst/>
          </a:prstGeom>
          <a:ln>
            <a:solidFill>
              <a:sysClr val="window" lastClr="FFFFFF">
                <a:lumMod val="75000"/>
              </a:sysClr>
            </a:solidFill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1292353" y="3748087"/>
            <a:ext cx="2900153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ko-KR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다양한 </a:t>
            </a:r>
            <a:r>
              <a:rPr lang="en-US" altLang="ko-K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Retention</a:t>
            </a:r>
            <a:r>
              <a:rPr lang="ko-KR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 의해 백업 본 버전 관리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957189" y="3748087"/>
            <a:ext cx="273504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ko-KR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백업 </a:t>
            </a:r>
            <a:r>
              <a:rPr lang="en-US" altLang="ko-K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History </a:t>
            </a:r>
            <a:r>
              <a:rPr lang="ko-KR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관리를 통한 복구 시점 선택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3190853" y="5946344"/>
            <a:ext cx="3595856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ko-KR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윈도우 탐색기 형태의 복구 창을 통한 손쉬운 복구 수행</a:t>
            </a:r>
          </a:p>
        </p:txBody>
      </p:sp>
    </p:spTree>
    <p:extLst>
      <p:ext uri="{BB962C8B-B14F-4D97-AF65-F5344CB8AC3E}">
        <p14:creationId xmlns:p14="http://schemas.microsoft.com/office/powerpoint/2010/main" val="237867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>
          <a:xfrm>
            <a:off x="495301" y="930957"/>
            <a:ext cx="1575752" cy="221599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주요 기술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38</a:t>
            </a:fld>
            <a:endParaRPr lang="en-US" altLang="ko-KR" dirty="0"/>
          </a:p>
        </p:txBody>
      </p:sp>
      <p:sp>
        <p:nvSpPr>
          <p:cNvPr id="21" name="내용 개체 틀 2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Veritas NetBackup</a:t>
            </a:r>
            <a:r>
              <a:rPr lang="ko-KR" altLang="en-US" dirty="0" smtClean="0"/>
              <a:t>은 백업할 대상 호스트 및 어플리케이션의 수량을 기준으로 하는 개별 </a:t>
            </a:r>
            <a:r>
              <a:rPr lang="ko-KR" altLang="en-US" dirty="0" err="1" smtClean="0"/>
              <a:t>라이센싱과</a:t>
            </a:r>
            <a:r>
              <a:rPr lang="ko-KR" altLang="en-US" dirty="0" smtClean="0"/>
              <a:t> 전체 백업할 전체 총량</a:t>
            </a:r>
            <a:r>
              <a:rPr lang="en-US" altLang="ko-KR" dirty="0" smtClean="0"/>
              <a:t>(TB)</a:t>
            </a:r>
            <a:r>
              <a:rPr lang="ko-KR" altLang="en-US" dirty="0" smtClean="0"/>
              <a:t>을 </a:t>
            </a:r>
            <a:r>
              <a:rPr lang="ko-KR" altLang="en-US" dirty="0" err="1" smtClean="0"/>
              <a:t>기준으로하는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용량단위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라이센싱을</a:t>
            </a:r>
            <a:r>
              <a:rPr lang="ko-KR" altLang="en-US" dirty="0" smtClean="0"/>
              <a:t> 제공합니다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 err="1" smtClean="0"/>
              <a:t>라이센싱</a:t>
            </a:r>
            <a:r>
              <a:rPr lang="ko-KR" altLang="en-US" dirty="0" smtClean="0"/>
              <a:t> 정책</a:t>
            </a:r>
            <a:endParaRPr lang="ko-KR" altLang="en-US" dirty="0"/>
          </a:p>
        </p:txBody>
      </p:sp>
      <p:sp>
        <p:nvSpPr>
          <p:cNvPr id="559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560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561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graphicFrame>
        <p:nvGraphicFramePr>
          <p:cNvPr id="90" name="표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237055"/>
              </p:ext>
            </p:extLst>
          </p:nvPr>
        </p:nvGraphicFramePr>
        <p:xfrm>
          <a:off x="503269" y="2714284"/>
          <a:ext cx="4377723" cy="3257607"/>
        </p:xfrm>
        <a:graphic>
          <a:graphicData uri="http://schemas.openxmlformats.org/drawingml/2006/table">
            <a:tbl>
              <a:tblPr firstRow="1" bandRow="1" bandCol="1">
                <a:tableStyleId>{7E9639D4-E3E2-4D34-9284-5A2195B3D0D7}</a:tableStyleId>
              </a:tblPr>
              <a:tblGrid>
                <a:gridCol w="849331">
                  <a:extLst>
                    <a:ext uri="{9D8B030D-6E8A-4147-A177-3AD203B41FA5}">
                      <a16:colId xmlns:a16="http://schemas.microsoft.com/office/drawing/2014/main" val="379837254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592958379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1778394249"/>
                    </a:ext>
                  </a:extLst>
                </a:gridCol>
              </a:tblGrid>
              <a:tr h="387378"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ko-KR" altLang="en-US" sz="1000" kern="1200" dirty="0">
                          <a:solidFill>
                            <a:schemeClr val="bg1"/>
                          </a:solidFill>
                        </a:rPr>
                        <a:t>구분</a:t>
                      </a:r>
                      <a:endParaRPr lang="ko-KR" alt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ko-KR" altLang="en-US" sz="1000" kern="1200" dirty="0">
                          <a:solidFill>
                            <a:schemeClr val="bg1"/>
                          </a:solidFill>
                        </a:rPr>
                        <a:t>용량 </a:t>
                      </a:r>
                      <a:r>
                        <a:rPr lang="ko-KR" altLang="en-US" sz="1000" kern="1200" dirty="0" smtClean="0">
                          <a:solidFill>
                            <a:schemeClr val="bg1"/>
                          </a:solidFill>
                        </a:rPr>
                        <a:t>기준</a:t>
                      </a:r>
                      <a:endParaRPr lang="en-US" altLang="ko-KR" sz="1000" kern="12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bg1"/>
                          </a:solidFill>
                        </a:rPr>
                        <a:t>라이선스</a:t>
                      </a:r>
                      <a:endParaRPr lang="ko-KR" alt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ko-KR" altLang="en-US" sz="1000" kern="1200" dirty="0">
                          <a:solidFill>
                            <a:schemeClr val="bg1"/>
                          </a:solidFill>
                        </a:rPr>
                        <a:t>서버 수량 기준 </a:t>
                      </a:r>
                      <a:endParaRPr lang="en-US" altLang="ko-KR" sz="1000" kern="12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bg1"/>
                          </a:solidFill>
                        </a:rPr>
                        <a:t>라이선스</a:t>
                      </a:r>
                      <a:endParaRPr lang="ko-KR" alt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46800" marB="46800" anchor="ctr" horzOverflow="overflow"/>
                </a:tc>
                <a:extLst>
                  <a:ext uri="{0D108BD9-81ED-4DB2-BD59-A6C34878D82A}">
                    <a16:rowId xmlns:a16="http://schemas.microsoft.com/office/drawing/2014/main" val="1258565848"/>
                  </a:ext>
                </a:extLst>
              </a:tr>
              <a:tr h="480789"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/>
                        <a:t>방식 설명</a:t>
                      </a:r>
                      <a:endParaRPr lang="en-US" altLang="ko-KR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/>
                        <a:t>백업 용량으로 라이선스 산정</a:t>
                      </a:r>
                      <a:endParaRPr lang="ko-KR" altLang="en-US" sz="1000" b="0" kern="1200" dirty="0">
                        <a:gradFill>
                          <a:gsLst>
                            <a:gs pos="0">
                              <a:schemeClr val="tx1"/>
                            </a:gs>
                            <a:gs pos="100000">
                              <a:schemeClr val="tx1"/>
                            </a:gs>
                          </a:gsLst>
                          <a:lin ang="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7154" marR="97154" marT="39692" marB="39692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85725" marR="0" lvl="0" indent="-857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/>
                        <a:t>백업 받고자 하는 </a:t>
                      </a:r>
                      <a:r>
                        <a:rPr lang="ko-KR" altLang="en-US" sz="1000" kern="1200" dirty="0" smtClean="0"/>
                        <a:t>물리적 서버 대수</a:t>
                      </a:r>
                      <a:r>
                        <a:rPr lang="en-US" altLang="ko-KR" sz="1000" kern="1200" dirty="0" smtClean="0"/>
                        <a:t>(</a:t>
                      </a:r>
                      <a:r>
                        <a:rPr lang="ko-KR" altLang="en-US" sz="1000" kern="1200" dirty="0" smtClean="0"/>
                        <a:t>박스 단위</a:t>
                      </a:r>
                      <a:r>
                        <a:rPr lang="en-US" altLang="ko-KR" sz="1000" kern="1200" dirty="0" smtClean="0"/>
                        <a:t>)</a:t>
                      </a:r>
                      <a:r>
                        <a:rPr lang="ko-KR" altLang="en-US" sz="1000" kern="1200" dirty="0" smtClean="0"/>
                        <a:t>로 </a:t>
                      </a:r>
                      <a:r>
                        <a:rPr lang="ko-KR" altLang="en-US" sz="1000" kern="1200" dirty="0"/>
                        <a:t>라이선스 산정</a:t>
                      </a:r>
                      <a:endParaRPr lang="ko-KR" altLang="en-US" sz="1000" b="0" kern="1200" dirty="0">
                        <a:gradFill>
                          <a:gsLst>
                            <a:gs pos="0">
                              <a:schemeClr val="tx1"/>
                            </a:gs>
                            <a:gs pos="100000">
                              <a:schemeClr val="tx1"/>
                            </a:gs>
                          </a:gsLst>
                          <a:lin ang="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7154" marR="97154" marT="39692" marB="39692" anchor="ctr" horzOverflow="overflow"/>
                </a:tc>
                <a:extLst>
                  <a:ext uri="{0D108BD9-81ED-4DB2-BD59-A6C34878D82A}">
                    <a16:rowId xmlns:a16="http://schemas.microsoft.com/office/drawing/2014/main" val="3208408089"/>
                  </a:ext>
                </a:extLst>
              </a:tr>
              <a:tr h="480789"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/>
                        <a:t>관리성</a:t>
                      </a:r>
                      <a:endParaRPr lang="en-US" altLang="ko-KR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/>
                        <a:t>백업 </a:t>
                      </a:r>
                      <a:r>
                        <a:rPr lang="ko-KR" altLang="en-US" sz="1000" kern="1200" dirty="0" smtClean="0"/>
                        <a:t>용량</a:t>
                      </a:r>
                      <a:r>
                        <a:rPr lang="ko-KR" altLang="en-US" sz="1000" kern="1200" baseline="0" dirty="0" smtClean="0"/>
                        <a:t> 단위로 관리</a:t>
                      </a:r>
                      <a:endParaRPr lang="en-US" altLang="ko-KR" sz="1000" b="0" kern="1200" dirty="0">
                        <a:gradFill>
                          <a:gsLst>
                            <a:gs pos="0">
                              <a:schemeClr val="tx1"/>
                            </a:gs>
                            <a:gs pos="100000">
                              <a:schemeClr val="tx1"/>
                            </a:gs>
                          </a:gsLst>
                          <a:lin ang="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7154" marR="97154" marT="39692" marB="39692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85725" marR="0" lvl="0" indent="-857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/>
                        <a:t>서버 박스 또는 서버 대수 별로 라이선스 관리 </a:t>
                      </a:r>
                      <a:endParaRPr lang="en-US" altLang="ko-KR" sz="1000" b="0" kern="1200" dirty="0">
                        <a:gradFill>
                          <a:gsLst>
                            <a:gs pos="0">
                              <a:schemeClr val="tx1"/>
                            </a:gs>
                            <a:gs pos="100000">
                              <a:schemeClr val="tx1"/>
                            </a:gs>
                          </a:gsLst>
                          <a:lin ang="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7154" marR="97154" marT="39692" marB="39692" anchor="ctr" horzOverflow="overflow"/>
                </a:tc>
                <a:extLst>
                  <a:ext uri="{0D108BD9-81ED-4DB2-BD59-A6C34878D82A}">
                    <a16:rowId xmlns:a16="http://schemas.microsoft.com/office/drawing/2014/main" val="4186874313"/>
                  </a:ext>
                </a:extLst>
              </a:tr>
              <a:tr h="753896"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/>
                        <a:t>확장성</a:t>
                      </a:r>
                      <a:endParaRPr lang="en-US" altLang="ko-KR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/>
                        <a:t>구매 된 백업 소스 용량만 넘지 않으면 백업 대상 서버 추가 시 대수 및 구성</a:t>
                      </a:r>
                      <a:r>
                        <a:rPr lang="en-US" altLang="ko-KR" sz="1000" kern="1200" dirty="0"/>
                        <a:t>(SAN)</a:t>
                      </a:r>
                      <a:r>
                        <a:rPr lang="ko-KR" altLang="en-US" sz="1000" kern="1200" dirty="0"/>
                        <a:t>에 따른 라이선스 구매 필요 없음</a:t>
                      </a:r>
                      <a:endParaRPr lang="ko-KR" altLang="en-US" sz="1000" b="0" kern="1200" dirty="0">
                        <a:gradFill>
                          <a:gsLst>
                            <a:gs pos="0">
                              <a:schemeClr val="tx1"/>
                            </a:gs>
                            <a:gs pos="100000">
                              <a:schemeClr val="tx1"/>
                            </a:gs>
                          </a:gsLst>
                          <a:lin ang="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7154" marR="97154" marT="39692" marB="39692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85725" marR="0" lvl="0" indent="-857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/>
                        <a:t>백업 대상 서버 추가 시 추가 대수 및 구성</a:t>
                      </a:r>
                      <a:r>
                        <a:rPr lang="en-US" altLang="ko-KR" sz="1000" kern="1200" dirty="0"/>
                        <a:t>(SAN)</a:t>
                      </a:r>
                      <a:r>
                        <a:rPr lang="ko-KR" altLang="en-US" sz="1000" kern="1200" dirty="0"/>
                        <a:t>에 따른 라이선스 추가 구매 및 관리 필요</a:t>
                      </a:r>
                      <a:endParaRPr lang="en-US" altLang="ko-KR" sz="1000" b="0" kern="1200" dirty="0">
                        <a:gradFill>
                          <a:gsLst>
                            <a:gs pos="0">
                              <a:schemeClr val="tx1"/>
                            </a:gs>
                            <a:gs pos="100000">
                              <a:schemeClr val="tx1"/>
                            </a:gs>
                          </a:gsLst>
                          <a:lin ang="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7154" marR="97154" marT="39692" marB="39692" anchor="ctr" horzOverflow="overflow"/>
                </a:tc>
                <a:extLst>
                  <a:ext uri="{0D108BD9-81ED-4DB2-BD59-A6C34878D82A}">
                    <a16:rowId xmlns:a16="http://schemas.microsoft.com/office/drawing/2014/main" val="2055825355"/>
                  </a:ext>
                </a:extLst>
              </a:tr>
              <a:tr h="585786"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/>
                        <a:t>복잡성</a:t>
                      </a:r>
                      <a:endParaRPr lang="en-US" altLang="ko-KR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/>
                        <a:t>용량 라이선스 부족 시 부족한 용량 만큼만 </a:t>
                      </a:r>
                      <a:r>
                        <a:rPr lang="ko-KR" altLang="en-US" sz="1000" kern="1200" dirty="0" smtClean="0"/>
                        <a:t>구매</a:t>
                      </a:r>
                      <a:endParaRPr lang="en-US" altLang="ko-KR" sz="1000" b="0" kern="1200" dirty="0">
                        <a:gradFill>
                          <a:gsLst>
                            <a:gs pos="0">
                              <a:schemeClr val="tx1"/>
                            </a:gs>
                            <a:gs pos="100000">
                              <a:schemeClr val="tx1"/>
                            </a:gs>
                          </a:gsLst>
                          <a:lin ang="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7154" marR="97154" marT="39692" marB="39692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85725" marR="0" lvl="0" indent="-857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/>
                        <a:t>라이선스 구매 시 </a:t>
                      </a:r>
                      <a:r>
                        <a:rPr lang="ko-KR" altLang="en-US" sz="1000" kern="1200" dirty="0" smtClean="0"/>
                        <a:t>물리적 </a:t>
                      </a:r>
                      <a:r>
                        <a:rPr lang="en-US" altLang="ko-KR" sz="1000" kern="1200" dirty="0" smtClean="0"/>
                        <a:t>CPU </a:t>
                      </a:r>
                      <a:r>
                        <a:rPr lang="ko-KR" altLang="en-US" sz="1000" kern="1200" dirty="0" err="1" smtClean="0"/>
                        <a:t>소켓수</a:t>
                      </a:r>
                      <a:r>
                        <a:rPr lang="ko-KR" altLang="en-US" sz="1000" kern="1200" dirty="0" smtClean="0"/>
                        <a:t> 또는 </a:t>
                      </a:r>
                      <a:r>
                        <a:rPr lang="en-US" altLang="ko-KR" sz="1000" kern="1200" dirty="0" smtClean="0"/>
                        <a:t>OS</a:t>
                      </a:r>
                      <a:r>
                        <a:rPr lang="ko-KR" altLang="en-US" sz="1000" kern="1200" dirty="0" smtClean="0"/>
                        <a:t>플랫폼 구분으로 구매</a:t>
                      </a:r>
                      <a:endParaRPr lang="en-US" altLang="ko-KR" sz="1000" b="0" kern="1200" dirty="0">
                        <a:gradFill>
                          <a:gsLst>
                            <a:gs pos="0">
                              <a:schemeClr val="tx1"/>
                            </a:gs>
                            <a:gs pos="100000">
                              <a:schemeClr val="tx1"/>
                            </a:gs>
                          </a:gsLst>
                          <a:lin ang="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7154" marR="97154" marT="39692" marB="39692" anchor="ctr" horzOverflow="overflow"/>
                </a:tc>
                <a:extLst>
                  <a:ext uri="{0D108BD9-81ED-4DB2-BD59-A6C34878D82A}">
                    <a16:rowId xmlns:a16="http://schemas.microsoft.com/office/drawing/2014/main" val="3449681747"/>
                  </a:ext>
                </a:extLst>
              </a:tr>
              <a:tr h="344236"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/>
                        <a:t>비 용</a:t>
                      </a:r>
                      <a:endParaRPr lang="en-US" altLang="ko-KR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/>
                        <a:t>서버 수량 라이선스에 비해 </a:t>
                      </a:r>
                      <a:r>
                        <a:rPr lang="ko-KR" altLang="en-US" sz="1000" kern="1200" dirty="0" smtClean="0"/>
                        <a:t>고비용</a:t>
                      </a:r>
                      <a:endParaRPr lang="en-US" altLang="ko-KR" sz="1000" b="0" kern="1200" dirty="0">
                        <a:gradFill>
                          <a:gsLst>
                            <a:gs pos="0">
                              <a:schemeClr val="tx1"/>
                            </a:gs>
                            <a:gs pos="100000">
                              <a:schemeClr val="tx1"/>
                            </a:gs>
                          </a:gsLst>
                          <a:lin ang="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7154" marR="97154" marT="39692" marB="39692" anchor="ctr" horzOverflow="overflow"/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85725" marR="0" lvl="0" indent="-857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/>
                        <a:t>용량 기준에 비해 </a:t>
                      </a:r>
                      <a:r>
                        <a:rPr lang="ko-KR" altLang="en-US" sz="1000" kern="1200" dirty="0" smtClean="0"/>
                        <a:t>저비용</a:t>
                      </a:r>
                      <a:endParaRPr lang="ko-KR" altLang="en-US" sz="1000" b="0" kern="1200" dirty="0">
                        <a:gradFill>
                          <a:gsLst>
                            <a:gs pos="0">
                              <a:schemeClr val="tx1"/>
                            </a:gs>
                            <a:gs pos="100000">
                              <a:schemeClr val="tx1"/>
                            </a:gs>
                          </a:gsLst>
                          <a:lin ang="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7154" marR="97154" marT="39692" marB="39692" anchor="ctr" horzOverflow="overflow"/>
                </a:tc>
                <a:extLst>
                  <a:ext uri="{0D108BD9-81ED-4DB2-BD59-A6C34878D82A}">
                    <a16:rowId xmlns:a16="http://schemas.microsoft.com/office/drawing/2014/main" val="1625712651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503269" y="2402028"/>
            <a:ext cx="1324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sz="1200" b="1" dirty="0"/>
              <a:t>라이선스 방식</a:t>
            </a:r>
          </a:p>
        </p:txBody>
      </p:sp>
      <p:graphicFrame>
        <p:nvGraphicFramePr>
          <p:cNvPr id="93" name="표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646874"/>
              </p:ext>
            </p:extLst>
          </p:nvPr>
        </p:nvGraphicFramePr>
        <p:xfrm>
          <a:off x="5025008" y="2714284"/>
          <a:ext cx="4392043" cy="2792296"/>
        </p:xfrm>
        <a:graphic>
          <a:graphicData uri="http://schemas.openxmlformats.org/drawingml/2006/table">
            <a:tbl>
              <a:tblPr firstRow="1" bandRow="1" bandCol="1">
                <a:tableStyleId>{7E9639D4-E3E2-4D34-9284-5A2195B3D0D7}</a:tableStyleId>
              </a:tblPr>
              <a:tblGrid>
                <a:gridCol w="923323">
                  <a:extLst>
                    <a:ext uri="{9D8B030D-6E8A-4147-A177-3AD203B41FA5}">
                      <a16:colId xmlns:a16="http://schemas.microsoft.com/office/drawing/2014/main" val="3798372540"/>
                    </a:ext>
                  </a:extLst>
                </a:gridCol>
                <a:gridCol w="1130100">
                  <a:extLst>
                    <a:ext uri="{9D8B030D-6E8A-4147-A177-3AD203B41FA5}">
                      <a16:colId xmlns:a16="http://schemas.microsoft.com/office/drawing/2014/main" val="2592958379"/>
                    </a:ext>
                  </a:extLst>
                </a:gridCol>
                <a:gridCol w="1074349">
                  <a:extLst>
                    <a:ext uri="{9D8B030D-6E8A-4147-A177-3AD203B41FA5}">
                      <a16:colId xmlns:a16="http://schemas.microsoft.com/office/drawing/2014/main" val="1778394249"/>
                    </a:ext>
                  </a:extLst>
                </a:gridCol>
                <a:gridCol w="1264271">
                  <a:extLst>
                    <a:ext uri="{9D8B030D-6E8A-4147-A177-3AD203B41FA5}">
                      <a16:colId xmlns:a16="http://schemas.microsoft.com/office/drawing/2014/main" val="1401634462"/>
                    </a:ext>
                  </a:extLst>
                </a:gridCol>
              </a:tblGrid>
              <a:tr h="355838">
                <a:tc gridSpan="2"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altLang="ko-KR" sz="1000" kern="1200" cap="none" spc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Unix</a:t>
                      </a:r>
                      <a:r>
                        <a:rPr lang="ko-KR" altLang="en-US" sz="1000" kern="1200" cap="none" spc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altLang="ko-KR" sz="1000" kern="1200" cap="none" spc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ko-KR" altLang="en-US" sz="1000" kern="1200" cap="none" spc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물리적 </a:t>
                      </a:r>
                      <a:r>
                        <a:rPr lang="en-US" altLang="ko-KR" sz="1000" kern="1200" cap="none" spc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CPU </a:t>
                      </a:r>
                      <a:r>
                        <a:rPr lang="ko-KR" altLang="en-US" sz="1000" kern="1200" cap="none" spc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소켓 단위</a:t>
                      </a:r>
                      <a:r>
                        <a:rPr lang="en-US" altLang="ko-KR" sz="1000" kern="1200" cap="none" spc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altLang="ko-KR" sz="1000" b="0" kern="1200" cap="none" spc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lang="ko-KR" altLang="en-US" sz="1200" b="1" kern="120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0000" marR="90000" marT="46800" marB="46800" anchor="ctr" horzOverflow="overflow"/>
                </a:tc>
                <a:tc gridSpan="2"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altLang="ko-KR" sz="1000" kern="1200" cap="none" spc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Windows/Linux (</a:t>
                      </a:r>
                      <a:r>
                        <a:rPr lang="ko-KR" altLang="en-US" sz="1000" kern="1200" cap="none" spc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물리적 </a:t>
                      </a:r>
                      <a:r>
                        <a:rPr lang="en-US" altLang="ko-KR" sz="1000" kern="1200" cap="none" spc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CPU </a:t>
                      </a:r>
                      <a:r>
                        <a:rPr lang="ko-KR" altLang="en-US" sz="1000" kern="1200" cap="none" spc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소켓 단위</a:t>
                      </a:r>
                      <a:r>
                        <a:rPr lang="en-US" altLang="ko-KR" sz="1000" kern="1200" cap="none" spc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ko-KR" altLang="en-US" sz="1000" b="0" kern="120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lang="ko-KR" altLang="en-US" sz="1200" b="1" kern="120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0000" marR="90000" marT="46800" marB="46800" anchor="ctr" horzOverflow="overflow"/>
                </a:tc>
                <a:extLst>
                  <a:ext uri="{0D108BD9-81ED-4DB2-BD59-A6C34878D82A}">
                    <a16:rowId xmlns:a16="http://schemas.microsoft.com/office/drawing/2014/main" val="1258565848"/>
                  </a:ext>
                </a:extLst>
              </a:tr>
              <a:tr h="5949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Tier 1</a:t>
                      </a:r>
                      <a:endParaRPr kumimoji="0" lang="en-US" sz="10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1 to 2 processor sockets</a:t>
                      </a:r>
                      <a:endParaRPr kumimoji="0" lang="en-US" sz="10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Tier 1</a:t>
                      </a:r>
                      <a:endParaRPr kumimoji="0" lang="en-US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1 </a:t>
                      </a: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processor socket</a:t>
                      </a:r>
                      <a:endParaRPr kumimoji="0" lang="en-US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91440" marB="91440" anchor="ctr" horzOverflow="overflow"/>
                </a:tc>
                <a:extLst>
                  <a:ext uri="{0D108BD9-81ED-4DB2-BD59-A6C34878D82A}">
                    <a16:rowId xmlns:a16="http://schemas.microsoft.com/office/drawing/2014/main" val="4186874313"/>
                  </a:ext>
                </a:extLst>
              </a:tr>
              <a:tr h="5949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Tier 2</a:t>
                      </a:r>
                      <a:endParaRPr kumimoji="0" lang="en-US" sz="10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3 to 4 processor sockets</a:t>
                      </a:r>
                      <a:endParaRPr kumimoji="0" lang="en-US" sz="10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Tier 2</a:t>
                      </a:r>
                      <a:endParaRPr kumimoji="0" lang="en-US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2 to 3 </a:t>
                      </a: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processor socket</a:t>
                      </a:r>
                      <a:endParaRPr kumimoji="0" lang="en-US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91440" marB="91440" anchor="ctr" horzOverflow="overflow"/>
                </a:tc>
                <a:extLst>
                  <a:ext uri="{0D108BD9-81ED-4DB2-BD59-A6C34878D82A}">
                    <a16:rowId xmlns:a16="http://schemas.microsoft.com/office/drawing/2014/main" val="2055825355"/>
                  </a:ext>
                </a:extLst>
              </a:tr>
              <a:tr h="5949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Tier 3</a:t>
                      </a:r>
                      <a:endParaRPr kumimoji="0" lang="en-US" sz="10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5 to 12 processor sockets</a:t>
                      </a:r>
                      <a:endParaRPr kumimoji="0" lang="en-US" sz="10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Tier 3</a:t>
                      </a:r>
                      <a:endParaRPr kumimoji="0" lang="en-US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4 to 7 </a:t>
                      </a: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processor socket</a:t>
                      </a:r>
                      <a:endParaRPr kumimoji="0" lang="en-US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91440" marB="91440" anchor="ctr" horzOverflow="overflow"/>
                </a:tc>
                <a:extLst>
                  <a:ext uri="{0D108BD9-81ED-4DB2-BD59-A6C34878D82A}">
                    <a16:rowId xmlns:a16="http://schemas.microsoft.com/office/drawing/2014/main" val="3449681747"/>
                  </a:ext>
                </a:extLst>
              </a:tr>
              <a:tr h="5949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Tier 4</a:t>
                      </a:r>
                      <a:endParaRPr kumimoji="0" lang="en-US" sz="10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13 or more processor sockets</a:t>
                      </a:r>
                      <a:endParaRPr kumimoji="0" lang="en-US" sz="10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Tier 4</a:t>
                      </a:r>
                      <a:endParaRPr kumimoji="0" lang="en-US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91440" marB="9144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678BA8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8 or more </a:t>
                      </a:r>
                      <a:r>
                        <a:rPr kumimoji="0" lang="en-US" sz="1000" u="none" strike="noStrike" kern="1200" cap="none" spc="0" normalizeH="0" baseline="0" dirty="0" smtClean="0">
                          <a:ln>
                            <a:noFill/>
                          </a:ln>
                          <a:effectLst/>
                        </a:rPr>
                        <a:t>processor socket</a:t>
                      </a:r>
                      <a:endParaRPr kumimoji="0" lang="en-US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T="91440" marB="91440" anchor="ctr" horzOverflow="overflow"/>
                </a:tc>
                <a:extLst>
                  <a:ext uri="{0D108BD9-81ED-4DB2-BD59-A6C34878D82A}">
                    <a16:rowId xmlns:a16="http://schemas.microsoft.com/office/drawing/2014/main" val="1625712651"/>
                  </a:ext>
                </a:extLst>
              </a:tr>
            </a:tbl>
          </a:graphicData>
        </a:graphic>
      </p:graphicFrame>
      <p:sp>
        <p:nvSpPr>
          <p:cNvPr id="94" name="직사각형 93"/>
          <p:cNvSpPr/>
          <p:nvPr/>
        </p:nvSpPr>
        <p:spPr>
          <a:xfrm>
            <a:off x="5025008" y="2402028"/>
            <a:ext cx="988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altLang="ko-KR" sz="1200" b="1" dirty="0" smtClean="0"/>
              <a:t>Tier </a:t>
            </a:r>
            <a:r>
              <a:rPr lang="ko-KR" altLang="en-US" sz="1200" b="1" dirty="0" smtClean="0"/>
              <a:t>구분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1733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232920" y="1792333"/>
            <a:ext cx="4746492" cy="553998"/>
          </a:xfrm>
        </p:spPr>
        <p:txBody>
          <a:bodyPr/>
          <a:lstStyle/>
          <a:p>
            <a:r>
              <a:rPr lang="en-US" altLang="ko-KR" dirty="0" smtClean="0"/>
              <a:t>III. </a:t>
            </a:r>
            <a:r>
              <a:rPr lang="ko-KR" altLang="en-US" dirty="0" smtClean="0"/>
              <a:t>경쟁사 </a:t>
            </a:r>
            <a:r>
              <a:rPr lang="ko-KR" altLang="en-US" dirty="0"/>
              <a:t>제품 비교</a:t>
            </a:r>
          </a:p>
        </p:txBody>
      </p:sp>
    </p:spTree>
    <p:extLst>
      <p:ext uri="{BB962C8B-B14F-4D97-AF65-F5344CB8AC3E}">
        <p14:creationId xmlns:p14="http://schemas.microsoft.com/office/powerpoint/2010/main" val="154157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2" y="2406699"/>
            <a:ext cx="3438019" cy="3928402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1. </a:t>
            </a:r>
            <a:r>
              <a:rPr lang="ko-KR" altLang="en-US" smtClean="0"/>
              <a:t>제품 개요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4</a:t>
            </a:fld>
            <a:endParaRPr lang="en-US" altLang="ko-KR" dirty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/>
              <a:t>Veritas </a:t>
            </a:r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ko-KR" altLang="en-US" dirty="0"/>
              <a:t>전세계 시장 점유율 </a:t>
            </a:r>
            <a:r>
              <a:rPr lang="en-US" altLang="ko-KR" dirty="0"/>
              <a:t>1</a:t>
            </a:r>
            <a:r>
              <a:rPr lang="ko-KR" altLang="en-US" dirty="0"/>
              <a:t>위 백업 솔루션으로써 향상된 성능과 안정성</a:t>
            </a:r>
            <a:r>
              <a:rPr lang="en-US" altLang="ko-KR" dirty="0"/>
              <a:t>, </a:t>
            </a:r>
            <a:r>
              <a:rPr lang="ko-KR" altLang="en-US" dirty="0"/>
              <a:t>신뢰성</a:t>
            </a:r>
            <a:r>
              <a:rPr lang="en-US" altLang="ko-KR" dirty="0"/>
              <a:t>, </a:t>
            </a:r>
            <a:r>
              <a:rPr lang="ko-KR" altLang="en-US" dirty="0"/>
              <a:t>관리 편의성</a:t>
            </a:r>
            <a:r>
              <a:rPr lang="en-US" altLang="ko-KR" dirty="0"/>
              <a:t>, </a:t>
            </a:r>
            <a:r>
              <a:rPr lang="ko-KR" altLang="en-US" dirty="0"/>
              <a:t>확장성을 바탕으로 운영 환경 개선과 업무 연속성 확보를 위한 다양한 최신의 기술을 제공하고 있으며</a:t>
            </a:r>
            <a:r>
              <a:rPr lang="en-US" altLang="ko-KR" dirty="0"/>
              <a:t>, </a:t>
            </a:r>
            <a:r>
              <a:rPr lang="ko-KR" altLang="en-US" dirty="0"/>
              <a:t>이를 기반으로 국내에서도 금융권을 비롯하여 대기업</a:t>
            </a:r>
            <a:r>
              <a:rPr lang="en-US" altLang="ko-KR" dirty="0"/>
              <a:t>, </a:t>
            </a:r>
            <a:r>
              <a:rPr lang="ko-KR" altLang="en-US" dirty="0"/>
              <a:t>제조</a:t>
            </a:r>
            <a:r>
              <a:rPr lang="en-US" altLang="ko-KR" dirty="0"/>
              <a:t>, </a:t>
            </a:r>
            <a:r>
              <a:rPr lang="ko-KR" altLang="en-US" dirty="0"/>
              <a:t>공공 부문에서 가장 많은 레퍼런스를 보유하고 있습니다</a:t>
            </a:r>
            <a:r>
              <a:rPr lang="en-US" altLang="ko-KR" dirty="0"/>
              <a:t>.</a:t>
            </a:r>
          </a:p>
        </p:txBody>
      </p:sp>
      <p:sp>
        <p:nvSpPr>
          <p:cNvPr id="50" name="텍스트 개체 틀 4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ko-KR" dirty="0" smtClean="0"/>
              <a:t>I</a:t>
            </a:r>
            <a:endParaRPr lang="ko-KR" altLang="en-US" dirty="0"/>
          </a:p>
        </p:txBody>
      </p:sp>
      <p:sp>
        <p:nvSpPr>
          <p:cNvPr id="51" name="텍스트 개체 틀 5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ko-KR" altLang="en-US" dirty="0" smtClean="0"/>
              <a:t>시장</a:t>
            </a:r>
            <a:r>
              <a:rPr lang="en-US" altLang="ko-KR" dirty="0" smtClean="0"/>
              <a:t> </a:t>
            </a:r>
            <a:r>
              <a:rPr lang="ko-KR" altLang="en-US" dirty="0" smtClean="0"/>
              <a:t>점유율</a:t>
            </a:r>
            <a:endParaRPr lang="ko-KR" altLang="en-US" dirty="0"/>
          </a:p>
        </p:txBody>
      </p:sp>
      <p:sp>
        <p:nvSpPr>
          <p:cNvPr id="48" name="텍스트 개체 틀 47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49" name="텍스트 개체 틀 48"/>
          <p:cNvSpPr>
            <a:spLocks noGrp="1"/>
          </p:cNvSpPr>
          <p:nvPr>
            <p:ph type="body" sz="quarter" idx="16"/>
          </p:nvPr>
        </p:nvSpPr>
        <p:spPr>
          <a:xfrm>
            <a:off x="9010627" y="484215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개요</a:t>
            </a:r>
            <a:endParaRPr lang="ko-KR" altLang="en-US" dirty="0"/>
          </a:p>
        </p:txBody>
      </p:sp>
      <p:sp>
        <p:nvSpPr>
          <p:cNvPr id="61" name="TextBox 60"/>
          <p:cNvSpPr txBox="1"/>
          <p:nvPr/>
        </p:nvSpPr>
        <p:spPr bwMode="ltGray">
          <a:xfrm>
            <a:off x="488978" y="6195440"/>
            <a:ext cx="4607942" cy="17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no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altLang="ko-KR" sz="700" i="1" dirty="0">
                <a:solidFill>
                  <a:schemeClr val="tx2"/>
                </a:solidFill>
                <a:ea typeface="맑은 고딕" panose="020B0503020000020004" pitchFamily="50" charset="-127"/>
              </a:rPr>
              <a:t>* Source: Worldwide Storage Management Software Market Share 2015, 31 March 2016, Gartner</a:t>
            </a:r>
          </a:p>
        </p:txBody>
      </p:sp>
      <p:sp>
        <p:nvSpPr>
          <p:cNvPr id="14" name="TextBox 13"/>
          <p:cNvSpPr txBox="1"/>
          <p:nvPr/>
        </p:nvSpPr>
        <p:spPr bwMode="ltGray">
          <a:xfrm>
            <a:off x="4952999" y="6195440"/>
            <a:ext cx="4468311" cy="17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no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altLang="ko-KR" sz="700" i="1" dirty="0">
                <a:solidFill>
                  <a:schemeClr val="tx2"/>
                </a:solidFill>
                <a:ea typeface="맑은 고딕" panose="020B0503020000020004" pitchFamily="50" charset="-127"/>
              </a:rPr>
              <a:t>* Source: This data is based on a new custom dataset from IDC based on their Software Tracker and processed by Veritas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906" y="2389563"/>
            <a:ext cx="4462659" cy="379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3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495301" y="930957"/>
            <a:ext cx="2888611" cy="221599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경쟁사 제품 비교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기능 비교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40</a:t>
            </a:fld>
            <a:endParaRPr lang="en-US" altLang="ko-KR" dirty="0"/>
          </a:p>
        </p:txBody>
      </p:sp>
      <p:sp>
        <p:nvSpPr>
          <p:cNvPr id="35" name="텍스트 개체 틀 34"/>
          <p:cNvSpPr>
            <a:spLocks noGrp="1"/>
          </p:cNvSpPr>
          <p:nvPr>
            <p:ph type="body" sz="quarter" idx="15"/>
          </p:nvPr>
        </p:nvSpPr>
        <p:spPr>
          <a:xfrm>
            <a:off x="8385684" y="170604"/>
            <a:ext cx="942567" cy="249299"/>
          </a:xfrm>
        </p:spPr>
        <p:txBody>
          <a:bodyPr/>
          <a:lstStyle/>
          <a:p>
            <a:r>
              <a:rPr lang="ko-KR" altLang="en-US" dirty="0" smtClean="0"/>
              <a:t>경쟁사</a:t>
            </a:r>
            <a:endParaRPr lang="ko-KR" altLang="en-US" dirty="0"/>
          </a:p>
        </p:txBody>
      </p:sp>
      <p:sp>
        <p:nvSpPr>
          <p:cNvPr id="36" name="텍스트 개체 틀 35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제품비교</a:t>
            </a:r>
            <a:endParaRPr lang="ko-KR" altLang="en-US" dirty="0"/>
          </a:p>
        </p:txBody>
      </p:sp>
      <p:sp>
        <p:nvSpPr>
          <p:cNvPr id="37" name="텍스트 개체 틀 3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ko-KR" dirty="0" smtClean="0"/>
              <a:t>III</a:t>
            </a:r>
            <a:endParaRPr lang="ko-KR" altLang="en-US" dirty="0"/>
          </a:p>
        </p:txBody>
      </p:sp>
      <p:graphicFrame>
        <p:nvGraphicFramePr>
          <p:cNvPr id="38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692976"/>
              </p:ext>
            </p:extLst>
          </p:nvPr>
        </p:nvGraphicFramePr>
        <p:xfrm>
          <a:off x="273050" y="1214480"/>
          <a:ext cx="9360472" cy="4976928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78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5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5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50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50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50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1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6000" marB="36000">
                    <a:lnR w="6350" cap="flat" cmpd="sng" algn="ctr">
                      <a:solidFill>
                        <a:srgbClr val="E9830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6000" marB="36000">
                    <a:lnL w="6350" cap="flat" cmpd="sng" algn="ctr">
                      <a:solidFill>
                        <a:srgbClr val="E9830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9830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6000" marB="36000">
                    <a:lnL w="6350" cap="flat" cmpd="sng" algn="ctr">
                      <a:solidFill>
                        <a:srgbClr val="E9830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9830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6000" marB="36000">
                    <a:lnL w="6350" cap="flat" cmpd="sng" algn="ctr">
                      <a:solidFill>
                        <a:srgbClr val="E9830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9830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6000" marB="36000">
                    <a:lnL w="6350" cap="flat" cmpd="sng" algn="ctr">
                      <a:solidFill>
                        <a:srgbClr val="E9830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9830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6000" marB="36000">
                    <a:lnL w="6350" cap="flat" cmpd="sng" algn="ctr">
                      <a:solidFill>
                        <a:srgbClr val="E9830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345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Accelerator</a:t>
                      </a:r>
                      <a:endParaRPr lang="en-US" sz="1100" b="1" dirty="0"/>
                    </a:p>
                  </a:txBody>
                  <a:tcPr marT="36000" marB="36000" anchor="ctr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altLang="ko-KR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270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CBT, Synthetic</a:t>
                      </a:r>
                      <a:r>
                        <a:rPr lang="en-US" sz="900" baseline="0" dirty="0" smtClean="0"/>
                        <a:t> full backup </a:t>
                      </a:r>
                      <a:r>
                        <a:rPr lang="ko-KR" altLang="en-US" sz="900" baseline="0" smtClean="0"/>
                        <a:t>생성</a:t>
                      </a:r>
                      <a:endParaRPr lang="en-US" sz="900" dirty="0"/>
                    </a:p>
                  </a:txBody>
                  <a:tcPr marT="36000" marB="36000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dirty="0" smtClean="0"/>
                        <a:t>백업 작업에서 </a:t>
                      </a:r>
                      <a:r>
                        <a:rPr lang="en-US" altLang="ko-KR" sz="800" dirty="0" smtClean="0"/>
                        <a:t>inline</a:t>
                      </a:r>
                      <a:r>
                        <a:rPr lang="ko-KR" altLang="en-US" sz="800" dirty="0" smtClean="0"/>
                        <a:t>으로 </a:t>
                      </a:r>
                      <a:r>
                        <a:rPr lang="en-US" sz="800" dirty="0" smtClean="0"/>
                        <a:t>Synthetic</a:t>
                      </a:r>
                      <a:r>
                        <a:rPr lang="en-US" sz="800" baseline="0" dirty="0" smtClean="0"/>
                        <a:t> full</a:t>
                      </a:r>
                      <a:r>
                        <a:rPr lang="ko-KR" altLang="en-US" sz="800" baseline="0" dirty="0" smtClean="0"/>
                        <a:t>을 생성하여 항상 </a:t>
                      </a:r>
                      <a:r>
                        <a:rPr lang="en-US" altLang="ko-KR" sz="800" b="1" baseline="0" dirty="0" smtClean="0"/>
                        <a:t>Full </a:t>
                      </a:r>
                      <a:r>
                        <a:rPr lang="ko-KR" altLang="en-US" sz="800" b="1" baseline="0" dirty="0" err="1" smtClean="0"/>
                        <a:t>백업본을</a:t>
                      </a:r>
                      <a:r>
                        <a:rPr lang="ko-KR" altLang="en-US" sz="800" b="1" baseline="0" dirty="0" smtClean="0"/>
                        <a:t> 유지</a:t>
                      </a:r>
                      <a:endParaRPr lang="en-US" sz="800" b="1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Avamar, </a:t>
                      </a:r>
                      <a:r>
                        <a:rPr lang="ko-KR" altLang="en-US" sz="800" smtClean="0"/>
                        <a:t>백업 완료 후 </a:t>
                      </a:r>
                      <a:r>
                        <a:rPr lang="en-US" altLang="ko-KR" sz="800" b="1" dirty="0" smtClean="0"/>
                        <a:t>post-process</a:t>
                      </a:r>
                      <a:r>
                        <a:rPr lang="ko-KR" altLang="en-US" sz="800" smtClean="0"/>
                        <a:t>로 처리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CBT,</a:t>
                      </a:r>
                      <a:r>
                        <a:rPr lang="en-US" sz="800" baseline="0" dirty="0" smtClean="0"/>
                        <a:t> VMware</a:t>
                      </a:r>
                      <a:r>
                        <a:rPr lang="ko-KR" altLang="en-US" sz="800" baseline="0" dirty="0" smtClean="0"/>
                        <a:t>에 대한 영원한 </a:t>
                      </a:r>
                      <a:r>
                        <a:rPr lang="ko-KR" altLang="en-US" sz="800" b="1" baseline="0" dirty="0" err="1" smtClean="0"/>
                        <a:t>증분</a:t>
                      </a:r>
                      <a:r>
                        <a:rPr lang="ko-KR" altLang="en-US" sz="800" b="1" baseline="0" dirty="0" smtClean="0"/>
                        <a:t> 백업</a:t>
                      </a:r>
                      <a:endParaRPr lang="en-US" sz="800" b="1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dirty="0" smtClean="0"/>
                        <a:t>백업 작업에서 </a:t>
                      </a:r>
                      <a:r>
                        <a:rPr lang="en-US" altLang="ko-KR" sz="800" dirty="0" smtClean="0"/>
                        <a:t>inline</a:t>
                      </a:r>
                      <a:r>
                        <a:rPr lang="ko-KR" altLang="en-US" sz="800" dirty="0" smtClean="0"/>
                        <a:t>으로 </a:t>
                      </a:r>
                      <a:r>
                        <a:rPr lang="en-US" altLang="ko-KR" sz="800" dirty="0" smtClean="0"/>
                        <a:t>Synthetic</a:t>
                      </a:r>
                      <a:r>
                        <a:rPr lang="en-US" altLang="ko-KR" sz="800" baseline="0" dirty="0" smtClean="0"/>
                        <a:t> full</a:t>
                      </a:r>
                      <a:r>
                        <a:rPr lang="ko-KR" altLang="en-US" sz="800" baseline="0" dirty="0" smtClean="0"/>
                        <a:t>을 생성하여 항상 </a:t>
                      </a:r>
                      <a:r>
                        <a:rPr lang="en-US" altLang="ko-KR" sz="800" b="1" baseline="0" dirty="0" smtClean="0"/>
                        <a:t>Full </a:t>
                      </a:r>
                      <a:r>
                        <a:rPr lang="ko-KR" altLang="en-US" sz="800" b="1" baseline="0" dirty="0" err="1" smtClean="0"/>
                        <a:t>백업본을</a:t>
                      </a:r>
                      <a:r>
                        <a:rPr lang="ko-KR" altLang="en-US" sz="800" b="1" baseline="0" dirty="0" smtClean="0"/>
                        <a:t> 유지</a:t>
                      </a:r>
                      <a:endParaRPr lang="en-US" altLang="ko-KR" sz="800" b="1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dirty="0" smtClean="0"/>
                        <a:t>전체 이미지를 재생성 하기 위한 많은 시간과 더 많은 스토리지 필요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345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Instant Recovery</a:t>
                      </a:r>
                      <a:endParaRPr lang="en-US" sz="1100" b="1" dirty="0"/>
                    </a:p>
                  </a:txBody>
                  <a:tcPr marT="36000" marB="36000" anchor="ctr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699">
                <a:tc>
                  <a:txBody>
                    <a:bodyPr/>
                    <a:lstStyle/>
                    <a:p>
                      <a:r>
                        <a:rPr lang="ko-KR" altLang="en-US" sz="900" dirty="0" smtClean="0"/>
                        <a:t>백업 </a:t>
                      </a:r>
                      <a:r>
                        <a:rPr lang="ko-KR" altLang="en-US" sz="900" dirty="0" err="1" smtClean="0"/>
                        <a:t>스토리지에서</a:t>
                      </a:r>
                      <a:r>
                        <a:rPr lang="ko-KR" altLang="en-US" sz="900" dirty="0" smtClean="0"/>
                        <a:t> 직접 </a:t>
                      </a:r>
                      <a:r>
                        <a:rPr lang="en-US" altLang="ko-KR" sz="900" dirty="0" smtClean="0"/>
                        <a:t>VM</a:t>
                      </a:r>
                      <a:r>
                        <a:rPr lang="ko-KR" altLang="en-US" sz="900" smtClean="0"/>
                        <a:t>을 </a:t>
                      </a:r>
                      <a:r>
                        <a:rPr lang="en-US" altLang="ko-KR" sz="900" dirty="0" smtClean="0"/>
                        <a:t>Power</a:t>
                      </a:r>
                      <a:r>
                        <a:rPr lang="en-US" altLang="ko-KR" sz="900" baseline="0" dirty="0" smtClean="0"/>
                        <a:t> On</a:t>
                      </a:r>
                      <a:r>
                        <a:rPr lang="ko-KR" altLang="en-US" sz="900" baseline="0" smtClean="0"/>
                        <a:t>하고 </a:t>
                      </a:r>
                      <a:r>
                        <a:rPr lang="en-US" altLang="ko-KR" sz="900" baseline="0" dirty="0" err="1" smtClean="0"/>
                        <a:t>vMotion</a:t>
                      </a:r>
                      <a:r>
                        <a:rPr lang="en-US" altLang="ko-KR" sz="900" baseline="0" dirty="0" smtClean="0"/>
                        <a:t> </a:t>
                      </a:r>
                      <a:r>
                        <a:rPr lang="ko-KR" altLang="en-US" sz="900" baseline="0" smtClean="0"/>
                        <a:t>처리</a:t>
                      </a:r>
                      <a:endParaRPr lang="en-US" sz="900" dirty="0"/>
                    </a:p>
                  </a:txBody>
                  <a:tcPr marT="36000" marB="36000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Windows</a:t>
                      </a:r>
                      <a:r>
                        <a:rPr lang="en-US" sz="800" baseline="0" dirty="0" smtClean="0"/>
                        <a:t>/Linux/</a:t>
                      </a:r>
                      <a:r>
                        <a:rPr lang="ko-KR" altLang="en-US" sz="800" baseline="0" dirty="0" smtClean="0"/>
                        <a:t>어플라이언스</a:t>
                      </a:r>
                      <a:r>
                        <a:rPr lang="en-US" sz="800" baseline="0" dirty="0" smtClean="0"/>
                        <a:t> </a:t>
                      </a:r>
                      <a:r>
                        <a:rPr lang="ko-KR" altLang="en-US" sz="800" baseline="0" dirty="0" smtClean="0"/>
                        <a:t>완벽 지원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“Instant Access”</a:t>
                      </a:r>
                      <a:r>
                        <a:rPr lang="ko-KR" altLang="en-US" sz="800" smtClean="0"/>
                        <a:t>는 한 번에 단 </a:t>
                      </a:r>
                      <a:r>
                        <a:rPr lang="en-US" altLang="ko-KR" sz="800" dirty="0" smtClean="0"/>
                        <a:t>1</a:t>
                      </a:r>
                      <a:r>
                        <a:rPr lang="ko-KR" altLang="en-US" sz="800" smtClean="0"/>
                        <a:t>개의 </a:t>
                      </a:r>
                      <a:r>
                        <a:rPr lang="en-US" altLang="ko-KR" sz="800" dirty="0" smtClean="0"/>
                        <a:t>VM</a:t>
                      </a:r>
                      <a:r>
                        <a:rPr lang="ko-KR" altLang="en-US" sz="800" smtClean="0"/>
                        <a:t>만 지원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aseline="0" dirty="0" smtClean="0"/>
                        <a:t>“Instant Restore”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baseline="0" dirty="0" smtClean="0"/>
                        <a:t>솔루션 없음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“</a:t>
                      </a:r>
                      <a:r>
                        <a:rPr lang="en-US" sz="800" dirty="0" err="1" smtClean="0"/>
                        <a:t>vPower</a:t>
                      </a:r>
                      <a:r>
                        <a:rPr lang="en-US" sz="800" baseline="0" dirty="0" smtClean="0"/>
                        <a:t> Instant Recovery”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345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Copilot for Oracle</a:t>
                      </a:r>
                      <a:endParaRPr lang="en-US" sz="1100" b="1" dirty="0"/>
                    </a:p>
                  </a:txBody>
                  <a:tcPr marT="36000" marB="36000" anchor="ctr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altLang="ko-KR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270">
                <a:tc>
                  <a:txBody>
                    <a:bodyPr/>
                    <a:lstStyle/>
                    <a:p>
                      <a:r>
                        <a:rPr lang="en-US" sz="900" baseline="0" dirty="0" smtClean="0"/>
                        <a:t>Oracle DB</a:t>
                      </a:r>
                      <a:r>
                        <a:rPr lang="ko-KR" altLang="en-US" sz="900" baseline="0" dirty="0" smtClean="0"/>
                        <a:t>에 대한 </a:t>
                      </a:r>
                      <a:r>
                        <a:rPr lang="en-US" altLang="ko-KR" sz="900" baseline="0" dirty="0" smtClean="0"/>
                        <a:t>Incremental Forever </a:t>
                      </a:r>
                      <a:r>
                        <a:rPr lang="ko-KR" altLang="en-US" sz="900" baseline="0" dirty="0" smtClean="0"/>
                        <a:t>백업</a:t>
                      </a:r>
                      <a:endParaRPr lang="en-US" sz="900" dirty="0"/>
                    </a:p>
                  </a:txBody>
                  <a:tcPr marT="36000" marB="36000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err="1" smtClean="0"/>
                        <a:t>Oralce</a:t>
                      </a:r>
                      <a:r>
                        <a:rPr lang="en-US" sz="800" dirty="0" smtClean="0"/>
                        <a:t> BCT</a:t>
                      </a:r>
                      <a:r>
                        <a:rPr lang="en-US" sz="800" baseline="0" dirty="0" smtClean="0"/>
                        <a:t> </a:t>
                      </a:r>
                      <a:r>
                        <a:rPr lang="ko-KR" altLang="en-US" sz="800" baseline="0" dirty="0" smtClean="0"/>
                        <a:t>연동한 </a:t>
                      </a:r>
                      <a:r>
                        <a:rPr lang="en-US" altLang="ko-KR" sz="800" baseline="0" dirty="0" smtClean="0"/>
                        <a:t>Incremental </a:t>
                      </a:r>
                      <a:r>
                        <a:rPr lang="ko-KR" altLang="en-US" sz="800" baseline="0" dirty="0" smtClean="0"/>
                        <a:t>백업 및 </a:t>
                      </a:r>
                      <a:r>
                        <a:rPr lang="en-US" altLang="ko-KR" sz="800" baseline="0" dirty="0" smtClean="0"/>
                        <a:t>Incremental Merge </a:t>
                      </a:r>
                      <a:r>
                        <a:rPr lang="ko-KR" altLang="en-US" sz="800" baseline="0" dirty="0" smtClean="0"/>
                        <a:t>지원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baseline="0" dirty="0" smtClean="0"/>
                        <a:t>솔루션 없음</a:t>
                      </a:r>
                      <a:endParaRPr lang="en-US" altLang="ko-KR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baseline="0" dirty="0" smtClean="0"/>
                        <a:t>솔루션 없음</a:t>
                      </a:r>
                      <a:endParaRPr lang="en-US" altLang="ko-KR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baseline="0" dirty="0" smtClean="0"/>
                        <a:t>솔루션 없음</a:t>
                      </a:r>
                      <a:endParaRPr lang="en-US" altLang="ko-KR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baseline="0" dirty="0" smtClean="0"/>
                        <a:t>솔루션 없음</a:t>
                      </a:r>
                      <a:endParaRPr lang="en-US" altLang="ko-KR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345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All-In-One</a:t>
                      </a:r>
                      <a:r>
                        <a:rPr lang="en-US" sz="1100" b="1" baseline="0" dirty="0" smtClean="0"/>
                        <a:t> </a:t>
                      </a:r>
                      <a:r>
                        <a:rPr lang="ko-KR" altLang="en-US" sz="1100" b="1" baseline="0" dirty="0" smtClean="0"/>
                        <a:t>어플라이언스</a:t>
                      </a:r>
                      <a:endParaRPr lang="en-US" sz="1100" b="1" dirty="0"/>
                    </a:p>
                  </a:txBody>
                  <a:tcPr marT="36000" marB="36000" anchor="ctr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altLang="ko-KR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270">
                <a:tc>
                  <a:txBody>
                    <a:bodyPr/>
                    <a:lstStyle/>
                    <a:p>
                      <a:r>
                        <a:rPr lang="ko-KR" altLang="en-US" sz="900" baseline="0" dirty="0" smtClean="0"/>
                        <a:t>백업</a:t>
                      </a:r>
                      <a:r>
                        <a:rPr lang="en-US" sz="900" baseline="0" dirty="0" smtClean="0"/>
                        <a:t> S/W, H/W, </a:t>
                      </a:r>
                      <a:r>
                        <a:rPr lang="ko-KR" altLang="en-US" sz="900" baseline="0" dirty="0" smtClean="0"/>
                        <a:t>저장장치가 모두 통합된 일체형 백업 장비</a:t>
                      </a:r>
                      <a:endParaRPr lang="en-US" sz="900" dirty="0"/>
                    </a:p>
                  </a:txBody>
                  <a:tcPr marT="36000" marB="36000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dirty="0" smtClean="0"/>
                        <a:t>시장 점유율 </a:t>
                      </a:r>
                      <a:r>
                        <a:rPr lang="en-US" altLang="ko-KR" sz="800" dirty="0" smtClean="0"/>
                        <a:t>1</a:t>
                      </a:r>
                      <a:r>
                        <a:rPr lang="ko-KR" altLang="en-US" sz="800" dirty="0" smtClean="0"/>
                        <a:t>위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Avamar</a:t>
                      </a:r>
                      <a:r>
                        <a:rPr lang="ko-KR" altLang="en-US" sz="800" dirty="0" smtClean="0"/>
                        <a:t>는 </a:t>
                      </a:r>
                      <a:r>
                        <a:rPr lang="en-US" altLang="ko-KR" sz="800" dirty="0" smtClean="0"/>
                        <a:t>SMB </a:t>
                      </a:r>
                      <a:r>
                        <a:rPr lang="ko-KR" altLang="en-US" sz="800" dirty="0" smtClean="0"/>
                        <a:t>환경에 </a:t>
                      </a:r>
                      <a:r>
                        <a:rPr lang="ko-KR" altLang="en-US" sz="800" dirty="0" err="1" smtClean="0"/>
                        <a:t>최적화됨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baseline="0" dirty="0" smtClean="0"/>
                        <a:t>솔루션 없음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dirty="0" smtClean="0"/>
                        <a:t>공식 제품은 한국 시장에서 판매하지 </a:t>
                      </a:r>
                      <a:r>
                        <a:rPr lang="ko-KR" altLang="en-US" sz="800" dirty="0" err="1" smtClean="0"/>
                        <a:t>앟ㄴ음</a:t>
                      </a:r>
                      <a:r>
                        <a:rPr lang="en-US" altLang="ko-KR" sz="800" dirty="0" smtClean="0"/>
                        <a:t>.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800" baseline="0" dirty="0" smtClean="0"/>
                        <a:t>솔루션 없음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1345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BigData </a:t>
                      </a:r>
                      <a:r>
                        <a:rPr lang="ko-KR" altLang="en-US" sz="1100" b="1" dirty="0" smtClean="0"/>
                        <a:t>백업 지원</a:t>
                      </a:r>
                      <a:endParaRPr lang="en-US" sz="1100" b="1" dirty="0"/>
                    </a:p>
                  </a:txBody>
                  <a:tcPr marT="36000" marB="36000" anchor="ctr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270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Hadoop,</a:t>
                      </a:r>
                      <a:r>
                        <a:rPr lang="en-US" sz="900" baseline="0" dirty="0" smtClean="0"/>
                        <a:t> Nutanix, </a:t>
                      </a:r>
                      <a:r>
                        <a:rPr lang="en-US" sz="900" baseline="0" dirty="0" err="1" smtClean="0"/>
                        <a:t>HBase</a:t>
                      </a:r>
                      <a:r>
                        <a:rPr lang="en-US" sz="900" baseline="0" dirty="0" smtClean="0"/>
                        <a:t> </a:t>
                      </a:r>
                      <a:r>
                        <a:rPr lang="ko-KR" altLang="en-US" sz="900" baseline="0" dirty="0" smtClean="0"/>
                        <a:t>등의 </a:t>
                      </a:r>
                      <a:r>
                        <a:rPr lang="en-US" altLang="ko-KR" sz="900" baseline="0" dirty="0" smtClean="0"/>
                        <a:t>BigData </a:t>
                      </a:r>
                      <a:r>
                        <a:rPr lang="ko-KR" altLang="en-US" sz="900" baseline="0" dirty="0" smtClean="0"/>
                        <a:t>환경 보호 기능</a:t>
                      </a:r>
                      <a:endParaRPr lang="en-US" sz="900" dirty="0"/>
                    </a:p>
                  </a:txBody>
                  <a:tcPr marT="36000" marB="36000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/>
                        <a:t>Agentless</a:t>
                      </a:r>
                      <a:r>
                        <a:rPr lang="en-US" sz="800" baseline="0" dirty="0" smtClean="0"/>
                        <a:t> </a:t>
                      </a:r>
                      <a:r>
                        <a:rPr lang="ko-KR" altLang="en-US" sz="800" baseline="0" dirty="0" smtClean="0"/>
                        <a:t>기반의 </a:t>
                      </a:r>
                      <a:r>
                        <a:rPr lang="en-US" altLang="ko-KR" sz="800" baseline="0" dirty="0" smtClean="0"/>
                        <a:t>PSF </a:t>
                      </a:r>
                      <a:r>
                        <a:rPr lang="ko-KR" altLang="en-US" sz="800" baseline="0" dirty="0" smtClean="0"/>
                        <a:t>백업 지원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baseline="0" dirty="0" smtClean="0"/>
                        <a:t>솔루션 없음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baseline="0" dirty="0" smtClean="0"/>
                        <a:t>솔루션 없음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/>
                        <a:t>Agent</a:t>
                      </a:r>
                      <a:r>
                        <a:rPr lang="ko-KR" altLang="en-US" sz="800" dirty="0" smtClean="0"/>
                        <a:t>를 모든 </a:t>
                      </a:r>
                      <a:r>
                        <a:rPr lang="en-US" altLang="ko-KR" sz="800" dirty="0" smtClean="0"/>
                        <a:t>Node</a:t>
                      </a:r>
                      <a:r>
                        <a:rPr lang="ko-KR" altLang="en-US" sz="800" dirty="0" smtClean="0"/>
                        <a:t>에 설치해야 함</a:t>
                      </a:r>
                      <a:r>
                        <a:rPr lang="en-US" altLang="ko-KR" sz="800" dirty="0" smtClean="0"/>
                        <a:t>.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baseline="0" dirty="0" smtClean="0"/>
                        <a:t>솔루션 없음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1345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Granular Recovery</a:t>
                      </a:r>
                      <a:endParaRPr lang="en-US" sz="1100" b="1" dirty="0"/>
                    </a:p>
                  </a:txBody>
                  <a:tcPr marT="36000" marB="36000" anchor="ctr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✗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6580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altLang="ko-KR" sz="1800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6580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Zapf Dingbats"/>
                        </a:rPr>
                        <a:t>✓</a:t>
                      </a:r>
                      <a:endParaRPr lang="en-US" sz="1800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0837">
                <a:tc>
                  <a:txBody>
                    <a:bodyPr/>
                    <a:lstStyle/>
                    <a:p>
                      <a:r>
                        <a:rPr lang="ko-KR" altLang="en-US" sz="900" dirty="0" err="1" smtClean="0"/>
                        <a:t>싱글패스</a:t>
                      </a:r>
                      <a:r>
                        <a:rPr lang="en-US" altLang="ko-KR" sz="900" dirty="0" smtClean="0"/>
                        <a:t>(Single-pass) </a:t>
                      </a:r>
                      <a:r>
                        <a:rPr lang="ko-KR" altLang="en-US" sz="900" smtClean="0"/>
                        <a:t>백업에서 </a:t>
                      </a:r>
                      <a:r>
                        <a:rPr lang="en-US" altLang="ko-KR" sz="900" dirty="0" smtClean="0"/>
                        <a:t>Exchange, SharePoint</a:t>
                      </a:r>
                      <a:r>
                        <a:rPr lang="ko-KR" altLang="en-US" sz="900" smtClean="0"/>
                        <a:t> 개별 복구</a:t>
                      </a:r>
                      <a:r>
                        <a:rPr lang="en-US" altLang="ko-KR" sz="900" dirty="0" smtClean="0"/>
                        <a:t>(GRT)</a:t>
                      </a:r>
                      <a:endParaRPr lang="en-US" sz="900" dirty="0"/>
                    </a:p>
                  </a:txBody>
                  <a:tcPr marT="36000" marB="36000"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dirty="0" err="1" smtClean="0"/>
                        <a:t>싱글패스</a:t>
                      </a:r>
                      <a:r>
                        <a:rPr lang="en-US" altLang="ko-KR" sz="800" dirty="0" smtClean="0"/>
                        <a:t>(Single-pass) </a:t>
                      </a:r>
                      <a:r>
                        <a:rPr lang="ko-KR" altLang="en-US" sz="800" smtClean="0"/>
                        <a:t>또는 </a:t>
                      </a:r>
                      <a:r>
                        <a:rPr lang="en-US" altLang="ko-KR" sz="800" dirty="0" smtClean="0"/>
                        <a:t>NTAP</a:t>
                      </a:r>
                      <a:r>
                        <a:rPr lang="en-US" altLang="ko-KR" sz="800" baseline="0" dirty="0" smtClean="0"/>
                        <a:t> </a:t>
                      </a:r>
                      <a:r>
                        <a:rPr lang="ko-KR" altLang="en-US" sz="800" baseline="0" smtClean="0"/>
                        <a:t>스냅샷에서 </a:t>
                      </a:r>
                      <a:r>
                        <a:rPr lang="en-US" altLang="ko-KR" sz="800" baseline="0" dirty="0" smtClean="0"/>
                        <a:t>VADP</a:t>
                      </a:r>
                      <a:r>
                        <a:rPr lang="ko-KR" altLang="en-US" sz="800" baseline="0" smtClean="0"/>
                        <a:t>를 통해 지원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580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en-US" sz="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-party S/W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와 여러 에이전트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클라이언트를 설치하여 복잡하게 지원</a:t>
                      </a:r>
                      <a:endParaRPr kumimoji="0" lang="en-US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/>
                        <a:t>SharePoint</a:t>
                      </a:r>
                      <a:r>
                        <a:rPr lang="ko-KR" altLang="en-US" sz="800" dirty="0" smtClean="0"/>
                        <a:t>는 지원하지 못하고</a:t>
                      </a:r>
                      <a:r>
                        <a:rPr lang="en-US" altLang="ko-KR" sz="800" dirty="0" smtClean="0"/>
                        <a:t>, Exchange</a:t>
                      </a:r>
                      <a:r>
                        <a:rPr lang="ko-KR" altLang="en-US" sz="800" dirty="0" smtClean="0"/>
                        <a:t>는 매우 복잡하게 개별 복구 가능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dirty="0" smtClean="0"/>
                        <a:t>지원하지만 별도의 </a:t>
                      </a:r>
                      <a:r>
                        <a:rPr lang="en-US" altLang="ko-KR" sz="800" dirty="0" smtClean="0"/>
                        <a:t>UI</a:t>
                      </a:r>
                      <a:r>
                        <a:rPr lang="ko-KR" altLang="en-US" sz="800" dirty="0" smtClean="0"/>
                        <a:t>가 필요</a:t>
                      </a:r>
                      <a:endParaRPr lang="en-US" sz="800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580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/>
                        <a:t>지원하지만 별도의 </a:t>
                      </a:r>
                      <a:r>
                        <a:rPr lang="en-US" altLang="ko-KR" sz="800" dirty="0" smtClean="0"/>
                        <a:t>UI</a:t>
                      </a:r>
                      <a:r>
                        <a:rPr lang="ko-KR" altLang="en-US" sz="800" dirty="0" smtClean="0"/>
                        <a:t>가 필요</a:t>
                      </a:r>
                      <a:endParaRPr lang="en-US" sz="800" dirty="0" smtClean="0"/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DE62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39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9748" y="1224356"/>
            <a:ext cx="948456" cy="460696"/>
          </a:xfrm>
          <a:prstGeom prst="rect">
            <a:avLst/>
          </a:prstGeom>
        </p:spPr>
      </p:pic>
      <p:pic>
        <p:nvPicPr>
          <p:cNvPr id="40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4781" y="1305832"/>
            <a:ext cx="697534" cy="279012"/>
          </a:xfrm>
          <a:prstGeom prst="rect">
            <a:avLst/>
          </a:prstGeom>
        </p:spPr>
      </p:pic>
      <p:pic>
        <p:nvPicPr>
          <p:cNvPr id="41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9257" y="1282179"/>
            <a:ext cx="879352" cy="328040"/>
          </a:xfrm>
          <a:prstGeom prst="rect">
            <a:avLst/>
          </a:prstGeom>
        </p:spPr>
      </p:pic>
      <p:pic>
        <p:nvPicPr>
          <p:cNvPr id="42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7950" y="1272758"/>
            <a:ext cx="957395" cy="367508"/>
          </a:xfrm>
          <a:prstGeom prst="rect">
            <a:avLst/>
          </a:prstGeom>
        </p:spPr>
      </p:pic>
      <p:grpSp>
        <p:nvGrpSpPr>
          <p:cNvPr id="43" name="Group 3"/>
          <p:cNvGrpSpPr/>
          <p:nvPr/>
        </p:nvGrpSpPr>
        <p:grpSpPr>
          <a:xfrm>
            <a:off x="2199460" y="1311776"/>
            <a:ext cx="1258600" cy="249080"/>
            <a:chOff x="914813" y="923925"/>
            <a:chExt cx="2165858" cy="428625"/>
          </a:xfrm>
        </p:grpSpPr>
        <p:sp>
          <p:nvSpPr>
            <p:cNvPr id="44" name="Freeform 5"/>
            <p:cNvSpPr>
              <a:spLocks/>
            </p:cNvSpPr>
            <p:nvPr/>
          </p:nvSpPr>
          <p:spPr bwMode="auto">
            <a:xfrm>
              <a:off x="1626533" y="952348"/>
              <a:ext cx="333690" cy="400202"/>
            </a:xfrm>
            <a:custGeom>
              <a:avLst/>
              <a:gdLst>
                <a:gd name="T0" fmla="*/ 43 w 248"/>
                <a:gd name="T1" fmla="*/ 65 h 295"/>
                <a:gd name="T2" fmla="*/ 64 w 248"/>
                <a:gd name="T3" fmla="*/ 44 h 295"/>
                <a:gd name="T4" fmla="*/ 158 w 248"/>
                <a:gd name="T5" fmla="*/ 44 h 295"/>
                <a:gd name="T6" fmla="*/ 192 w 248"/>
                <a:gd name="T7" fmla="*/ 67 h 295"/>
                <a:gd name="T8" fmla="*/ 171 w 248"/>
                <a:gd name="T9" fmla="*/ 113 h 295"/>
                <a:gd name="T10" fmla="*/ 98 w 248"/>
                <a:gd name="T11" fmla="*/ 140 h 295"/>
                <a:gd name="T12" fmla="*/ 67 w 248"/>
                <a:gd name="T13" fmla="*/ 204 h 295"/>
                <a:gd name="T14" fmla="*/ 94 w 248"/>
                <a:gd name="T15" fmla="*/ 234 h 295"/>
                <a:gd name="T16" fmla="*/ 230 w 248"/>
                <a:gd name="T17" fmla="*/ 295 h 295"/>
                <a:gd name="T18" fmla="*/ 230 w 248"/>
                <a:gd name="T19" fmla="*/ 248 h 295"/>
                <a:gd name="T20" fmla="*/ 111 w 248"/>
                <a:gd name="T21" fmla="*/ 195 h 295"/>
                <a:gd name="T22" fmla="*/ 107 w 248"/>
                <a:gd name="T23" fmla="*/ 190 h 295"/>
                <a:gd name="T24" fmla="*/ 112 w 248"/>
                <a:gd name="T25" fmla="*/ 179 h 295"/>
                <a:gd name="T26" fmla="*/ 186 w 248"/>
                <a:gd name="T27" fmla="*/ 154 h 295"/>
                <a:gd name="T28" fmla="*/ 232 w 248"/>
                <a:gd name="T29" fmla="*/ 51 h 295"/>
                <a:gd name="T30" fmla="*/ 158 w 248"/>
                <a:gd name="T31" fmla="*/ 0 h 295"/>
                <a:gd name="T32" fmla="*/ 64 w 248"/>
                <a:gd name="T33" fmla="*/ 0 h 295"/>
                <a:gd name="T34" fmla="*/ 0 w 248"/>
                <a:gd name="T35" fmla="*/ 65 h 295"/>
                <a:gd name="T36" fmla="*/ 0 w 248"/>
                <a:gd name="T37" fmla="*/ 288 h 295"/>
                <a:gd name="T38" fmla="*/ 43 w 248"/>
                <a:gd name="T39" fmla="*/ 288 h 295"/>
                <a:gd name="T40" fmla="*/ 43 w 248"/>
                <a:gd name="T41" fmla="*/ 6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8" h="295">
                  <a:moveTo>
                    <a:pt x="43" y="65"/>
                  </a:moveTo>
                  <a:cubicBezTo>
                    <a:pt x="43" y="53"/>
                    <a:pt x="52" y="44"/>
                    <a:pt x="64" y="44"/>
                  </a:cubicBezTo>
                  <a:cubicBezTo>
                    <a:pt x="158" y="44"/>
                    <a:pt x="158" y="44"/>
                    <a:pt x="158" y="44"/>
                  </a:cubicBezTo>
                  <a:cubicBezTo>
                    <a:pt x="172" y="44"/>
                    <a:pt x="186" y="52"/>
                    <a:pt x="192" y="67"/>
                  </a:cubicBezTo>
                  <a:cubicBezTo>
                    <a:pt x="199" y="85"/>
                    <a:pt x="189" y="106"/>
                    <a:pt x="171" y="113"/>
                  </a:cubicBezTo>
                  <a:cubicBezTo>
                    <a:pt x="98" y="140"/>
                    <a:pt x="98" y="140"/>
                    <a:pt x="98" y="140"/>
                  </a:cubicBezTo>
                  <a:cubicBezTo>
                    <a:pt x="72" y="149"/>
                    <a:pt x="58" y="178"/>
                    <a:pt x="67" y="204"/>
                  </a:cubicBezTo>
                  <a:cubicBezTo>
                    <a:pt x="72" y="218"/>
                    <a:pt x="82" y="228"/>
                    <a:pt x="94" y="234"/>
                  </a:cubicBezTo>
                  <a:cubicBezTo>
                    <a:pt x="230" y="295"/>
                    <a:pt x="230" y="295"/>
                    <a:pt x="230" y="295"/>
                  </a:cubicBezTo>
                  <a:cubicBezTo>
                    <a:pt x="230" y="248"/>
                    <a:pt x="230" y="248"/>
                    <a:pt x="230" y="248"/>
                  </a:cubicBezTo>
                  <a:cubicBezTo>
                    <a:pt x="111" y="195"/>
                    <a:pt x="111" y="195"/>
                    <a:pt x="111" y="195"/>
                  </a:cubicBezTo>
                  <a:cubicBezTo>
                    <a:pt x="109" y="195"/>
                    <a:pt x="107" y="193"/>
                    <a:pt x="107" y="190"/>
                  </a:cubicBezTo>
                  <a:cubicBezTo>
                    <a:pt x="105" y="186"/>
                    <a:pt x="107" y="181"/>
                    <a:pt x="112" y="179"/>
                  </a:cubicBezTo>
                  <a:cubicBezTo>
                    <a:pt x="186" y="154"/>
                    <a:pt x="186" y="154"/>
                    <a:pt x="186" y="154"/>
                  </a:cubicBezTo>
                  <a:cubicBezTo>
                    <a:pt x="227" y="138"/>
                    <a:pt x="248" y="92"/>
                    <a:pt x="232" y="51"/>
                  </a:cubicBezTo>
                  <a:cubicBezTo>
                    <a:pt x="220" y="20"/>
                    <a:pt x="190" y="0"/>
                    <a:pt x="15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29" y="0"/>
                    <a:pt x="0" y="29"/>
                    <a:pt x="0" y="65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43" y="288"/>
                    <a:pt x="43" y="288"/>
                    <a:pt x="43" y="288"/>
                  </a:cubicBezTo>
                  <a:lnTo>
                    <a:pt x="43" y="65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Rectangle 6"/>
            <p:cNvSpPr>
              <a:spLocks noChangeArrowheads="1"/>
            </p:cNvSpPr>
            <p:nvPr/>
          </p:nvSpPr>
          <p:spPr bwMode="auto">
            <a:xfrm>
              <a:off x="2004564" y="952348"/>
              <a:ext cx="57415" cy="390538"/>
            </a:xfrm>
            <a:prstGeom prst="rect">
              <a:avLst/>
            </a:pr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914813" y="952348"/>
              <a:ext cx="348470" cy="390538"/>
            </a:xfrm>
            <a:custGeom>
              <a:avLst/>
              <a:gdLst>
                <a:gd name="T0" fmla="*/ 214 w 259"/>
                <a:gd name="T1" fmla="*/ 0 h 288"/>
                <a:gd name="T2" fmla="*/ 137 w 259"/>
                <a:gd name="T3" fmla="*/ 240 h 288"/>
                <a:gd name="T4" fmla="*/ 130 w 259"/>
                <a:gd name="T5" fmla="*/ 245 h 288"/>
                <a:gd name="T6" fmla="*/ 123 w 259"/>
                <a:gd name="T7" fmla="*/ 240 h 288"/>
                <a:gd name="T8" fmla="*/ 45 w 259"/>
                <a:gd name="T9" fmla="*/ 0 h 288"/>
                <a:gd name="T10" fmla="*/ 0 w 259"/>
                <a:gd name="T11" fmla="*/ 0 h 288"/>
                <a:gd name="T12" fmla="*/ 82 w 259"/>
                <a:gd name="T13" fmla="*/ 254 h 288"/>
                <a:gd name="T14" fmla="*/ 130 w 259"/>
                <a:gd name="T15" fmla="*/ 288 h 288"/>
                <a:gd name="T16" fmla="*/ 178 w 259"/>
                <a:gd name="T17" fmla="*/ 254 h 288"/>
                <a:gd name="T18" fmla="*/ 259 w 259"/>
                <a:gd name="T19" fmla="*/ 0 h 288"/>
                <a:gd name="T20" fmla="*/ 214 w 259"/>
                <a:gd name="T2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214" y="0"/>
                  </a:moveTo>
                  <a:cubicBezTo>
                    <a:pt x="137" y="240"/>
                    <a:pt x="137" y="240"/>
                    <a:pt x="137" y="240"/>
                  </a:cubicBezTo>
                  <a:cubicBezTo>
                    <a:pt x="136" y="243"/>
                    <a:pt x="133" y="245"/>
                    <a:pt x="130" y="245"/>
                  </a:cubicBezTo>
                  <a:cubicBezTo>
                    <a:pt x="127" y="245"/>
                    <a:pt x="124" y="243"/>
                    <a:pt x="123" y="2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9" y="275"/>
                    <a:pt x="108" y="288"/>
                    <a:pt x="130" y="288"/>
                  </a:cubicBezTo>
                  <a:cubicBezTo>
                    <a:pt x="151" y="288"/>
                    <a:pt x="171" y="275"/>
                    <a:pt x="178" y="254"/>
                  </a:cubicBezTo>
                  <a:cubicBezTo>
                    <a:pt x="259" y="0"/>
                    <a:pt x="259" y="0"/>
                    <a:pt x="259" y="0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2350191" y="952348"/>
              <a:ext cx="348470" cy="390538"/>
            </a:xfrm>
            <a:custGeom>
              <a:avLst/>
              <a:gdLst>
                <a:gd name="T0" fmla="*/ 46 w 259"/>
                <a:gd name="T1" fmla="*/ 288 h 288"/>
                <a:gd name="T2" fmla="*/ 123 w 259"/>
                <a:gd name="T3" fmla="*/ 49 h 288"/>
                <a:gd name="T4" fmla="*/ 130 w 259"/>
                <a:gd name="T5" fmla="*/ 44 h 288"/>
                <a:gd name="T6" fmla="*/ 137 w 259"/>
                <a:gd name="T7" fmla="*/ 49 h 288"/>
                <a:gd name="T8" fmla="*/ 214 w 259"/>
                <a:gd name="T9" fmla="*/ 288 h 288"/>
                <a:gd name="T10" fmla="*/ 259 w 259"/>
                <a:gd name="T11" fmla="*/ 288 h 288"/>
                <a:gd name="T12" fmla="*/ 178 w 259"/>
                <a:gd name="T13" fmla="*/ 35 h 288"/>
                <a:gd name="T14" fmla="*/ 130 w 259"/>
                <a:gd name="T15" fmla="*/ 0 h 288"/>
                <a:gd name="T16" fmla="*/ 82 w 259"/>
                <a:gd name="T17" fmla="*/ 35 h 288"/>
                <a:gd name="T18" fmla="*/ 0 w 259"/>
                <a:gd name="T19" fmla="*/ 288 h 288"/>
                <a:gd name="T20" fmla="*/ 46 w 259"/>
                <a:gd name="T2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288">
                  <a:moveTo>
                    <a:pt x="46" y="288"/>
                  </a:moveTo>
                  <a:cubicBezTo>
                    <a:pt x="123" y="49"/>
                    <a:pt x="123" y="49"/>
                    <a:pt x="123" y="49"/>
                  </a:cubicBezTo>
                  <a:cubicBezTo>
                    <a:pt x="124" y="46"/>
                    <a:pt x="127" y="44"/>
                    <a:pt x="130" y="44"/>
                  </a:cubicBezTo>
                  <a:cubicBezTo>
                    <a:pt x="133" y="44"/>
                    <a:pt x="136" y="45"/>
                    <a:pt x="137" y="49"/>
                  </a:cubicBezTo>
                  <a:cubicBezTo>
                    <a:pt x="214" y="288"/>
                    <a:pt x="214" y="288"/>
                    <a:pt x="214" y="288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178" y="35"/>
                    <a:pt x="178" y="35"/>
                    <a:pt x="178" y="35"/>
                  </a:cubicBezTo>
                  <a:cubicBezTo>
                    <a:pt x="171" y="14"/>
                    <a:pt x="151" y="0"/>
                    <a:pt x="130" y="0"/>
                  </a:cubicBezTo>
                  <a:cubicBezTo>
                    <a:pt x="108" y="0"/>
                    <a:pt x="89" y="14"/>
                    <a:pt x="82" y="35"/>
                  </a:cubicBezTo>
                  <a:cubicBezTo>
                    <a:pt x="0" y="288"/>
                    <a:pt x="0" y="288"/>
                    <a:pt x="0" y="288"/>
                  </a:cubicBezTo>
                  <a:lnTo>
                    <a:pt x="46" y="288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9"/>
            <p:cNvSpPr>
              <a:spLocks/>
            </p:cNvSpPr>
            <p:nvPr/>
          </p:nvSpPr>
          <p:spPr bwMode="auto">
            <a:xfrm>
              <a:off x="1286022" y="952348"/>
              <a:ext cx="279686" cy="390538"/>
            </a:xfrm>
            <a:custGeom>
              <a:avLst/>
              <a:gdLst>
                <a:gd name="T0" fmla="*/ 72 w 208"/>
                <a:gd name="T1" fmla="*/ 44 h 288"/>
                <a:gd name="T2" fmla="*/ 208 w 208"/>
                <a:gd name="T3" fmla="*/ 44 h 288"/>
                <a:gd name="T4" fmla="*/ 208 w 208"/>
                <a:gd name="T5" fmla="*/ 0 h 288"/>
                <a:gd name="T6" fmla="*/ 72 w 208"/>
                <a:gd name="T7" fmla="*/ 0 h 288"/>
                <a:gd name="T8" fmla="*/ 0 w 208"/>
                <a:gd name="T9" fmla="*/ 72 h 288"/>
                <a:gd name="T10" fmla="*/ 0 w 208"/>
                <a:gd name="T11" fmla="*/ 216 h 288"/>
                <a:gd name="T12" fmla="*/ 72 w 208"/>
                <a:gd name="T13" fmla="*/ 288 h 288"/>
                <a:gd name="T14" fmla="*/ 208 w 208"/>
                <a:gd name="T15" fmla="*/ 288 h 288"/>
                <a:gd name="T16" fmla="*/ 208 w 208"/>
                <a:gd name="T17" fmla="*/ 245 h 288"/>
                <a:gd name="T18" fmla="*/ 72 w 208"/>
                <a:gd name="T19" fmla="*/ 245 h 288"/>
                <a:gd name="T20" fmla="*/ 43 w 208"/>
                <a:gd name="T21" fmla="*/ 216 h 288"/>
                <a:gd name="T22" fmla="*/ 43 w 208"/>
                <a:gd name="T23" fmla="*/ 166 h 288"/>
                <a:gd name="T24" fmla="*/ 180 w 208"/>
                <a:gd name="T25" fmla="*/ 166 h 288"/>
                <a:gd name="T26" fmla="*/ 180 w 208"/>
                <a:gd name="T27" fmla="*/ 123 h 288"/>
                <a:gd name="T28" fmla="*/ 43 w 208"/>
                <a:gd name="T29" fmla="*/ 123 h 288"/>
                <a:gd name="T30" fmla="*/ 43 w 208"/>
                <a:gd name="T31" fmla="*/ 72 h 288"/>
                <a:gd name="T32" fmla="*/ 72 w 208"/>
                <a:gd name="T33" fmla="*/ 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8" h="288">
                  <a:moveTo>
                    <a:pt x="72" y="44"/>
                  </a:moveTo>
                  <a:cubicBezTo>
                    <a:pt x="208" y="44"/>
                    <a:pt x="208" y="44"/>
                    <a:pt x="208" y="4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32" y="0"/>
                    <a:pt x="0" y="33"/>
                    <a:pt x="0" y="72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56"/>
                    <a:pt x="32" y="288"/>
                    <a:pt x="72" y="288"/>
                  </a:cubicBezTo>
                  <a:cubicBezTo>
                    <a:pt x="208" y="288"/>
                    <a:pt x="208" y="288"/>
                    <a:pt x="208" y="288"/>
                  </a:cubicBezTo>
                  <a:cubicBezTo>
                    <a:pt x="208" y="245"/>
                    <a:pt x="208" y="245"/>
                    <a:pt x="208" y="245"/>
                  </a:cubicBezTo>
                  <a:cubicBezTo>
                    <a:pt x="72" y="245"/>
                    <a:pt x="72" y="245"/>
                    <a:pt x="72" y="245"/>
                  </a:cubicBezTo>
                  <a:cubicBezTo>
                    <a:pt x="56" y="245"/>
                    <a:pt x="43" y="232"/>
                    <a:pt x="43" y="216"/>
                  </a:cubicBezTo>
                  <a:cubicBezTo>
                    <a:pt x="43" y="166"/>
                    <a:pt x="43" y="166"/>
                    <a:pt x="43" y="166"/>
                  </a:cubicBezTo>
                  <a:cubicBezTo>
                    <a:pt x="180" y="166"/>
                    <a:pt x="180" y="166"/>
                    <a:pt x="180" y="166"/>
                  </a:cubicBezTo>
                  <a:cubicBezTo>
                    <a:pt x="180" y="123"/>
                    <a:pt x="180" y="123"/>
                    <a:pt x="180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56"/>
                    <a:pt x="56" y="44"/>
                    <a:pt x="72" y="44"/>
                  </a:cubicBez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10"/>
            <p:cNvSpPr>
              <a:spLocks/>
            </p:cNvSpPr>
            <p:nvPr/>
          </p:nvSpPr>
          <p:spPr bwMode="auto">
            <a:xfrm>
              <a:off x="2110867" y="952348"/>
              <a:ext cx="282528" cy="390538"/>
            </a:xfrm>
            <a:custGeom>
              <a:avLst/>
              <a:gdLst>
                <a:gd name="T0" fmla="*/ 497 w 497"/>
                <a:gd name="T1" fmla="*/ 0 h 687"/>
                <a:gd name="T2" fmla="*/ 0 w 497"/>
                <a:gd name="T3" fmla="*/ 0 h 687"/>
                <a:gd name="T4" fmla="*/ 0 w 497"/>
                <a:gd name="T5" fmla="*/ 105 h 687"/>
                <a:gd name="T6" fmla="*/ 198 w 497"/>
                <a:gd name="T7" fmla="*/ 105 h 687"/>
                <a:gd name="T8" fmla="*/ 198 w 497"/>
                <a:gd name="T9" fmla="*/ 687 h 687"/>
                <a:gd name="T10" fmla="*/ 300 w 497"/>
                <a:gd name="T11" fmla="*/ 687 h 687"/>
                <a:gd name="T12" fmla="*/ 300 w 497"/>
                <a:gd name="T13" fmla="*/ 105 h 687"/>
                <a:gd name="T14" fmla="*/ 497 w 497"/>
                <a:gd name="T15" fmla="*/ 105 h 687"/>
                <a:gd name="T16" fmla="*/ 497 w 497"/>
                <a:gd name="T17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7" h="687">
                  <a:moveTo>
                    <a:pt x="497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198" y="105"/>
                  </a:lnTo>
                  <a:lnTo>
                    <a:pt x="198" y="687"/>
                  </a:lnTo>
                  <a:lnTo>
                    <a:pt x="300" y="687"/>
                  </a:lnTo>
                  <a:lnTo>
                    <a:pt x="300" y="105"/>
                  </a:lnTo>
                  <a:lnTo>
                    <a:pt x="497" y="105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11"/>
            <p:cNvSpPr>
              <a:spLocks/>
            </p:cNvSpPr>
            <p:nvPr/>
          </p:nvSpPr>
          <p:spPr bwMode="auto">
            <a:xfrm>
              <a:off x="2706620" y="952348"/>
              <a:ext cx="320047" cy="390538"/>
            </a:xfrm>
            <a:custGeom>
              <a:avLst/>
              <a:gdLst>
                <a:gd name="T0" fmla="*/ 155 w 238"/>
                <a:gd name="T1" fmla="*/ 288 h 288"/>
                <a:gd name="T2" fmla="*/ 238 w 238"/>
                <a:gd name="T3" fmla="*/ 206 h 288"/>
                <a:gd name="T4" fmla="*/ 155 w 238"/>
                <a:gd name="T5" fmla="*/ 123 h 288"/>
                <a:gd name="T6" fmla="*/ 83 w 238"/>
                <a:gd name="T7" fmla="*/ 123 h 288"/>
                <a:gd name="T8" fmla="*/ 43 w 238"/>
                <a:gd name="T9" fmla="*/ 83 h 288"/>
                <a:gd name="T10" fmla="*/ 83 w 238"/>
                <a:gd name="T11" fmla="*/ 44 h 288"/>
                <a:gd name="T12" fmla="*/ 223 w 238"/>
                <a:gd name="T13" fmla="*/ 44 h 288"/>
                <a:gd name="T14" fmla="*/ 223 w 238"/>
                <a:gd name="T15" fmla="*/ 0 h 288"/>
                <a:gd name="T16" fmla="*/ 83 w 238"/>
                <a:gd name="T17" fmla="*/ 0 h 288"/>
                <a:gd name="T18" fmla="*/ 0 w 238"/>
                <a:gd name="T19" fmla="*/ 83 h 288"/>
                <a:gd name="T20" fmla="*/ 83 w 238"/>
                <a:gd name="T21" fmla="*/ 166 h 288"/>
                <a:gd name="T22" fmla="*/ 155 w 238"/>
                <a:gd name="T23" fmla="*/ 166 h 288"/>
                <a:gd name="T24" fmla="*/ 194 w 238"/>
                <a:gd name="T25" fmla="*/ 206 h 288"/>
                <a:gd name="T26" fmla="*/ 155 w 238"/>
                <a:gd name="T27" fmla="*/ 245 h 288"/>
                <a:gd name="T28" fmla="*/ 14 w 238"/>
                <a:gd name="T29" fmla="*/ 245 h 288"/>
                <a:gd name="T30" fmla="*/ 14 w 238"/>
                <a:gd name="T31" fmla="*/ 288 h 288"/>
                <a:gd name="T32" fmla="*/ 155 w 238"/>
                <a:gd name="T3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8" h="288">
                  <a:moveTo>
                    <a:pt x="155" y="288"/>
                  </a:moveTo>
                  <a:cubicBezTo>
                    <a:pt x="201" y="288"/>
                    <a:pt x="238" y="251"/>
                    <a:pt x="238" y="206"/>
                  </a:cubicBezTo>
                  <a:cubicBezTo>
                    <a:pt x="238" y="160"/>
                    <a:pt x="201" y="123"/>
                    <a:pt x="155" y="123"/>
                  </a:cubicBezTo>
                  <a:cubicBezTo>
                    <a:pt x="83" y="123"/>
                    <a:pt x="83" y="123"/>
                    <a:pt x="83" y="123"/>
                  </a:cubicBezTo>
                  <a:cubicBezTo>
                    <a:pt x="61" y="123"/>
                    <a:pt x="43" y="105"/>
                    <a:pt x="43" y="83"/>
                  </a:cubicBezTo>
                  <a:cubicBezTo>
                    <a:pt x="43" y="61"/>
                    <a:pt x="61" y="44"/>
                    <a:pt x="83" y="44"/>
                  </a:cubicBezTo>
                  <a:cubicBezTo>
                    <a:pt x="223" y="44"/>
                    <a:pt x="223" y="44"/>
                    <a:pt x="223" y="44"/>
                  </a:cubicBezTo>
                  <a:cubicBezTo>
                    <a:pt x="223" y="0"/>
                    <a:pt x="223" y="0"/>
                    <a:pt x="22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55" y="166"/>
                    <a:pt x="155" y="166"/>
                    <a:pt x="155" y="166"/>
                  </a:cubicBezTo>
                  <a:cubicBezTo>
                    <a:pt x="177" y="166"/>
                    <a:pt x="194" y="184"/>
                    <a:pt x="194" y="206"/>
                  </a:cubicBezTo>
                  <a:cubicBezTo>
                    <a:pt x="194" y="227"/>
                    <a:pt x="177" y="245"/>
                    <a:pt x="155" y="245"/>
                  </a:cubicBezTo>
                  <a:cubicBezTo>
                    <a:pt x="14" y="245"/>
                    <a:pt x="14" y="245"/>
                    <a:pt x="14" y="245"/>
                  </a:cubicBezTo>
                  <a:cubicBezTo>
                    <a:pt x="14" y="288"/>
                    <a:pt x="14" y="288"/>
                    <a:pt x="14" y="288"/>
                  </a:cubicBezTo>
                  <a:lnTo>
                    <a:pt x="155" y="288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12"/>
            <p:cNvSpPr>
              <a:spLocks noEditPoints="1"/>
            </p:cNvSpPr>
            <p:nvPr/>
          </p:nvSpPr>
          <p:spPr bwMode="auto">
            <a:xfrm>
              <a:off x="3026666" y="923925"/>
              <a:ext cx="54005" cy="28423"/>
            </a:xfrm>
            <a:custGeom>
              <a:avLst/>
              <a:gdLst>
                <a:gd name="T0" fmla="*/ 24 w 95"/>
                <a:gd name="T1" fmla="*/ 50 h 50"/>
                <a:gd name="T2" fmla="*/ 14 w 95"/>
                <a:gd name="T3" fmla="*/ 50 h 50"/>
                <a:gd name="T4" fmla="*/ 14 w 95"/>
                <a:gd name="T5" fmla="*/ 9 h 50"/>
                <a:gd name="T6" fmla="*/ 0 w 95"/>
                <a:gd name="T7" fmla="*/ 9 h 50"/>
                <a:gd name="T8" fmla="*/ 0 w 95"/>
                <a:gd name="T9" fmla="*/ 0 h 50"/>
                <a:gd name="T10" fmla="*/ 38 w 95"/>
                <a:gd name="T11" fmla="*/ 0 h 50"/>
                <a:gd name="T12" fmla="*/ 38 w 95"/>
                <a:gd name="T13" fmla="*/ 9 h 50"/>
                <a:gd name="T14" fmla="*/ 24 w 95"/>
                <a:gd name="T15" fmla="*/ 9 h 50"/>
                <a:gd name="T16" fmla="*/ 24 w 95"/>
                <a:gd name="T17" fmla="*/ 50 h 50"/>
                <a:gd name="T18" fmla="*/ 69 w 95"/>
                <a:gd name="T19" fmla="*/ 38 h 50"/>
                <a:gd name="T20" fmla="*/ 73 w 95"/>
                <a:gd name="T21" fmla="*/ 28 h 50"/>
                <a:gd name="T22" fmla="*/ 85 w 95"/>
                <a:gd name="T23" fmla="*/ 0 h 50"/>
                <a:gd name="T24" fmla="*/ 95 w 95"/>
                <a:gd name="T25" fmla="*/ 0 h 50"/>
                <a:gd name="T26" fmla="*/ 95 w 95"/>
                <a:gd name="T27" fmla="*/ 50 h 50"/>
                <a:gd name="T28" fmla="*/ 85 w 95"/>
                <a:gd name="T29" fmla="*/ 50 h 50"/>
                <a:gd name="T30" fmla="*/ 85 w 95"/>
                <a:gd name="T31" fmla="*/ 26 h 50"/>
                <a:gd name="T32" fmla="*/ 85 w 95"/>
                <a:gd name="T33" fmla="*/ 16 h 50"/>
                <a:gd name="T34" fmla="*/ 83 w 95"/>
                <a:gd name="T35" fmla="*/ 23 h 50"/>
                <a:gd name="T36" fmla="*/ 73 w 95"/>
                <a:gd name="T37" fmla="*/ 50 h 50"/>
                <a:gd name="T38" fmla="*/ 66 w 95"/>
                <a:gd name="T39" fmla="*/ 50 h 50"/>
                <a:gd name="T40" fmla="*/ 57 w 95"/>
                <a:gd name="T41" fmla="*/ 23 h 50"/>
                <a:gd name="T42" fmla="*/ 54 w 95"/>
                <a:gd name="T43" fmla="*/ 16 h 50"/>
                <a:gd name="T44" fmla="*/ 54 w 95"/>
                <a:gd name="T45" fmla="*/ 26 h 50"/>
                <a:gd name="T46" fmla="*/ 54 w 95"/>
                <a:gd name="T47" fmla="*/ 50 h 50"/>
                <a:gd name="T48" fmla="*/ 45 w 95"/>
                <a:gd name="T49" fmla="*/ 50 h 50"/>
                <a:gd name="T50" fmla="*/ 45 w 95"/>
                <a:gd name="T51" fmla="*/ 0 h 50"/>
                <a:gd name="T52" fmla="*/ 54 w 95"/>
                <a:gd name="T53" fmla="*/ 0 h 50"/>
                <a:gd name="T54" fmla="*/ 66 w 95"/>
                <a:gd name="T55" fmla="*/ 28 h 50"/>
                <a:gd name="T56" fmla="*/ 69 w 95"/>
                <a:gd name="T5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5" h="50">
                  <a:moveTo>
                    <a:pt x="24" y="50"/>
                  </a:moveTo>
                  <a:lnTo>
                    <a:pt x="14" y="50"/>
                  </a:lnTo>
                  <a:lnTo>
                    <a:pt x="14" y="9"/>
                  </a:lnTo>
                  <a:lnTo>
                    <a:pt x="0" y="9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9"/>
                  </a:lnTo>
                  <a:lnTo>
                    <a:pt x="24" y="9"/>
                  </a:lnTo>
                  <a:lnTo>
                    <a:pt x="24" y="50"/>
                  </a:lnTo>
                  <a:close/>
                  <a:moveTo>
                    <a:pt x="69" y="38"/>
                  </a:moveTo>
                  <a:lnTo>
                    <a:pt x="73" y="28"/>
                  </a:lnTo>
                  <a:lnTo>
                    <a:pt x="85" y="0"/>
                  </a:lnTo>
                  <a:lnTo>
                    <a:pt x="95" y="0"/>
                  </a:lnTo>
                  <a:lnTo>
                    <a:pt x="95" y="50"/>
                  </a:lnTo>
                  <a:lnTo>
                    <a:pt x="85" y="50"/>
                  </a:lnTo>
                  <a:lnTo>
                    <a:pt x="85" y="26"/>
                  </a:lnTo>
                  <a:lnTo>
                    <a:pt x="85" y="16"/>
                  </a:lnTo>
                  <a:lnTo>
                    <a:pt x="83" y="23"/>
                  </a:lnTo>
                  <a:lnTo>
                    <a:pt x="73" y="50"/>
                  </a:lnTo>
                  <a:lnTo>
                    <a:pt x="66" y="50"/>
                  </a:lnTo>
                  <a:lnTo>
                    <a:pt x="57" y="23"/>
                  </a:lnTo>
                  <a:lnTo>
                    <a:pt x="54" y="16"/>
                  </a:lnTo>
                  <a:lnTo>
                    <a:pt x="54" y="26"/>
                  </a:lnTo>
                  <a:lnTo>
                    <a:pt x="54" y="50"/>
                  </a:lnTo>
                  <a:lnTo>
                    <a:pt x="45" y="50"/>
                  </a:lnTo>
                  <a:lnTo>
                    <a:pt x="45" y="0"/>
                  </a:lnTo>
                  <a:lnTo>
                    <a:pt x="54" y="0"/>
                  </a:lnTo>
                  <a:lnTo>
                    <a:pt x="66" y="28"/>
                  </a:lnTo>
                  <a:lnTo>
                    <a:pt x="69" y="38"/>
                  </a:lnTo>
                  <a:close/>
                </a:path>
              </a:pathLst>
            </a:custGeom>
            <a:solidFill>
              <a:srgbClr val="AB232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8838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3. </a:t>
            </a:r>
            <a:r>
              <a:rPr lang="ko-KR" altLang="en-US" smtClean="0"/>
              <a:t>경쟁사 제품 비교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41</a:t>
            </a:fld>
            <a:endParaRPr lang="en-US" altLang="ko-KR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Proxy </a:t>
            </a:r>
            <a:r>
              <a:rPr lang="ko-KR" altLang="en-US" dirty="0" smtClean="0"/>
              <a:t>서버 필요없이 </a:t>
            </a:r>
            <a:r>
              <a:rPr lang="en-US" altLang="ko-KR" dirty="0" smtClean="0"/>
              <a:t>VMware </a:t>
            </a:r>
            <a:r>
              <a:rPr lang="ko-KR" altLang="en-US" dirty="0" smtClean="0"/>
              <a:t>환경의 </a:t>
            </a:r>
            <a:r>
              <a:rPr lang="en-US" altLang="ko-KR" dirty="0" smtClean="0"/>
              <a:t>VM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Host</a:t>
            </a:r>
            <a:r>
              <a:rPr lang="ko-KR" altLang="en-US" dirty="0" smtClean="0"/>
              <a:t>에 물리적 성능적 영향을 발생시키지 않으면서 데이터스토어에 직접 </a:t>
            </a:r>
            <a:r>
              <a:rPr lang="en-US" altLang="ko-KR" dirty="0" smtClean="0"/>
              <a:t>SAN</a:t>
            </a:r>
            <a:r>
              <a:rPr lang="ko-KR" altLang="en-US" dirty="0" smtClean="0"/>
              <a:t>으로 연결하여 </a:t>
            </a:r>
            <a:r>
              <a:rPr lang="en-US" altLang="ko-KR" dirty="0" smtClean="0"/>
              <a:t>VM</a:t>
            </a:r>
            <a:r>
              <a:rPr lang="ko-KR" altLang="en-US" dirty="0" smtClean="0"/>
              <a:t>들을 안전하게 보호할 수 있는 진정한 </a:t>
            </a:r>
            <a:r>
              <a:rPr lang="en-US" altLang="ko-KR" dirty="0" smtClean="0"/>
              <a:t>Off-host </a:t>
            </a:r>
            <a:r>
              <a:rPr lang="ko-KR" altLang="en-US" dirty="0" smtClean="0"/>
              <a:t>백업을 제공하고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이러한 방법은 </a:t>
            </a:r>
            <a:r>
              <a:rPr lang="en-US" altLang="ko-KR" dirty="0" smtClean="0"/>
              <a:t>VMware ESX </a:t>
            </a:r>
            <a:r>
              <a:rPr lang="ko-KR" altLang="en-US" dirty="0" smtClean="0"/>
              <a:t>자료에서 영향이 가장 낮고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가장 권고되는 백업 방법으로 추천되는 방식입니다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39" name="텍스트 개체 틀 38"/>
          <p:cNvSpPr>
            <a:spLocks noGrp="1"/>
          </p:cNvSpPr>
          <p:nvPr>
            <p:ph type="body" sz="quarter" idx="18"/>
          </p:nvPr>
        </p:nvSpPr>
        <p:spPr>
          <a:xfrm>
            <a:off x="560512" y="2031546"/>
            <a:ext cx="8856538" cy="193899"/>
          </a:xfrm>
        </p:spPr>
        <p:txBody>
          <a:bodyPr/>
          <a:lstStyle/>
          <a:p>
            <a:r>
              <a:rPr lang="en-US" altLang="ko-KR" dirty="0"/>
              <a:t>VMware VADP Backup (SAN) </a:t>
            </a:r>
            <a:r>
              <a:rPr lang="ko-KR" altLang="en-US" dirty="0"/>
              <a:t>총 소요시간 </a:t>
            </a:r>
            <a:r>
              <a:rPr lang="ko-KR" altLang="en-US" dirty="0" smtClean="0"/>
              <a:t>비교</a:t>
            </a:r>
            <a:endParaRPr lang="ko-KR" altLang="en-US" dirty="0"/>
          </a:p>
        </p:txBody>
      </p:sp>
      <p:sp>
        <p:nvSpPr>
          <p:cNvPr id="14" name="자유형 13"/>
          <p:cNvSpPr/>
          <p:nvPr/>
        </p:nvSpPr>
        <p:spPr bwMode="auto">
          <a:xfrm>
            <a:off x="5746750" y="4879977"/>
            <a:ext cx="615950" cy="1390650"/>
          </a:xfrm>
          <a:custGeom>
            <a:avLst/>
            <a:gdLst>
              <a:gd name="connsiteX0" fmla="*/ 615950 w 615950"/>
              <a:gd name="connsiteY0" fmla="*/ 1390650 h 1390650"/>
              <a:gd name="connsiteX1" fmla="*/ 615950 w 615950"/>
              <a:gd name="connsiteY1" fmla="*/ 247650 h 1390650"/>
              <a:gd name="connsiteX2" fmla="*/ 0 w 615950"/>
              <a:gd name="connsiteY2" fmla="*/ 0 h 1390650"/>
              <a:gd name="connsiteX3" fmla="*/ 0 w 615950"/>
              <a:gd name="connsiteY3" fmla="*/ 850900 h 1390650"/>
              <a:gd name="connsiteX4" fmla="*/ 615950 w 615950"/>
              <a:gd name="connsiteY4" fmla="*/ 1390650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950" h="1390650">
                <a:moveTo>
                  <a:pt x="615950" y="1390650"/>
                </a:moveTo>
                <a:lnTo>
                  <a:pt x="615950" y="247650"/>
                </a:lnTo>
                <a:lnTo>
                  <a:pt x="0" y="0"/>
                </a:lnTo>
                <a:lnTo>
                  <a:pt x="0" y="850900"/>
                </a:lnTo>
                <a:lnTo>
                  <a:pt x="615950" y="1390650"/>
                </a:lnTo>
                <a:close/>
              </a:path>
            </a:pathLst>
          </a:custGeom>
          <a:gradFill flip="none" rotWithShape="1">
            <a:gsLst>
              <a:gs pos="0">
                <a:srgbClr val="DDDDDD"/>
              </a:gs>
              <a:gs pos="100000">
                <a:schemeClr val="bg1">
                  <a:alpha val="0"/>
                </a:schemeClr>
              </a:gs>
            </a:gsLst>
            <a:lin ang="10800000" scaled="0"/>
            <a:tileRect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5" name="자유형 14"/>
          <p:cNvSpPr/>
          <p:nvPr/>
        </p:nvSpPr>
        <p:spPr bwMode="auto">
          <a:xfrm>
            <a:off x="5753100" y="4879977"/>
            <a:ext cx="3644900" cy="247650"/>
          </a:xfrm>
          <a:custGeom>
            <a:avLst/>
            <a:gdLst>
              <a:gd name="connsiteX0" fmla="*/ 609600 w 3644900"/>
              <a:gd name="connsiteY0" fmla="*/ 247650 h 247650"/>
              <a:gd name="connsiteX1" fmla="*/ 3644900 w 3644900"/>
              <a:gd name="connsiteY1" fmla="*/ 247650 h 247650"/>
              <a:gd name="connsiteX2" fmla="*/ 2247900 w 3644900"/>
              <a:gd name="connsiteY2" fmla="*/ 0 h 247650"/>
              <a:gd name="connsiteX3" fmla="*/ 0 w 3644900"/>
              <a:gd name="connsiteY3" fmla="*/ 0 h 247650"/>
              <a:gd name="connsiteX4" fmla="*/ 609600 w 3644900"/>
              <a:gd name="connsiteY4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900" h="247650">
                <a:moveTo>
                  <a:pt x="609600" y="247650"/>
                </a:moveTo>
                <a:lnTo>
                  <a:pt x="3644900" y="247650"/>
                </a:lnTo>
                <a:lnTo>
                  <a:pt x="2247900" y="0"/>
                </a:lnTo>
                <a:lnTo>
                  <a:pt x="0" y="0"/>
                </a:lnTo>
                <a:lnTo>
                  <a:pt x="609600" y="247650"/>
                </a:lnTo>
                <a:close/>
              </a:path>
            </a:pathLst>
          </a:custGeom>
          <a:gradFill flip="none" rotWithShape="1">
            <a:gsLst>
              <a:gs pos="0">
                <a:srgbClr val="DDDDDD"/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6357408" y="5127459"/>
            <a:ext cx="3050422" cy="1153164"/>
            <a:chOff x="6279695" y="2165182"/>
            <a:chExt cx="3050422" cy="1153164"/>
          </a:xfrm>
        </p:grpSpPr>
        <p:sp>
          <p:nvSpPr>
            <p:cNvPr id="17" name="AutoShape 455"/>
            <p:cNvSpPr>
              <a:spLocks noChangeArrowheads="1"/>
            </p:cNvSpPr>
            <p:nvPr/>
          </p:nvSpPr>
          <p:spPr bwMode="auto">
            <a:xfrm>
              <a:off x="6279695" y="2165182"/>
              <a:ext cx="3050422" cy="1153164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>
                  <a:cs typeface="Arial" charset="0"/>
                </a:rPr>
                <a:t>가상 시스템 </a:t>
              </a:r>
              <a:r>
                <a:rPr kumimoji="1" lang="en-US" altLang="ko-KR" sz="1000" dirty="0">
                  <a:cs typeface="Arial" charset="0"/>
                </a:rPr>
                <a:t>1,000</a:t>
              </a:r>
              <a:r>
                <a:rPr kumimoji="1" lang="ko-KR" altLang="en-US" sz="1000" dirty="0">
                  <a:cs typeface="Arial" charset="0"/>
                </a:rPr>
                <a:t>대에 대한 </a:t>
              </a:r>
              <a:r>
                <a:rPr kumimoji="1" lang="ko-KR" altLang="en-US" sz="1000" dirty="0" err="1">
                  <a:cs typeface="Arial" charset="0"/>
                </a:rPr>
                <a:t>하이퍼바이저</a:t>
              </a:r>
              <a:r>
                <a:rPr kumimoji="1" lang="ko-KR" altLang="en-US" sz="1000" dirty="0">
                  <a:cs typeface="Arial" charset="0"/>
                </a:rPr>
                <a:t> 레벨 백업에서 경쟁사 </a:t>
              </a:r>
              <a:r>
                <a:rPr kumimoji="1" lang="en-US" altLang="ko-KR" sz="1000" dirty="0">
                  <a:cs typeface="Arial" charset="0"/>
                </a:rPr>
                <a:t>"C"</a:t>
              </a:r>
              <a:r>
                <a:rPr kumimoji="1" lang="ko-KR" altLang="en-US" sz="1000" dirty="0">
                  <a:cs typeface="Arial" charset="0"/>
                </a:rPr>
                <a:t>보다 </a:t>
              </a:r>
              <a:r>
                <a:rPr kumimoji="1" lang="en-US" altLang="ko-KR" sz="1000" dirty="0">
                  <a:cs typeface="Arial" charset="0"/>
                </a:rPr>
                <a:t>11</a:t>
              </a:r>
              <a:r>
                <a:rPr kumimoji="1" lang="ko-KR" altLang="en-US" sz="1000" dirty="0" smtClean="0">
                  <a:cs typeface="Arial" charset="0"/>
                </a:rPr>
                <a:t>시간</a:t>
              </a:r>
              <a:r>
                <a:rPr kumimoji="1" lang="en-US" altLang="ko-KR" sz="1000" dirty="0" smtClean="0">
                  <a:cs typeface="Arial" charset="0"/>
                </a:rPr>
                <a:t>, </a:t>
              </a:r>
              <a:r>
                <a:rPr kumimoji="1" lang="ko-KR" altLang="en-US" sz="1000" dirty="0" smtClean="0">
                  <a:cs typeface="Arial" charset="0"/>
                </a:rPr>
                <a:t>경쟁사 </a:t>
              </a:r>
              <a:r>
                <a:rPr kumimoji="1" lang="en-US" altLang="ko-KR" sz="1000" dirty="0">
                  <a:cs typeface="Arial" charset="0"/>
                </a:rPr>
                <a:t>"E"</a:t>
              </a:r>
              <a:r>
                <a:rPr kumimoji="1" lang="ko-KR" altLang="en-US" sz="1000" dirty="0" smtClean="0">
                  <a:cs typeface="Arial" charset="0"/>
                </a:rPr>
                <a:t>보다는 </a:t>
              </a:r>
              <a:r>
                <a:rPr kumimoji="1" lang="en-US" altLang="ko-KR" sz="1000" dirty="0">
                  <a:cs typeface="Arial" charset="0"/>
                </a:rPr>
                <a:t>3</a:t>
              </a:r>
              <a:r>
                <a:rPr kumimoji="1" lang="ko-KR" altLang="en-US" sz="1000" dirty="0">
                  <a:cs typeface="Arial" charset="0"/>
                </a:rPr>
                <a:t>배 </a:t>
              </a:r>
              <a:r>
                <a:rPr kumimoji="1" lang="ko-KR" altLang="en-US" sz="1000" dirty="0" smtClean="0">
                  <a:cs typeface="Arial" charset="0"/>
                </a:rPr>
                <a:t>더 빠른 성능을 기록함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경쟁사 제품에서 </a:t>
              </a:r>
              <a:r>
                <a:rPr kumimoji="1" lang="en-US" altLang="ko-KR" sz="1000" dirty="0" smtClean="0">
                  <a:cs typeface="Arial" charset="0"/>
                </a:rPr>
                <a:t>100</a:t>
              </a:r>
              <a:r>
                <a:rPr kumimoji="1" lang="ko-KR" altLang="en-US" sz="1000" dirty="0" smtClean="0">
                  <a:cs typeface="Arial" charset="0"/>
                </a:rPr>
                <a:t>개 </a:t>
              </a:r>
              <a:r>
                <a:rPr kumimoji="1" lang="en-US" altLang="ko-KR" sz="1000" dirty="0" smtClean="0">
                  <a:cs typeface="Arial" charset="0"/>
                </a:rPr>
                <a:t>VM</a:t>
              </a:r>
              <a:r>
                <a:rPr kumimoji="1" lang="ko-KR" altLang="en-US" sz="1000" dirty="0" smtClean="0">
                  <a:cs typeface="Arial" charset="0"/>
                </a:rPr>
                <a:t>을 백업하는 시간에 </a:t>
              </a:r>
              <a:r>
                <a:rPr kumimoji="1" lang="en-US" altLang="ko-KR" sz="1000" dirty="0" smtClean="0">
                  <a:cs typeface="Arial" charset="0"/>
                </a:rPr>
                <a:t>Veritas</a:t>
              </a:r>
              <a:r>
                <a:rPr kumimoji="1" lang="ko-KR" altLang="en-US" sz="1000" dirty="0" smtClean="0">
                  <a:cs typeface="Arial" charset="0"/>
                </a:rPr>
                <a:t>는 </a:t>
              </a:r>
              <a:r>
                <a:rPr kumimoji="1" lang="en-US" altLang="ko-KR" sz="1000" dirty="0" smtClean="0">
                  <a:cs typeface="Arial" charset="0"/>
                </a:rPr>
                <a:t>1000</a:t>
              </a:r>
              <a:r>
                <a:rPr kumimoji="1" lang="ko-KR" altLang="en-US" sz="1000" dirty="0" smtClean="0">
                  <a:cs typeface="Arial" charset="0"/>
                </a:rPr>
                <a:t>개 </a:t>
              </a:r>
              <a:r>
                <a:rPr kumimoji="1" lang="en-US" altLang="ko-KR" sz="1000" dirty="0" smtClean="0">
                  <a:cs typeface="Arial" charset="0"/>
                </a:rPr>
                <a:t>VM</a:t>
              </a:r>
              <a:r>
                <a:rPr kumimoji="1" lang="ko-KR" altLang="en-US" sz="1000" dirty="0" smtClean="0">
                  <a:cs typeface="Arial" charset="0"/>
                </a:rPr>
                <a:t>을 백업</a:t>
              </a:r>
              <a:endParaRPr kumimoji="1" lang="en-US" altLang="ko-KR" sz="1000" dirty="0" smtClean="0">
                <a:cs typeface="Arial" charset="0"/>
              </a:endParaRPr>
            </a:p>
          </p:txBody>
        </p:sp>
        <p:grpSp>
          <p:nvGrpSpPr>
            <p:cNvPr id="18" name="그룹 17"/>
            <p:cNvGrpSpPr/>
            <p:nvPr/>
          </p:nvGrpSpPr>
          <p:grpSpPr>
            <a:xfrm>
              <a:off x="6287990" y="2187399"/>
              <a:ext cx="3037980" cy="334739"/>
              <a:chOff x="6287990" y="2187399"/>
              <a:chExt cx="3037980" cy="334739"/>
            </a:xfrm>
          </p:grpSpPr>
          <p:sp>
            <p:nvSpPr>
              <p:cNvPr id="19" name="AutoShape 457"/>
              <p:cNvSpPr>
                <a:spLocks noChangeArrowheads="1"/>
              </p:cNvSpPr>
              <p:nvPr/>
            </p:nvSpPr>
            <p:spPr bwMode="auto">
              <a:xfrm>
                <a:off x="6300424" y="2187399"/>
                <a:ext cx="3013112" cy="294368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ko-KR" altLang="en-US" sz="1100" b="1" dirty="0" smtClean="0">
                    <a:cs typeface="Arial" charset="0"/>
                  </a:rPr>
                  <a:t>벤치마크 테스트 결과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20" name="AutoShape 458"/>
              <p:cNvSpPr>
                <a:spLocks noChangeArrowheads="1"/>
              </p:cNvSpPr>
              <p:nvPr/>
            </p:nvSpPr>
            <p:spPr bwMode="auto">
              <a:xfrm>
                <a:off x="6287990" y="2412801"/>
                <a:ext cx="3037980" cy="109337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1" name="AutoShape 459"/>
              <p:cNvSpPr>
                <a:spLocks noChangeArrowheads="1"/>
              </p:cNvSpPr>
              <p:nvPr/>
            </p:nvSpPr>
            <p:spPr bwMode="auto">
              <a:xfrm>
                <a:off x="6304568" y="2426258"/>
                <a:ext cx="3004823" cy="53827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2" name="Freeform 145"/>
          <p:cNvSpPr/>
          <p:nvPr/>
        </p:nvSpPr>
        <p:spPr bwMode="auto">
          <a:xfrm>
            <a:off x="5745088" y="2372043"/>
            <a:ext cx="628650" cy="2691285"/>
          </a:xfrm>
          <a:custGeom>
            <a:avLst/>
            <a:gdLst>
              <a:gd name="connsiteX0" fmla="*/ 628650 w 628650"/>
              <a:gd name="connsiteY0" fmla="*/ 2900362 h 2900362"/>
              <a:gd name="connsiteX1" fmla="*/ 628650 w 628650"/>
              <a:gd name="connsiteY1" fmla="*/ 0 h 2900362"/>
              <a:gd name="connsiteX2" fmla="*/ 0 w 628650"/>
              <a:gd name="connsiteY2" fmla="*/ 485775 h 2900362"/>
              <a:gd name="connsiteX3" fmla="*/ 0 w 628650"/>
              <a:gd name="connsiteY3" fmla="*/ 2652712 h 2900362"/>
              <a:gd name="connsiteX4" fmla="*/ 628650 w 628650"/>
              <a:gd name="connsiteY4" fmla="*/ 2900362 h 2900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" h="2900362">
                <a:moveTo>
                  <a:pt x="628650" y="2900362"/>
                </a:moveTo>
                <a:lnTo>
                  <a:pt x="628650" y="0"/>
                </a:lnTo>
                <a:lnTo>
                  <a:pt x="0" y="485775"/>
                </a:lnTo>
                <a:lnTo>
                  <a:pt x="0" y="2652712"/>
                </a:lnTo>
                <a:lnTo>
                  <a:pt x="628650" y="2900362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6357408" y="2352509"/>
            <a:ext cx="3050422" cy="2720862"/>
            <a:chOff x="6279695" y="2165182"/>
            <a:chExt cx="3050422" cy="2720862"/>
          </a:xfrm>
        </p:grpSpPr>
        <p:sp>
          <p:nvSpPr>
            <p:cNvPr id="24" name="AutoShape 455"/>
            <p:cNvSpPr>
              <a:spLocks noChangeArrowheads="1"/>
            </p:cNvSpPr>
            <p:nvPr/>
          </p:nvSpPr>
          <p:spPr bwMode="auto">
            <a:xfrm>
              <a:off x="6279695" y="2165182"/>
              <a:ext cx="3050422" cy="2720862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VMware</a:t>
              </a:r>
              <a:r>
                <a:rPr kumimoji="1" lang="ko-KR" altLang="en-US" sz="1000" smtClean="0">
                  <a:cs typeface="Arial" charset="0"/>
                </a:rPr>
                <a:t>에 대한 </a:t>
              </a:r>
              <a:r>
                <a:rPr kumimoji="1" lang="en-US" altLang="ko-KR" sz="1000" dirty="0" smtClean="0">
                  <a:cs typeface="Arial" charset="0"/>
                </a:rPr>
                <a:t>100% </a:t>
              </a:r>
              <a:r>
                <a:rPr kumimoji="1" lang="ko-KR" altLang="en-US" sz="1000" smtClean="0">
                  <a:cs typeface="Arial" charset="0"/>
                </a:rPr>
                <a:t>진정한 오프호스트</a:t>
              </a:r>
              <a:r>
                <a:rPr kumimoji="1" lang="en-US" altLang="ko-KR" sz="1000" dirty="0" smtClean="0">
                  <a:cs typeface="Arial" charset="0"/>
                </a:rPr>
                <a:t>(Off-host) </a:t>
              </a:r>
              <a:r>
                <a:rPr kumimoji="1" lang="ko-KR" altLang="en-US" sz="1000" smtClean="0">
                  <a:cs typeface="Arial" charset="0"/>
                </a:rPr>
                <a:t>백업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Proxy </a:t>
              </a:r>
              <a:r>
                <a:rPr kumimoji="1" lang="ko-KR" altLang="en-US" sz="1000" smtClean="0">
                  <a:cs typeface="Arial" charset="0"/>
                </a:rPr>
                <a:t>서버 필요없이 </a:t>
              </a:r>
              <a:r>
                <a:rPr kumimoji="1" lang="en-US" altLang="ko-KR" sz="1000" dirty="0" smtClean="0">
                  <a:cs typeface="Arial" charset="0"/>
                </a:rPr>
                <a:t>VMware </a:t>
              </a:r>
              <a:r>
                <a:rPr kumimoji="1" lang="ko-KR" altLang="en-US" sz="1000" smtClean="0">
                  <a:cs typeface="Arial" charset="0"/>
                </a:rPr>
                <a:t>데이터스토어에서 직접 처리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err="1">
                  <a:cs typeface="Arial" charset="0"/>
                </a:rPr>
                <a:t>Fibre</a:t>
              </a:r>
              <a:r>
                <a:rPr kumimoji="1" lang="en-US" altLang="ko-KR" sz="1000" dirty="0">
                  <a:cs typeface="Arial" charset="0"/>
                </a:rPr>
                <a:t> Channel and iSCSI </a:t>
              </a:r>
              <a:r>
                <a:rPr kumimoji="1" lang="ko-KR" altLang="en-US" sz="1000">
                  <a:cs typeface="Arial" charset="0"/>
                </a:rPr>
                <a:t>스토리지 지원</a:t>
              </a:r>
              <a:endParaRPr kumimoji="1" lang="en-US" altLang="ko-KR" sz="1000" dirty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동시 처리 </a:t>
              </a:r>
              <a:r>
                <a:rPr kumimoji="1" lang="en-US" altLang="ko-KR" sz="1000" dirty="0" smtClean="0">
                  <a:cs typeface="Arial" charset="0"/>
                </a:rPr>
                <a:t>VM</a:t>
              </a:r>
              <a:r>
                <a:rPr kumimoji="1" lang="ko-KR" altLang="en-US" sz="1000" smtClean="0">
                  <a:cs typeface="Arial" charset="0"/>
                </a:rPr>
                <a:t>이 증가할수록 확연한 성능차이 발생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ESX </a:t>
              </a:r>
              <a:r>
                <a:rPr kumimoji="1" lang="ko-KR" altLang="en-US" sz="1000" smtClean="0">
                  <a:cs typeface="Arial" charset="0"/>
                </a:rPr>
                <a:t>자료에서 영향이 가장 낮고</a:t>
              </a:r>
              <a:r>
                <a:rPr kumimoji="1" lang="en-US" altLang="ko-KR" sz="1000" dirty="0" smtClean="0">
                  <a:cs typeface="Arial" charset="0"/>
                </a:rPr>
                <a:t>, </a:t>
              </a:r>
              <a:r>
                <a:rPr kumimoji="1" lang="ko-KR" altLang="en-US" sz="1000" smtClean="0">
                  <a:cs typeface="Arial" charset="0"/>
                </a:rPr>
                <a:t>가장 좋은 백업 방법으로 추천되는 방법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소프트웨어</a:t>
              </a:r>
              <a:r>
                <a:rPr kumimoji="1" lang="en-US" altLang="ko-KR" sz="1000" dirty="0" smtClean="0">
                  <a:cs typeface="Arial" charset="0"/>
                </a:rPr>
                <a:t>/CPU </a:t>
              </a:r>
              <a:r>
                <a:rPr kumimoji="1" lang="ko-KR" altLang="en-US" sz="1000" smtClean="0">
                  <a:cs typeface="Arial" charset="0"/>
                </a:rPr>
                <a:t>등에 제약사항 없음</a:t>
              </a:r>
              <a:r>
                <a:rPr kumimoji="1" lang="en-US" altLang="ko-KR" sz="1000" dirty="0" smtClean="0">
                  <a:cs typeface="Arial" charset="0"/>
                </a:rPr>
                <a:t>.</a:t>
              </a:r>
            </a:p>
          </p:txBody>
        </p:sp>
        <p:grpSp>
          <p:nvGrpSpPr>
            <p:cNvPr id="25" name="그룹 24"/>
            <p:cNvGrpSpPr/>
            <p:nvPr/>
          </p:nvGrpSpPr>
          <p:grpSpPr>
            <a:xfrm>
              <a:off x="6287990" y="2187399"/>
              <a:ext cx="3037980" cy="334739"/>
              <a:chOff x="6287990" y="2187399"/>
              <a:chExt cx="3037980" cy="334739"/>
            </a:xfrm>
          </p:grpSpPr>
          <p:sp>
            <p:nvSpPr>
              <p:cNvPr id="26" name="AutoShape 457"/>
              <p:cNvSpPr>
                <a:spLocks noChangeArrowheads="1"/>
              </p:cNvSpPr>
              <p:nvPr/>
            </p:nvSpPr>
            <p:spPr bwMode="auto">
              <a:xfrm>
                <a:off x="6300424" y="2187399"/>
                <a:ext cx="3013112" cy="294368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ko-KR" altLang="en-US" sz="1100" b="1" dirty="0" smtClean="0">
                    <a:cs typeface="Arial" charset="0"/>
                  </a:rPr>
                  <a:t>진정한 </a:t>
                </a:r>
                <a:r>
                  <a:rPr kumimoji="1" lang="en-US" altLang="ko-KR" sz="1100" b="1" dirty="0" smtClean="0">
                    <a:cs typeface="Arial" charset="0"/>
                  </a:rPr>
                  <a:t>Off-host </a:t>
                </a:r>
                <a:r>
                  <a:rPr kumimoji="1" lang="ko-KR" altLang="en-US" sz="1100" b="1" smtClean="0">
                    <a:cs typeface="Arial" charset="0"/>
                  </a:rPr>
                  <a:t>백업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27" name="AutoShape 458"/>
              <p:cNvSpPr>
                <a:spLocks noChangeArrowheads="1"/>
              </p:cNvSpPr>
              <p:nvPr/>
            </p:nvSpPr>
            <p:spPr bwMode="auto">
              <a:xfrm>
                <a:off x="6287990" y="2412801"/>
                <a:ext cx="3037980" cy="109337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8" name="AutoShape 459"/>
              <p:cNvSpPr>
                <a:spLocks noChangeArrowheads="1"/>
              </p:cNvSpPr>
              <p:nvPr/>
            </p:nvSpPr>
            <p:spPr bwMode="auto">
              <a:xfrm>
                <a:off x="6304568" y="2426258"/>
                <a:ext cx="3004823" cy="53827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graphicFrame>
        <p:nvGraphicFramePr>
          <p:cNvPr id="29" name="내용 개체 틀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9152510"/>
              </p:ext>
            </p:extLst>
          </p:nvPr>
        </p:nvGraphicFramePr>
        <p:xfrm>
          <a:off x="507688" y="2331715"/>
          <a:ext cx="5453424" cy="37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TextBox 29"/>
          <p:cNvSpPr txBox="1"/>
          <p:nvPr/>
        </p:nvSpPr>
        <p:spPr bwMode="ltGray">
          <a:xfrm>
            <a:off x="273049" y="6220885"/>
            <a:ext cx="9302335" cy="20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no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altLang="ko-KR" sz="800" i="1" dirty="0">
                <a:latin typeface="+mj-lt"/>
                <a:ea typeface="맑은 고딕" panose="020B0503020000020004" pitchFamily="50" charset="-127"/>
              </a:rPr>
              <a:t>*Source: Principled </a:t>
            </a:r>
            <a:r>
              <a:rPr lang="en-US" altLang="ko-KR" sz="800" i="1" dirty="0" smtClean="0">
                <a:latin typeface="+mj-lt"/>
                <a:ea typeface="맑은 고딕" panose="020B0503020000020004" pitchFamily="50" charset="-127"/>
              </a:rPr>
              <a:t>Technologies Benchmark Report, Aug 2014, </a:t>
            </a:r>
            <a:r>
              <a:rPr lang="en-US" altLang="ko-KR" sz="800" i="1" dirty="0" smtClean="0">
                <a:latin typeface="+mj-lt"/>
                <a:ea typeface="맑은 고딕" panose="020B0503020000020004" pitchFamily="50" charset="-127"/>
                <a:hlinkClick r:id="rId3"/>
              </a:rPr>
              <a:t>http</a:t>
            </a:r>
            <a:r>
              <a:rPr lang="en-US" altLang="ko-KR" sz="800" i="1" dirty="0">
                <a:latin typeface="+mj-lt"/>
                <a:ea typeface="맑은 고딕" panose="020B0503020000020004" pitchFamily="50" charset="-127"/>
                <a:hlinkClick r:id="rId3"/>
              </a:rPr>
              <a:t>://www.symantec.com/ko/kr/enterprise-backup-software-comparison-benchmark</a:t>
            </a:r>
            <a:r>
              <a:rPr lang="en-US" altLang="ko-KR" sz="800" i="1" dirty="0" smtClean="0">
                <a:latin typeface="+mj-lt"/>
                <a:ea typeface="맑은 고딕" panose="020B0503020000020004" pitchFamily="50" charset="-127"/>
                <a:hlinkClick r:id="rId3"/>
              </a:rPr>
              <a:t>/</a:t>
            </a:r>
            <a:endParaRPr lang="en-US" altLang="ko-KR" sz="800" i="1" dirty="0" smtClean="0">
              <a:latin typeface="+mj-lt"/>
              <a:ea typeface="맑은 고딕" panose="020B0503020000020004" pitchFamily="50" charset="-127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altLang="ko-KR" sz="800" i="1" dirty="0">
              <a:latin typeface="+mj-lt"/>
              <a:ea typeface="맑은 고딕" panose="020B0503020000020004" pitchFamily="50" charset="-127"/>
            </a:endParaRPr>
          </a:p>
        </p:txBody>
      </p:sp>
      <p:sp>
        <p:nvSpPr>
          <p:cNvPr id="31" name="Rounded Rectangle 87"/>
          <p:cNvSpPr/>
          <p:nvPr/>
        </p:nvSpPr>
        <p:spPr>
          <a:xfrm>
            <a:off x="1712640" y="3441209"/>
            <a:ext cx="2320800" cy="543461"/>
          </a:xfrm>
          <a:prstGeom prst="roundRect">
            <a:avLst>
              <a:gd name="adj" fmla="val 7143"/>
            </a:avLst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NetBackup Advantages: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진정한 오프호스트</a:t>
            </a:r>
            <a:r>
              <a:rPr lang="en-US" altLang="ko-KR" sz="9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(Off-host)</a:t>
            </a:r>
            <a:r>
              <a:rPr lang="ko-KR" altLang="en-US" sz="9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 백업</a:t>
            </a:r>
            <a:endParaRPr lang="en-US" altLang="ko-KR" sz="900" dirty="0" smtClean="0">
              <a:solidFill>
                <a:schemeClr val="bg1"/>
              </a:solidFill>
              <a:ea typeface="맑은 고딕" panose="020B0503020000020004" pitchFamily="50" charset="-127"/>
            </a:endParaRP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소프트웨어</a:t>
            </a:r>
            <a:r>
              <a:rPr lang="en-US" altLang="ko-KR" sz="9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/CPU </a:t>
            </a:r>
            <a:r>
              <a:rPr lang="ko-KR" altLang="en-US" sz="9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제약사항</a:t>
            </a:r>
            <a:r>
              <a:rPr lang="en-US" altLang="ko-KR" sz="9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9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없음</a:t>
            </a:r>
            <a:endParaRPr lang="en-US" sz="900" dirty="0" smtClean="0">
              <a:solidFill>
                <a:schemeClr val="bg1"/>
              </a:solidFill>
              <a:ea typeface="맑은 고딕" panose="020B0503020000020004" pitchFamily="50" charset="-127"/>
            </a:endParaRPr>
          </a:p>
        </p:txBody>
      </p:sp>
      <p:sp>
        <p:nvSpPr>
          <p:cNvPr id="32" name="텍스트 개체 틀 34"/>
          <p:cNvSpPr>
            <a:spLocks noGrp="1"/>
          </p:cNvSpPr>
          <p:nvPr>
            <p:ph type="body" sz="quarter" idx="15"/>
          </p:nvPr>
        </p:nvSpPr>
        <p:spPr>
          <a:xfrm>
            <a:off x="8385684" y="170604"/>
            <a:ext cx="942567" cy="249299"/>
          </a:xfrm>
        </p:spPr>
        <p:txBody>
          <a:bodyPr/>
          <a:lstStyle/>
          <a:p>
            <a:r>
              <a:rPr lang="ko-KR" altLang="en-US" dirty="0" smtClean="0"/>
              <a:t>경쟁사</a:t>
            </a:r>
            <a:endParaRPr lang="ko-KR" altLang="en-US" dirty="0"/>
          </a:p>
        </p:txBody>
      </p:sp>
      <p:sp>
        <p:nvSpPr>
          <p:cNvPr id="33" name="텍스트 개체 틀 35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제품비교</a:t>
            </a:r>
            <a:endParaRPr lang="ko-KR" altLang="en-US" dirty="0"/>
          </a:p>
        </p:txBody>
      </p:sp>
      <p:sp>
        <p:nvSpPr>
          <p:cNvPr id="34" name="텍스트 개체 틀 36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III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461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3. </a:t>
            </a:r>
            <a:r>
              <a:rPr lang="ko-KR" altLang="en-US" smtClean="0"/>
              <a:t>경쟁사 제품 비교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42</a:t>
            </a:fld>
            <a:endParaRPr lang="en-US" altLang="ko-KR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에서 </a:t>
            </a:r>
            <a:r>
              <a:rPr lang="ko-KR" altLang="en-US" dirty="0"/>
              <a:t>제공되는 </a:t>
            </a:r>
            <a:r>
              <a:rPr lang="en-US" altLang="ko-KR" dirty="0"/>
              <a:t>Multi Stream </a:t>
            </a:r>
            <a:r>
              <a:rPr lang="ko-KR" altLang="en-US" dirty="0"/>
              <a:t>기능을 통해 여러 </a:t>
            </a:r>
            <a:r>
              <a:rPr lang="en-US" altLang="ko-KR" dirty="0"/>
              <a:t>VM</a:t>
            </a:r>
            <a:r>
              <a:rPr lang="ko-KR" altLang="en-US" dirty="0"/>
              <a:t>을 동시에 복원할 수 있으며</a:t>
            </a:r>
            <a:r>
              <a:rPr lang="en-US" altLang="ko-KR" dirty="0"/>
              <a:t>, </a:t>
            </a:r>
            <a:r>
              <a:rPr lang="ko-KR" altLang="en-US" dirty="0" err="1"/>
              <a:t>이를통해</a:t>
            </a:r>
            <a:r>
              <a:rPr lang="ko-KR" altLang="en-US" dirty="0"/>
              <a:t> 서비스 다운타임을 얼마나 감소시킬 수 있는지에 대한 차별화된 전략을 제공합니다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39" name="텍스트 개체 틀 38"/>
          <p:cNvSpPr>
            <a:spLocks noGrp="1"/>
          </p:cNvSpPr>
          <p:nvPr>
            <p:ph type="body" sz="quarter" idx="18"/>
          </p:nvPr>
        </p:nvSpPr>
        <p:spPr>
          <a:xfrm>
            <a:off x="560512" y="2031546"/>
            <a:ext cx="8856538" cy="193899"/>
          </a:xfrm>
        </p:spPr>
        <p:txBody>
          <a:bodyPr/>
          <a:lstStyle/>
          <a:p>
            <a:r>
              <a:rPr lang="en-US" altLang="ko-KR" dirty="0"/>
              <a:t>VM </a:t>
            </a:r>
            <a:r>
              <a:rPr lang="ko-KR" altLang="en-US" dirty="0"/>
              <a:t>수량에 따른 </a:t>
            </a:r>
            <a:r>
              <a:rPr lang="ko-KR" altLang="en-US" dirty="0" err="1"/>
              <a:t>동시복원</a:t>
            </a:r>
            <a:r>
              <a:rPr lang="en-US" altLang="ko-KR" dirty="0"/>
              <a:t> </a:t>
            </a:r>
            <a:r>
              <a:rPr lang="ko-KR" altLang="en-US" dirty="0"/>
              <a:t>총 소요시간 비교</a:t>
            </a:r>
          </a:p>
        </p:txBody>
      </p:sp>
      <p:sp>
        <p:nvSpPr>
          <p:cNvPr id="54" name="자유형 53"/>
          <p:cNvSpPr/>
          <p:nvPr/>
        </p:nvSpPr>
        <p:spPr bwMode="auto">
          <a:xfrm>
            <a:off x="5746750" y="4879977"/>
            <a:ext cx="615950" cy="1390650"/>
          </a:xfrm>
          <a:custGeom>
            <a:avLst/>
            <a:gdLst>
              <a:gd name="connsiteX0" fmla="*/ 615950 w 615950"/>
              <a:gd name="connsiteY0" fmla="*/ 1390650 h 1390650"/>
              <a:gd name="connsiteX1" fmla="*/ 615950 w 615950"/>
              <a:gd name="connsiteY1" fmla="*/ 247650 h 1390650"/>
              <a:gd name="connsiteX2" fmla="*/ 0 w 615950"/>
              <a:gd name="connsiteY2" fmla="*/ 0 h 1390650"/>
              <a:gd name="connsiteX3" fmla="*/ 0 w 615950"/>
              <a:gd name="connsiteY3" fmla="*/ 850900 h 1390650"/>
              <a:gd name="connsiteX4" fmla="*/ 615950 w 615950"/>
              <a:gd name="connsiteY4" fmla="*/ 1390650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950" h="1390650">
                <a:moveTo>
                  <a:pt x="615950" y="1390650"/>
                </a:moveTo>
                <a:lnTo>
                  <a:pt x="615950" y="247650"/>
                </a:lnTo>
                <a:lnTo>
                  <a:pt x="0" y="0"/>
                </a:lnTo>
                <a:lnTo>
                  <a:pt x="0" y="850900"/>
                </a:lnTo>
                <a:lnTo>
                  <a:pt x="615950" y="1390650"/>
                </a:lnTo>
                <a:close/>
              </a:path>
            </a:pathLst>
          </a:custGeom>
          <a:gradFill flip="none" rotWithShape="1">
            <a:gsLst>
              <a:gs pos="0">
                <a:srgbClr val="DDDDDD"/>
              </a:gs>
              <a:gs pos="100000">
                <a:schemeClr val="bg1">
                  <a:alpha val="0"/>
                </a:schemeClr>
              </a:gs>
            </a:gsLst>
            <a:lin ang="10800000" scaled="0"/>
            <a:tileRect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55" name="자유형 54"/>
          <p:cNvSpPr/>
          <p:nvPr/>
        </p:nvSpPr>
        <p:spPr bwMode="auto">
          <a:xfrm>
            <a:off x="5753100" y="4879977"/>
            <a:ext cx="3644900" cy="247650"/>
          </a:xfrm>
          <a:custGeom>
            <a:avLst/>
            <a:gdLst>
              <a:gd name="connsiteX0" fmla="*/ 609600 w 3644900"/>
              <a:gd name="connsiteY0" fmla="*/ 247650 h 247650"/>
              <a:gd name="connsiteX1" fmla="*/ 3644900 w 3644900"/>
              <a:gd name="connsiteY1" fmla="*/ 247650 h 247650"/>
              <a:gd name="connsiteX2" fmla="*/ 2247900 w 3644900"/>
              <a:gd name="connsiteY2" fmla="*/ 0 h 247650"/>
              <a:gd name="connsiteX3" fmla="*/ 0 w 3644900"/>
              <a:gd name="connsiteY3" fmla="*/ 0 h 247650"/>
              <a:gd name="connsiteX4" fmla="*/ 609600 w 3644900"/>
              <a:gd name="connsiteY4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900" h="247650">
                <a:moveTo>
                  <a:pt x="609600" y="247650"/>
                </a:moveTo>
                <a:lnTo>
                  <a:pt x="3644900" y="247650"/>
                </a:lnTo>
                <a:lnTo>
                  <a:pt x="2247900" y="0"/>
                </a:lnTo>
                <a:lnTo>
                  <a:pt x="0" y="0"/>
                </a:lnTo>
                <a:lnTo>
                  <a:pt x="609600" y="247650"/>
                </a:lnTo>
                <a:close/>
              </a:path>
            </a:pathLst>
          </a:custGeom>
          <a:gradFill flip="none" rotWithShape="1">
            <a:gsLst>
              <a:gs pos="0">
                <a:srgbClr val="DDDDDD"/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56" name="그룹 55"/>
          <p:cNvGrpSpPr/>
          <p:nvPr/>
        </p:nvGrpSpPr>
        <p:grpSpPr>
          <a:xfrm>
            <a:off x="6357408" y="5127459"/>
            <a:ext cx="3050422" cy="1153164"/>
            <a:chOff x="6279695" y="2165182"/>
            <a:chExt cx="3050422" cy="1153164"/>
          </a:xfrm>
        </p:grpSpPr>
        <p:sp>
          <p:nvSpPr>
            <p:cNvPr id="57" name="AutoShape 455"/>
            <p:cNvSpPr>
              <a:spLocks noChangeArrowheads="1"/>
            </p:cNvSpPr>
            <p:nvPr/>
          </p:nvSpPr>
          <p:spPr bwMode="auto">
            <a:xfrm>
              <a:off x="6279695" y="2165182"/>
              <a:ext cx="3050422" cy="1153164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동시복원 </a:t>
              </a:r>
              <a:r>
                <a:rPr kumimoji="1" lang="en-US" altLang="ko-KR" sz="1000" dirty="0" smtClean="0">
                  <a:cs typeface="Arial" charset="0"/>
                </a:rPr>
                <a:t>VM </a:t>
              </a:r>
              <a:r>
                <a:rPr kumimoji="1" lang="ko-KR" altLang="en-US" sz="1000" smtClean="0">
                  <a:cs typeface="Arial" charset="0"/>
                </a:rPr>
                <a:t>개수가 증가할 수록 보다 더 큰 성능 차이 발생</a:t>
              </a:r>
              <a:endParaRPr kumimoji="1" lang="en-US" altLang="ko-KR" sz="1000" dirty="0" smtClean="0">
                <a:cs typeface="Arial" charset="0"/>
              </a:endParaRP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6287990" y="2187399"/>
              <a:ext cx="3037980" cy="334739"/>
              <a:chOff x="6287990" y="2187399"/>
              <a:chExt cx="3037980" cy="334739"/>
            </a:xfrm>
          </p:grpSpPr>
          <p:sp>
            <p:nvSpPr>
              <p:cNvPr id="59" name="AutoShape 457"/>
              <p:cNvSpPr>
                <a:spLocks noChangeArrowheads="1"/>
              </p:cNvSpPr>
              <p:nvPr/>
            </p:nvSpPr>
            <p:spPr bwMode="auto">
              <a:xfrm>
                <a:off x="6300424" y="2187399"/>
                <a:ext cx="3013112" cy="294368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ko-KR" altLang="en-US" sz="1100" b="1" dirty="0" smtClean="0">
                    <a:cs typeface="Arial" charset="0"/>
                  </a:rPr>
                  <a:t>벤치마크 테스트 결과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60" name="AutoShape 458"/>
              <p:cNvSpPr>
                <a:spLocks noChangeArrowheads="1"/>
              </p:cNvSpPr>
              <p:nvPr/>
            </p:nvSpPr>
            <p:spPr bwMode="auto">
              <a:xfrm>
                <a:off x="6287990" y="2412801"/>
                <a:ext cx="3037980" cy="109337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" name="AutoShape 459"/>
              <p:cNvSpPr>
                <a:spLocks noChangeArrowheads="1"/>
              </p:cNvSpPr>
              <p:nvPr/>
            </p:nvSpPr>
            <p:spPr bwMode="auto">
              <a:xfrm>
                <a:off x="6304568" y="2426258"/>
                <a:ext cx="3004823" cy="53827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62" name="Freeform 145"/>
          <p:cNvSpPr/>
          <p:nvPr/>
        </p:nvSpPr>
        <p:spPr bwMode="auto">
          <a:xfrm>
            <a:off x="5745088" y="2372043"/>
            <a:ext cx="628650" cy="2691285"/>
          </a:xfrm>
          <a:custGeom>
            <a:avLst/>
            <a:gdLst>
              <a:gd name="connsiteX0" fmla="*/ 628650 w 628650"/>
              <a:gd name="connsiteY0" fmla="*/ 2900362 h 2900362"/>
              <a:gd name="connsiteX1" fmla="*/ 628650 w 628650"/>
              <a:gd name="connsiteY1" fmla="*/ 0 h 2900362"/>
              <a:gd name="connsiteX2" fmla="*/ 0 w 628650"/>
              <a:gd name="connsiteY2" fmla="*/ 485775 h 2900362"/>
              <a:gd name="connsiteX3" fmla="*/ 0 w 628650"/>
              <a:gd name="connsiteY3" fmla="*/ 2652712 h 2900362"/>
              <a:gd name="connsiteX4" fmla="*/ 628650 w 628650"/>
              <a:gd name="connsiteY4" fmla="*/ 2900362 h 2900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" h="2900362">
                <a:moveTo>
                  <a:pt x="628650" y="2900362"/>
                </a:moveTo>
                <a:lnTo>
                  <a:pt x="628650" y="0"/>
                </a:lnTo>
                <a:lnTo>
                  <a:pt x="0" y="485775"/>
                </a:lnTo>
                <a:lnTo>
                  <a:pt x="0" y="2652712"/>
                </a:lnTo>
                <a:lnTo>
                  <a:pt x="628650" y="2900362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grpSp>
        <p:nvGrpSpPr>
          <p:cNvPr id="63" name="그룹 62"/>
          <p:cNvGrpSpPr/>
          <p:nvPr/>
        </p:nvGrpSpPr>
        <p:grpSpPr>
          <a:xfrm>
            <a:off x="6357408" y="2352509"/>
            <a:ext cx="3050422" cy="2720862"/>
            <a:chOff x="6279695" y="2165182"/>
            <a:chExt cx="3050422" cy="2720862"/>
          </a:xfrm>
        </p:grpSpPr>
        <p:sp>
          <p:nvSpPr>
            <p:cNvPr id="64" name="AutoShape 455"/>
            <p:cNvSpPr>
              <a:spLocks noChangeArrowheads="1"/>
            </p:cNvSpPr>
            <p:nvPr/>
          </p:nvSpPr>
          <p:spPr bwMode="auto">
            <a:xfrm>
              <a:off x="6279695" y="2165182"/>
              <a:ext cx="3050422" cy="2720862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NetBackup</a:t>
              </a:r>
              <a:r>
                <a:rPr kumimoji="1" lang="ko-KR" altLang="en-US" sz="1000" smtClean="0">
                  <a:cs typeface="Arial" charset="0"/>
                </a:rPr>
                <a:t>에서 제공되는 기본 기능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백업</a:t>
              </a:r>
              <a:r>
                <a:rPr kumimoji="1" lang="en-US" altLang="ko-KR" sz="1000" dirty="0" smtClean="0">
                  <a:cs typeface="Arial" charset="0"/>
                </a:rPr>
                <a:t>/</a:t>
              </a:r>
              <a:r>
                <a:rPr kumimoji="1" lang="ko-KR" altLang="en-US" sz="1000" smtClean="0">
                  <a:cs typeface="Arial" charset="0"/>
                </a:rPr>
                <a:t>복원 과정에서 채널을 여러 개로 분할하여 동시에 처리하는 기능으로 백업 윈도우 감소와 복구시간을 획기적으로 감소시킬 수 있음</a:t>
              </a:r>
              <a:r>
                <a:rPr kumimoji="1" lang="en-US" altLang="ko-KR" sz="1000" dirty="0" smtClean="0">
                  <a:cs typeface="Arial" charset="0"/>
                </a:rPr>
                <a:t>.</a:t>
              </a: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1</a:t>
              </a:r>
              <a:r>
                <a:rPr kumimoji="1" lang="ko-KR" altLang="en-US" sz="1000" smtClean="0">
                  <a:cs typeface="Arial" charset="0"/>
                </a:rPr>
                <a:t>개의 </a:t>
              </a:r>
              <a:r>
                <a:rPr kumimoji="1" lang="en-US" altLang="ko-KR" sz="1000" dirty="0" smtClean="0">
                  <a:cs typeface="Arial" charset="0"/>
                </a:rPr>
                <a:t>VM</a:t>
              </a:r>
              <a:r>
                <a:rPr kumimoji="1" lang="ko-KR" altLang="en-US" sz="1000" smtClean="0">
                  <a:cs typeface="Arial" charset="0"/>
                </a:rPr>
                <a:t>을 처리하는 시간에는 큰 차이가 없지만</a:t>
              </a:r>
              <a:r>
                <a:rPr kumimoji="1" lang="en-US" altLang="ko-KR" sz="1000" dirty="0" smtClean="0">
                  <a:cs typeface="Arial" charset="0"/>
                </a:rPr>
                <a:t>, VMware</a:t>
              </a:r>
              <a:r>
                <a:rPr kumimoji="1" lang="ko-KR" altLang="en-US" sz="1000" smtClean="0">
                  <a:cs typeface="Arial" charset="0"/>
                </a:rPr>
                <a:t>에 대해</a:t>
              </a:r>
              <a:r>
                <a:rPr kumimoji="1" lang="en-US" altLang="ko-KR" sz="1000" dirty="0" smtClean="0">
                  <a:cs typeface="Arial" charset="0"/>
                </a:rPr>
                <a:t> Multi-stream </a:t>
              </a:r>
              <a:r>
                <a:rPr kumimoji="1" lang="ko-KR" altLang="en-US" sz="1000" smtClean="0">
                  <a:cs typeface="Arial" charset="0"/>
                </a:rPr>
                <a:t>복원을 지원하지 않는 경쟁사 대비 동시 복원 </a:t>
              </a:r>
              <a:r>
                <a:rPr kumimoji="1" lang="en-US" altLang="ko-KR" sz="1000" dirty="0" smtClean="0">
                  <a:cs typeface="Arial" charset="0"/>
                </a:rPr>
                <a:t>VM </a:t>
              </a:r>
              <a:r>
                <a:rPr kumimoji="1" lang="ko-KR" altLang="en-US" sz="1000" smtClean="0">
                  <a:cs typeface="Arial" charset="0"/>
                </a:rPr>
                <a:t>수량이 증가할수록 처리시간에 큰 차이가 발생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ko-KR" altLang="en-US" sz="1000" dirty="0" smtClean="0">
                  <a:cs typeface="Arial" charset="0"/>
                </a:rPr>
                <a:t>복원 처리시간은 서비스 다운타임에 직결되는 사항으로</a:t>
              </a:r>
              <a:r>
                <a:rPr kumimoji="1" lang="en-US" altLang="ko-KR" sz="1000" dirty="0" smtClean="0">
                  <a:cs typeface="Arial" charset="0"/>
                </a:rPr>
                <a:t>, RTO(</a:t>
              </a:r>
              <a:r>
                <a:rPr kumimoji="1" lang="ko-KR" altLang="en-US" sz="1000" smtClean="0">
                  <a:cs typeface="Arial" charset="0"/>
                </a:rPr>
                <a:t>복원 소요 시간</a:t>
              </a:r>
              <a:r>
                <a:rPr kumimoji="1" lang="en-US" altLang="ko-KR" sz="1000" dirty="0" smtClean="0">
                  <a:cs typeface="Arial" charset="0"/>
                </a:rPr>
                <a:t>)</a:t>
              </a:r>
              <a:r>
                <a:rPr kumimoji="1" lang="ko-KR" altLang="en-US" sz="1000" smtClean="0">
                  <a:cs typeface="Arial" charset="0"/>
                </a:rPr>
                <a:t>에 큰 영향을 미침</a:t>
              </a:r>
              <a:r>
                <a:rPr kumimoji="1" lang="en-US" altLang="ko-KR" sz="1000" dirty="0" smtClean="0">
                  <a:cs typeface="Arial" charset="0"/>
                </a:rPr>
                <a:t>.</a:t>
              </a:r>
            </a:p>
          </p:txBody>
        </p:sp>
        <p:grpSp>
          <p:nvGrpSpPr>
            <p:cNvPr id="65" name="그룹 64"/>
            <p:cNvGrpSpPr/>
            <p:nvPr/>
          </p:nvGrpSpPr>
          <p:grpSpPr>
            <a:xfrm>
              <a:off x="6287990" y="2187399"/>
              <a:ext cx="3037980" cy="334739"/>
              <a:chOff x="6287990" y="2187399"/>
              <a:chExt cx="3037980" cy="334739"/>
            </a:xfrm>
          </p:grpSpPr>
          <p:sp>
            <p:nvSpPr>
              <p:cNvPr id="66" name="AutoShape 457"/>
              <p:cNvSpPr>
                <a:spLocks noChangeArrowheads="1"/>
              </p:cNvSpPr>
              <p:nvPr/>
            </p:nvSpPr>
            <p:spPr bwMode="auto">
              <a:xfrm>
                <a:off x="6300424" y="2187399"/>
                <a:ext cx="3013112" cy="294368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en-US" altLang="ko-KR" sz="1100" b="1" dirty="0" smtClean="0">
                    <a:cs typeface="Arial" charset="0"/>
                  </a:rPr>
                  <a:t>Multi-stream</a:t>
                </a:r>
                <a:r>
                  <a:rPr kumimoji="1" lang="ko-KR" altLang="en-US" sz="1100" b="1" smtClean="0">
                    <a:cs typeface="Arial" charset="0"/>
                  </a:rPr>
                  <a:t>을 통한 동시복원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67" name="AutoShape 458"/>
              <p:cNvSpPr>
                <a:spLocks noChangeArrowheads="1"/>
              </p:cNvSpPr>
              <p:nvPr/>
            </p:nvSpPr>
            <p:spPr bwMode="auto">
              <a:xfrm>
                <a:off x="6287990" y="2412801"/>
                <a:ext cx="3037980" cy="109337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" name="AutoShape 459"/>
              <p:cNvSpPr>
                <a:spLocks noChangeArrowheads="1"/>
              </p:cNvSpPr>
              <p:nvPr/>
            </p:nvSpPr>
            <p:spPr bwMode="auto">
              <a:xfrm>
                <a:off x="6304568" y="2426258"/>
                <a:ext cx="3004823" cy="53827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graphicFrame>
        <p:nvGraphicFramePr>
          <p:cNvPr id="69" name="내용 개체 틀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642349"/>
              </p:ext>
            </p:extLst>
          </p:nvPr>
        </p:nvGraphicFramePr>
        <p:xfrm>
          <a:off x="507688" y="2331715"/>
          <a:ext cx="5453424" cy="37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0" name="Rounded Rectangle 87"/>
          <p:cNvSpPr/>
          <p:nvPr/>
        </p:nvSpPr>
        <p:spPr>
          <a:xfrm>
            <a:off x="1712640" y="3441209"/>
            <a:ext cx="2376264" cy="543461"/>
          </a:xfrm>
          <a:prstGeom prst="roundRect">
            <a:avLst>
              <a:gd name="adj" fmla="val 7143"/>
            </a:avLst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NetBackup Advantages: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bg1"/>
                </a:solidFill>
                <a:ea typeface="맑은 고딕" panose="020B0503020000020004" pitchFamily="50" charset="-127"/>
              </a:rPr>
              <a:t>다중 </a:t>
            </a:r>
            <a:r>
              <a:rPr lang="ko-KR" altLang="en-US" sz="900" dirty="0" err="1">
                <a:solidFill>
                  <a:schemeClr val="bg1"/>
                </a:solidFill>
                <a:ea typeface="맑은 고딕" panose="020B0503020000020004" pitchFamily="50" charset="-127"/>
              </a:rPr>
              <a:t>스트림에</a:t>
            </a:r>
            <a:r>
              <a:rPr lang="ko-KR" altLang="en-US" sz="900" dirty="0">
                <a:solidFill>
                  <a:schemeClr val="bg1"/>
                </a:solidFill>
                <a:ea typeface="맑은 고딕" panose="020B0503020000020004" pitchFamily="50" charset="-127"/>
              </a:rPr>
              <a:t> 최적화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ko-KR" altLang="en-US" sz="900" dirty="0" err="1">
                <a:solidFill>
                  <a:schemeClr val="bg1"/>
                </a:solidFill>
                <a:ea typeface="맑은 고딕" panose="020B0503020000020004" pitchFamily="50" charset="-127"/>
              </a:rPr>
              <a:t>스토리지에</a:t>
            </a:r>
            <a:r>
              <a:rPr lang="ko-KR" altLang="en-US" sz="900" dirty="0">
                <a:solidFill>
                  <a:schemeClr val="bg1"/>
                </a:solidFill>
                <a:ea typeface="맑은 고딕" panose="020B0503020000020004" pitchFamily="50" charset="-127"/>
              </a:rPr>
              <a:t> 직접</a:t>
            </a:r>
            <a:r>
              <a:rPr lang="en-US" altLang="ko-KR" sz="900" dirty="0">
                <a:solidFill>
                  <a:schemeClr val="bg1"/>
                </a:solidFill>
                <a:ea typeface="맑은 고딕" panose="020B0503020000020004" pitchFamily="50" charset="-127"/>
              </a:rPr>
              <a:t>(Direct-to-storage) </a:t>
            </a:r>
            <a:r>
              <a:rPr lang="ko-KR" altLang="en-US" sz="900">
                <a:solidFill>
                  <a:schemeClr val="bg1"/>
                </a:solidFill>
                <a:ea typeface="맑은 고딕" panose="020B0503020000020004" pitchFamily="50" charset="-127"/>
              </a:rPr>
              <a:t>복원</a:t>
            </a:r>
          </a:p>
        </p:txBody>
      </p:sp>
      <p:sp>
        <p:nvSpPr>
          <p:cNvPr id="71" name="TextBox 70"/>
          <p:cNvSpPr txBox="1"/>
          <p:nvPr/>
        </p:nvSpPr>
        <p:spPr bwMode="ltGray">
          <a:xfrm>
            <a:off x="273049" y="6220885"/>
            <a:ext cx="9302335" cy="20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no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altLang="ko-KR" sz="800" i="1" dirty="0">
                <a:latin typeface="+mj-lt"/>
                <a:ea typeface="맑은 고딕" panose="020B0503020000020004" pitchFamily="50" charset="-127"/>
              </a:rPr>
              <a:t>*Source: Principled </a:t>
            </a:r>
            <a:r>
              <a:rPr lang="en-US" altLang="ko-KR" sz="800" i="1" dirty="0" smtClean="0">
                <a:latin typeface="+mj-lt"/>
                <a:ea typeface="맑은 고딕" panose="020B0503020000020004" pitchFamily="50" charset="-127"/>
              </a:rPr>
              <a:t>Technologies Benchmark Report, Aug 2014, </a:t>
            </a:r>
            <a:r>
              <a:rPr lang="en-US" altLang="ko-KR" sz="800" i="1" dirty="0" smtClean="0">
                <a:latin typeface="+mj-lt"/>
                <a:ea typeface="맑은 고딕" panose="020B0503020000020004" pitchFamily="50" charset="-127"/>
                <a:hlinkClick r:id="rId3"/>
              </a:rPr>
              <a:t>http</a:t>
            </a:r>
            <a:r>
              <a:rPr lang="en-US" altLang="ko-KR" sz="800" i="1" dirty="0">
                <a:latin typeface="+mj-lt"/>
                <a:ea typeface="맑은 고딕" panose="020B0503020000020004" pitchFamily="50" charset="-127"/>
                <a:hlinkClick r:id="rId3"/>
              </a:rPr>
              <a:t>://www.symantec.com/ko/kr/enterprise-backup-software-comparison-benchmark</a:t>
            </a:r>
            <a:r>
              <a:rPr lang="en-US" altLang="ko-KR" sz="800" i="1" dirty="0" smtClean="0">
                <a:latin typeface="+mj-lt"/>
                <a:ea typeface="맑은 고딕" panose="020B0503020000020004" pitchFamily="50" charset="-127"/>
                <a:hlinkClick r:id="rId3"/>
              </a:rPr>
              <a:t>/</a:t>
            </a:r>
            <a:endParaRPr lang="en-US" altLang="ko-KR" sz="800" i="1" dirty="0" smtClean="0">
              <a:latin typeface="+mj-lt"/>
              <a:ea typeface="맑은 고딕" panose="020B0503020000020004" pitchFamily="50" charset="-127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altLang="ko-KR" sz="800" i="1" dirty="0">
              <a:latin typeface="+mj-lt"/>
              <a:ea typeface="맑은 고딕" panose="020B0503020000020004" pitchFamily="50" charset="-127"/>
            </a:endParaRPr>
          </a:p>
        </p:txBody>
      </p:sp>
      <p:sp>
        <p:nvSpPr>
          <p:cNvPr id="28" name="텍스트 개체 틀 34"/>
          <p:cNvSpPr>
            <a:spLocks noGrp="1"/>
          </p:cNvSpPr>
          <p:nvPr>
            <p:ph type="body" sz="quarter" idx="15"/>
          </p:nvPr>
        </p:nvSpPr>
        <p:spPr>
          <a:xfrm>
            <a:off x="8385684" y="170604"/>
            <a:ext cx="942567" cy="249299"/>
          </a:xfrm>
        </p:spPr>
        <p:txBody>
          <a:bodyPr/>
          <a:lstStyle/>
          <a:p>
            <a:r>
              <a:rPr lang="ko-KR" altLang="en-US" dirty="0" smtClean="0"/>
              <a:t>경쟁사</a:t>
            </a:r>
            <a:endParaRPr lang="ko-KR" altLang="en-US" dirty="0"/>
          </a:p>
        </p:txBody>
      </p:sp>
      <p:sp>
        <p:nvSpPr>
          <p:cNvPr id="29" name="텍스트 개체 틀 35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제품비교</a:t>
            </a:r>
            <a:endParaRPr lang="ko-KR" altLang="en-US" dirty="0"/>
          </a:p>
        </p:txBody>
      </p:sp>
      <p:sp>
        <p:nvSpPr>
          <p:cNvPr id="30" name="텍스트 개체 틀 36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III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470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3. </a:t>
            </a:r>
            <a:r>
              <a:rPr lang="ko-KR" altLang="en-US" smtClean="0"/>
              <a:t>경쟁사 제품 비교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43</a:t>
            </a:fld>
            <a:endParaRPr lang="en-US" altLang="ko-KR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/>
              <a:t>NetBackup</a:t>
            </a:r>
            <a:r>
              <a:rPr lang="ko-KR" altLang="en-US" dirty="0"/>
              <a:t>은 </a:t>
            </a:r>
            <a:r>
              <a:rPr lang="en-US" altLang="ko-KR" dirty="0"/>
              <a:t>Veritas </a:t>
            </a:r>
            <a:r>
              <a:rPr lang="ko-KR" altLang="en-US" dirty="0" err="1"/>
              <a:t>특허된</a:t>
            </a:r>
            <a:r>
              <a:rPr lang="ko-KR" altLang="en-US" dirty="0"/>
              <a:t> </a:t>
            </a:r>
            <a:r>
              <a:rPr lang="ko-KR" altLang="en-US" dirty="0" err="1"/>
              <a:t>개별파일</a:t>
            </a:r>
            <a:r>
              <a:rPr lang="ko-KR" altLang="en-US" dirty="0"/>
              <a:t> 복구 기술인 </a:t>
            </a:r>
            <a:r>
              <a:rPr lang="en-US" altLang="ko-KR" dirty="0"/>
              <a:t>GRT</a:t>
            </a:r>
            <a:r>
              <a:rPr lang="ko-KR" altLang="en-US" dirty="0"/>
              <a:t>와 가상 환경에 최적화된 </a:t>
            </a:r>
            <a:r>
              <a:rPr lang="en-US" altLang="ko-KR" dirty="0"/>
              <a:t>V-RAY </a:t>
            </a:r>
            <a:r>
              <a:rPr lang="ko-KR" altLang="en-US" dirty="0"/>
              <a:t>기술을 통하여 </a:t>
            </a:r>
            <a:r>
              <a:rPr lang="en-US" altLang="ko-KR" dirty="0"/>
              <a:t>VM</a:t>
            </a:r>
            <a:r>
              <a:rPr lang="ko-KR" altLang="en-US" dirty="0"/>
              <a:t>에 대한 </a:t>
            </a:r>
            <a:r>
              <a:rPr lang="ko-KR" altLang="en-US" dirty="0" err="1"/>
              <a:t>싱글패스</a:t>
            </a:r>
            <a:r>
              <a:rPr lang="en-US" altLang="ko-KR" dirty="0"/>
              <a:t>(Single-pass) </a:t>
            </a:r>
            <a:r>
              <a:rPr lang="ko-KR" altLang="en-US" dirty="0"/>
              <a:t>백업 이후 다양한 방법으로 </a:t>
            </a:r>
            <a:r>
              <a:rPr lang="en-US" altLang="ko-KR" dirty="0"/>
              <a:t>VM</a:t>
            </a:r>
            <a:r>
              <a:rPr lang="ko-KR" altLang="en-US" dirty="0"/>
              <a:t>을 복구할 수 있습니다</a:t>
            </a:r>
            <a:r>
              <a:rPr lang="en-US" altLang="ko-KR" dirty="0"/>
              <a:t>. </a:t>
            </a:r>
            <a:r>
              <a:rPr lang="ko-KR" altLang="en-US" dirty="0"/>
              <a:t>특히 </a:t>
            </a:r>
            <a:r>
              <a:rPr lang="en-US" altLang="ko-KR" dirty="0"/>
              <a:t>VM</a:t>
            </a:r>
            <a:r>
              <a:rPr lang="ko-KR" altLang="en-US" dirty="0"/>
              <a:t>내에 파일 및 폴더 단위 복구 뿐만 아니라 </a:t>
            </a:r>
            <a:r>
              <a:rPr lang="en-US" altLang="ko-KR" dirty="0"/>
              <a:t>VM</a:t>
            </a:r>
            <a:r>
              <a:rPr lang="ko-KR" altLang="en-US" dirty="0"/>
              <a:t>에 구성된 </a:t>
            </a:r>
            <a:r>
              <a:rPr lang="en-US" altLang="ko-KR" dirty="0"/>
              <a:t>Microsoft </a:t>
            </a:r>
            <a:r>
              <a:rPr lang="ko-KR" altLang="en-US" dirty="0"/>
              <a:t>어플리케이션에 대한 개별 </a:t>
            </a:r>
            <a:r>
              <a:rPr lang="ko-KR" altLang="en-US" dirty="0" err="1"/>
              <a:t>개체단위</a:t>
            </a:r>
            <a:r>
              <a:rPr lang="ko-KR" altLang="en-US" dirty="0"/>
              <a:t> 복구를 통해 </a:t>
            </a:r>
            <a:r>
              <a:rPr lang="en-US" altLang="ko-KR" dirty="0"/>
              <a:t>RTO(</a:t>
            </a:r>
            <a:r>
              <a:rPr lang="ko-KR" altLang="en-US" dirty="0"/>
              <a:t>복구 소요시간</a:t>
            </a:r>
            <a:r>
              <a:rPr lang="en-US" altLang="ko-KR" dirty="0"/>
              <a:t>)</a:t>
            </a:r>
            <a:r>
              <a:rPr lang="ko-KR" altLang="en-US" dirty="0"/>
              <a:t>를 크게 단축시킬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39" name="텍스트 개체 틀 38"/>
          <p:cNvSpPr>
            <a:spLocks noGrp="1"/>
          </p:cNvSpPr>
          <p:nvPr>
            <p:ph type="body" sz="quarter" idx="18"/>
          </p:nvPr>
        </p:nvSpPr>
        <p:spPr>
          <a:xfrm>
            <a:off x="560512" y="2031546"/>
            <a:ext cx="8856538" cy="193899"/>
          </a:xfrm>
        </p:spPr>
        <p:txBody>
          <a:bodyPr/>
          <a:lstStyle/>
          <a:p>
            <a:r>
              <a:rPr lang="en-US" altLang="ko-KR" dirty="0"/>
              <a:t>VM </a:t>
            </a:r>
            <a:r>
              <a:rPr lang="ko-KR" altLang="en-US" dirty="0"/>
              <a:t>스냅샷 백업에서 개별 복구 총 소요시간 비교</a:t>
            </a:r>
          </a:p>
        </p:txBody>
      </p:sp>
      <p:sp>
        <p:nvSpPr>
          <p:cNvPr id="50" name="자유형 49"/>
          <p:cNvSpPr/>
          <p:nvPr/>
        </p:nvSpPr>
        <p:spPr bwMode="auto">
          <a:xfrm>
            <a:off x="5746750" y="4879977"/>
            <a:ext cx="615950" cy="1390650"/>
          </a:xfrm>
          <a:custGeom>
            <a:avLst/>
            <a:gdLst>
              <a:gd name="connsiteX0" fmla="*/ 615950 w 615950"/>
              <a:gd name="connsiteY0" fmla="*/ 1390650 h 1390650"/>
              <a:gd name="connsiteX1" fmla="*/ 615950 w 615950"/>
              <a:gd name="connsiteY1" fmla="*/ 247650 h 1390650"/>
              <a:gd name="connsiteX2" fmla="*/ 0 w 615950"/>
              <a:gd name="connsiteY2" fmla="*/ 0 h 1390650"/>
              <a:gd name="connsiteX3" fmla="*/ 0 w 615950"/>
              <a:gd name="connsiteY3" fmla="*/ 850900 h 1390650"/>
              <a:gd name="connsiteX4" fmla="*/ 615950 w 615950"/>
              <a:gd name="connsiteY4" fmla="*/ 1390650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950" h="1390650">
                <a:moveTo>
                  <a:pt x="615950" y="1390650"/>
                </a:moveTo>
                <a:lnTo>
                  <a:pt x="615950" y="247650"/>
                </a:lnTo>
                <a:lnTo>
                  <a:pt x="0" y="0"/>
                </a:lnTo>
                <a:lnTo>
                  <a:pt x="0" y="850900"/>
                </a:lnTo>
                <a:lnTo>
                  <a:pt x="615950" y="1390650"/>
                </a:lnTo>
                <a:close/>
              </a:path>
            </a:pathLst>
          </a:custGeom>
          <a:gradFill flip="none" rotWithShape="1">
            <a:gsLst>
              <a:gs pos="0">
                <a:srgbClr val="DDDDDD"/>
              </a:gs>
              <a:gs pos="100000">
                <a:schemeClr val="bg1">
                  <a:alpha val="0"/>
                </a:schemeClr>
              </a:gs>
            </a:gsLst>
            <a:lin ang="10800000" scaled="0"/>
            <a:tileRect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51" name="자유형 50"/>
          <p:cNvSpPr/>
          <p:nvPr/>
        </p:nvSpPr>
        <p:spPr bwMode="auto">
          <a:xfrm>
            <a:off x="5753100" y="4879977"/>
            <a:ext cx="3644900" cy="247650"/>
          </a:xfrm>
          <a:custGeom>
            <a:avLst/>
            <a:gdLst>
              <a:gd name="connsiteX0" fmla="*/ 609600 w 3644900"/>
              <a:gd name="connsiteY0" fmla="*/ 247650 h 247650"/>
              <a:gd name="connsiteX1" fmla="*/ 3644900 w 3644900"/>
              <a:gd name="connsiteY1" fmla="*/ 247650 h 247650"/>
              <a:gd name="connsiteX2" fmla="*/ 2247900 w 3644900"/>
              <a:gd name="connsiteY2" fmla="*/ 0 h 247650"/>
              <a:gd name="connsiteX3" fmla="*/ 0 w 3644900"/>
              <a:gd name="connsiteY3" fmla="*/ 0 h 247650"/>
              <a:gd name="connsiteX4" fmla="*/ 609600 w 3644900"/>
              <a:gd name="connsiteY4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900" h="247650">
                <a:moveTo>
                  <a:pt x="609600" y="247650"/>
                </a:moveTo>
                <a:lnTo>
                  <a:pt x="3644900" y="247650"/>
                </a:lnTo>
                <a:lnTo>
                  <a:pt x="2247900" y="0"/>
                </a:lnTo>
                <a:lnTo>
                  <a:pt x="0" y="0"/>
                </a:lnTo>
                <a:lnTo>
                  <a:pt x="609600" y="247650"/>
                </a:lnTo>
                <a:close/>
              </a:path>
            </a:pathLst>
          </a:custGeom>
          <a:gradFill flip="none" rotWithShape="1">
            <a:gsLst>
              <a:gs pos="0">
                <a:srgbClr val="DDDDDD"/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52" name="그룹 51"/>
          <p:cNvGrpSpPr/>
          <p:nvPr/>
        </p:nvGrpSpPr>
        <p:grpSpPr>
          <a:xfrm>
            <a:off x="6357408" y="5127459"/>
            <a:ext cx="3050422" cy="1153164"/>
            <a:chOff x="6279695" y="2165182"/>
            <a:chExt cx="3050422" cy="1153164"/>
          </a:xfrm>
        </p:grpSpPr>
        <p:sp>
          <p:nvSpPr>
            <p:cNvPr id="53" name="AutoShape 455"/>
            <p:cNvSpPr>
              <a:spLocks noChangeArrowheads="1"/>
            </p:cNvSpPr>
            <p:nvPr/>
          </p:nvSpPr>
          <p:spPr bwMode="auto">
            <a:xfrm>
              <a:off x="6279695" y="2165182"/>
              <a:ext cx="3050422" cy="1153164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NetBackup</a:t>
              </a:r>
              <a:r>
                <a:rPr kumimoji="1" lang="ko-KR" altLang="en-US" sz="1000" smtClean="0">
                  <a:cs typeface="Arial" charset="0"/>
                </a:rPr>
                <a:t>은 싱글 </a:t>
              </a:r>
              <a:r>
                <a:rPr kumimoji="1" lang="ko-KR" altLang="en-US" sz="1000" dirty="0">
                  <a:cs typeface="Arial" charset="0"/>
                </a:rPr>
                <a:t>패스의 개별 단위 복구 </a:t>
              </a:r>
              <a:r>
                <a:rPr kumimoji="1" lang="ko-KR" altLang="en-US" sz="1000">
                  <a:cs typeface="Arial" charset="0"/>
                </a:rPr>
                <a:t>백업을 </a:t>
              </a:r>
              <a:r>
                <a:rPr kumimoji="1" lang="ko-KR" altLang="en-US" sz="1000" smtClean="0">
                  <a:cs typeface="Arial" charset="0"/>
                </a:rPr>
                <a:t>지원하며 </a:t>
              </a:r>
              <a:r>
                <a:rPr kumimoji="1" lang="ko-KR" altLang="en-US" sz="1000" dirty="0">
                  <a:cs typeface="Arial" charset="0"/>
                </a:rPr>
                <a:t>경쟁 제품 </a:t>
              </a:r>
              <a:r>
                <a:rPr kumimoji="1" lang="en-US" altLang="ko-KR" sz="1000" dirty="0">
                  <a:cs typeface="Arial" charset="0"/>
                </a:rPr>
                <a:t>"C"</a:t>
              </a:r>
              <a:r>
                <a:rPr kumimoji="1" lang="ko-KR" altLang="en-US" sz="1000">
                  <a:cs typeface="Arial" charset="0"/>
                </a:rPr>
                <a:t>보다 </a:t>
              </a:r>
              <a:r>
                <a:rPr kumimoji="1" lang="en-US" altLang="ko-KR" sz="1000" dirty="0">
                  <a:cs typeface="Arial" charset="0"/>
                </a:rPr>
                <a:t>3.2</a:t>
              </a:r>
              <a:r>
                <a:rPr kumimoji="1" lang="ko-KR" altLang="en-US" sz="1000" smtClean="0">
                  <a:cs typeface="Arial" charset="0"/>
                </a:rPr>
                <a:t>배</a:t>
              </a:r>
              <a:r>
                <a:rPr kumimoji="1" lang="en-US" altLang="ko-KR" sz="1000" dirty="0" smtClean="0">
                  <a:cs typeface="Arial" charset="0"/>
                </a:rPr>
                <a:t>, </a:t>
              </a:r>
              <a:r>
                <a:rPr kumimoji="1" lang="ko-KR" altLang="en-US" sz="1000" smtClean="0">
                  <a:cs typeface="Arial" charset="0"/>
                </a:rPr>
                <a:t>경쟁 </a:t>
              </a:r>
              <a:r>
                <a:rPr kumimoji="1" lang="ko-KR" altLang="en-US" sz="1000">
                  <a:cs typeface="Arial" charset="0"/>
                </a:rPr>
                <a:t>제품 </a:t>
              </a:r>
              <a:r>
                <a:rPr kumimoji="1" lang="en-US" altLang="ko-KR" sz="1000" dirty="0">
                  <a:cs typeface="Arial" charset="0"/>
                </a:rPr>
                <a:t>"E"</a:t>
              </a:r>
              <a:r>
                <a:rPr kumimoji="1" lang="ko-KR" altLang="en-US" sz="1000" smtClean="0">
                  <a:cs typeface="Arial" charset="0"/>
                </a:rPr>
                <a:t>보다는 </a:t>
              </a:r>
              <a:r>
                <a:rPr kumimoji="1" lang="en-US" altLang="ko-KR" sz="1000" dirty="0">
                  <a:cs typeface="Arial" charset="0"/>
                </a:rPr>
                <a:t>1.7</a:t>
              </a:r>
              <a:r>
                <a:rPr kumimoji="1" lang="ko-KR" altLang="en-US" sz="1000">
                  <a:cs typeface="Arial" charset="0"/>
                </a:rPr>
                <a:t>배 더 </a:t>
              </a:r>
              <a:r>
                <a:rPr kumimoji="1" lang="ko-KR" altLang="en-US" sz="1000" smtClean="0">
                  <a:cs typeface="Arial" charset="0"/>
                </a:rPr>
                <a:t>빠른 성능을 기록하였음</a:t>
              </a:r>
              <a:endParaRPr kumimoji="1" lang="en-US" altLang="ko-KR" sz="1000" dirty="0" smtClean="0">
                <a:cs typeface="Arial" charset="0"/>
              </a:endParaRPr>
            </a:p>
          </p:txBody>
        </p:sp>
        <p:grpSp>
          <p:nvGrpSpPr>
            <p:cNvPr id="72" name="그룹 71"/>
            <p:cNvGrpSpPr/>
            <p:nvPr/>
          </p:nvGrpSpPr>
          <p:grpSpPr>
            <a:xfrm>
              <a:off x="6287990" y="2187399"/>
              <a:ext cx="3037980" cy="334739"/>
              <a:chOff x="6287990" y="2187399"/>
              <a:chExt cx="3037980" cy="334739"/>
            </a:xfrm>
          </p:grpSpPr>
          <p:sp>
            <p:nvSpPr>
              <p:cNvPr id="73" name="AutoShape 457"/>
              <p:cNvSpPr>
                <a:spLocks noChangeArrowheads="1"/>
              </p:cNvSpPr>
              <p:nvPr/>
            </p:nvSpPr>
            <p:spPr bwMode="auto">
              <a:xfrm>
                <a:off x="6300424" y="2187399"/>
                <a:ext cx="3013112" cy="294368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ko-KR" altLang="en-US" sz="1100" b="1" dirty="0" smtClean="0">
                    <a:cs typeface="Arial" charset="0"/>
                  </a:rPr>
                  <a:t>벤치마크 테스트 결과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74" name="AutoShape 458"/>
              <p:cNvSpPr>
                <a:spLocks noChangeArrowheads="1"/>
              </p:cNvSpPr>
              <p:nvPr/>
            </p:nvSpPr>
            <p:spPr bwMode="auto">
              <a:xfrm>
                <a:off x="6287990" y="2412801"/>
                <a:ext cx="3037980" cy="109337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" name="AutoShape 459"/>
              <p:cNvSpPr>
                <a:spLocks noChangeArrowheads="1"/>
              </p:cNvSpPr>
              <p:nvPr/>
            </p:nvSpPr>
            <p:spPr bwMode="auto">
              <a:xfrm>
                <a:off x="6304568" y="2426258"/>
                <a:ext cx="3004823" cy="53827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76" name="Freeform 145"/>
          <p:cNvSpPr/>
          <p:nvPr/>
        </p:nvSpPr>
        <p:spPr bwMode="auto">
          <a:xfrm>
            <a:off x="5745088" y="2372043"/>
            <a:ext cx="628650" cy="2691285"/>
          </a:xfrm>
          <a:custGeom>
            <a:avLst/>
            <a:gdLst>
              <a:gd name="connsiteX0" fmla="*/ 628650 w 628650"/>
              <a:gd name="connsiteY0" fmla="*/ 2900362 h 2900362"/>
              <a:gd name="connsiteX1" fmla="*/ 628650 w 628650"/>
              <a:gd name="connsiteY1" fmla="*/ 0 h 2900362"/>
              <a:gd name="connsiteX2" fmla="*/ 0 w 628650"/>
              <a:gd name="connsiteY2" fmla="*/ 485775 h 2900362"/>
              <a:gd name="connsiteX3" fmla="*/ 0 w 628650"/>
              <a:gd name="connsiteY3" fmla="*/ 2652712 h 2900362"/>
              <a:gd name="connsiteX4" fmla="*/ 628650 w 628650"/>
              <a:gd name="connsiteY4" fmla="*/ 2900362 h 2900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" h="2900362">
                <a:moveTo>
                  <a:pt x="628650" y="2900362"/>
                </a:moveTo>
                <a:lnTo>
                  <a:pt x="628650" y="0"/>
                </a:lnTo>
                <a:lnTo>
                  <a:pt x="0" y="485775"/>
                </a:lnTo>
                <a:lnTo>
                  <a:pt x="0" y="2652712"/>
                </a:lnTo>
                <a:lnTo>
                  <a:pt x="628650" y="2900362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grpSp>
        <p:nvGrpSpPr>
          <p:cNvPr id="77" name="그룹 76"/>
          <p:cNvGrpSpPr/>
          <p:nvPr/>
        </p:nvGrpSpPr>
        <p:grpSpPr>
          <a:xfrm>
            <a:off x="6357408" y="2352509"/>
            <a:ext cx="3050422" cy="2720862"/>
            <a:chOff x="6279695" y="2165182"/>
            <a:chExt cx="3050422" cy="2720862"/>
          </a:xfrm>
        </p:grpSpPr>
        <p:sp>
          <p:nvSpPr>
            <p:cNvPr id="78" name="AutoShape 455"/>
            <p:cNvSpPr>
              <a:spLocks noChangeArrowheads="1"/>
            </p:cNvSpPr>
            <p:nvPr/>
          </p:nvSpPr>
          <p:spPr bwMode="auto">
            <a:xfrm>
              <a:off x="6279695" y="2165182"/>
              <a:ext cx="3050422" cy="2720862"/>
            </a:xfrm>
            <a:prstGeom prst="roundRect">
              <a:avLst>
                <a:gd name="adj" fmla="val 2199"/>
              </a:avLst>
            </a:prstGeom>
            <a:solidFill>
              <a:srgbClr val="FFFFFF"/>
            </a:solidFill>
            <a:ln w="9525" algn="ctr">
              <a:solidFill>
                <a:srgbClr val="C0C0C0"/>
              </a:solidFill>
              <a:round/>
              <a:headEnd/>
              <a:tailEnd type="non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lIns="54000" tIns="396000" rIns="54000" bIns="25200">
              <a:noAutofit/>
            </a:bodyPr>
            <a:lstStyle/>
            <a:p>
              <a:pPr marL="90000" indent="-90000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>
                  <a:cs typeface="Arial" charset="0"/>
                </a:rPr>
                <a:t>Veritas </a:t>
              </a:r>
              <a:r>
                <a:rPr kumimoji="1" lang="ko-KR" altLang="en-US" sz="1000" smtClean="0">
                  <a:cs typeface="Arial" charset="0"/>
                </a:rPr>
                <a:t>특허된 </a:t>
              </a:r>
              <a:r>
                <a:rPr kumimoji="1" lang="en-US" altLang="ko-KR" sz="1000" dirty="0" smtClean="0">
                  <a:cs typeface="Arial" charset="0"/>
                </a:rPr>
                <a:t>GRT, V-RAY </a:t>
              </a:r>
              <a:r>
                <a:rPr kumimoji="1" lang="ko-KR" altLang="en-US" sz="1000" smtClean="0">
                  <a:cs typeface="Arial" charset="0"/>
                </a:rPr>
                <a:t>기술 적용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VM </a:t>
              </a:r>
              <a:r>
                <a:rPr kumimoji="1" lang="ko-KR" altLang="en-US" sz="1000" smtClean="0">
                  <a:cs typeface="Arial" charset="0"/>
                </a:rPr>
                <a:t>단위 싱글패스</a:t>
              </a:r>
              <a:r>
                <a:rPr kumimoji="1" lang="en-US" altLang="ko-KR" sz="1000" dirty="0" smtClean="0">
                  <a:cs typeface="Arial" charset="0"/>
                </a:rPr>
                <a:t>(Single-pass) </a:t>
              </a:r>
              <a:r>
                <a:rPr kumimoji="1" lang="ko-KR" altLang="en-US" sz="1000" smtClean="0">
                  <a:cs typeface="Arial" charset="0"/>
                </a:rPr>
                <a:t>백업 수행 이후 다양한 방법의 복구 방법 제공</a:t>
              </a:r>
              <a:endParaRPr kumimoji="1" lang="en-US" altLang="ko-KR" sz="1000" dirty="0" smtClean="0">
                <a:cs typeface="Arial" charset="0"/>
              </a:endParaRPr>
            </a:p>
            <a:p>
              <a:pPr marL="182563" lvl="1" indent="-87313" defTabSz="625475">
                <a:lnSpc>
                  <a:spcPct val="85000"/>
                </a:lnSpc>
                <a:spcAft>
                  <a:spcPts val="400"/>
                </a:spcAft>
                <a:buFontTx/>
                <a:buChar char="-"/>
              </a:pPr>
              <a:r>
                <a:rPr kumimoji="1" lang="ko-KR" altLang="en-US" sz="1000" dirty="0" smtClean="0">
                  <a:cs typeface="Arial" charset="0"/>
                </a:rPr>
                <a:t>전체 </a:t>
              </a:r>
              <a:r>
                <a:rPr kumimoji="1" lang="en-US" altLang="ko-KR" sz="1000" dirty="0" smtClean="0">
                  <a:cs typeface="Arial" charset="0"/>
                </a:rPr>
                <a:t>VM </a:t>
              </a:r>
              <a:r>
                <a:rPr kumimoji="1" lang="ko-KR" altLang="en-US" sz="1000" smtClean="0">
                  <a:cs typeface="Arial" charset="0"/>
                </a:rPr>
                <a:t>또는 </a:t>
              </a:r>
              <a:r>
                <a:rPr kumimoji="1" lang="en-US" altLang="ko-KR" sz="1000" dirty="0" smtClean="0">
                  <a:cs typeface="Arial" charset="0"/>
                </a:rPr>
                <a:t>VMDK </a:t>
              </a:r>
              <a:r>
                <a:rPr kumimoji="1" lang="ko-KR" altLang="en-US" sz="1000" smtClean="0">
                  <a:cs typeface="Arial" charset="0"/>
                </a:rPr>
                <a:t>단위</a:t>
              </a:r>
              <a:endParaRPr kumimoji="1" lang="en-US" altLang="ko-KR" sz="1000" dirty="0" smtClean="0">
                <a:cs typeface="Arial" charset="0"/>
              </a:endParaRPr>
            </a:p>
            <a:p>
              <a:pPr marL="182563" lvl="1" indent="-87313" defTabSz="625475">
                <a:lnSpc>
                  <a:spcPct val="85000"/>
                </a:lnSpc>
                <a:spcAft>
                  <a:spcPts val="400"/>
                </a:spcAft>
                <a:buFontTx/>
                <a:buChar char="-"/>
              </a:pPr>
              <a:r>
                <a:rPr kumimoji="1" lang="ko-KR" altLang="en-US" sz="1000" dirty="0" smtClean="0">
                  <a:cs typeface="Arial" charset="0"/>
                </a:rPr>
                <a:t>개별 파일</a:t>
              </a:r>
              <a:r>
                <a:rPr kumimoji="1" lang="en-US" altLang="ko-KR" sz="1000" dirty="0" smtClean="0">
                  <a:cs typeface="Arial" charset="0"/>
                </a:rPr>
                <a:t>/</a:t>
              </a:r>
              <a:r>
                <a:rPr kumimoji="1" lang="ko-KR" altLang="en-US" sz="1000" smtClean="0">
                  <a:cs typeface="Arial" charset="0"/>
                </a:rPr>
                <a:t>폴더 단위</a:t>
              </a:r>
              <a:endParaRPr kumimoji="1" lang="en-US" altLang="ko-KR" sz="1000" dirty="0" smtClean="0">
                <a:cs typeface="Arial" charset="0"/>
              </a:endParaRPr>
            </a:p>
            <a:p>
              <a:pPr marL="182563" lvl="1" indent="-87313" defTabSz="625475">
                <a:lnSpc>
                  <a:spcPct val="85000"/>
                </a:lnSpc>
                <a:spcAft>
                  <a:spcPts val="400"/>
                </a:spcAft>
                <a:buFontTx/>
                <a:buChar char="-"/>
              </a:pPr>
              <a:r>
                <a:rPr kumimoji="1" lang="en-US" altLang="ko-KR" sz="1000" dirty="0" smtClean="0">
                  <a:cs typeface="Arial" charset="0"/>
                </a:rPr>
                <a:t>SQL, Exchange, Active Directory, SharePoint </a:t>
              </a:r>
              <a:r>
                <a:rPr kumimoji="1" lang="ko-KR" altLang="en-US" sz="1000" smtClean="0">
                  <a:cs typeface="Arial" charset="0"/>
                </a:rPr>
                <a:t>개별 개체단위</a:t>
              </a:r>
              <a:endParaRPr kumimoji="1" lang="en-US" altLang="ko-KR" sz="1000" dirty="0" smtClean="0"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VM</a:t>
              </a:r>
              <a:r>
                <a:rPr kumimoji="1" lang="ko-KR" altLang="en-US" sz="1000" smtClean="0">
                  <a:cs typeface="Arial" charset="0"/>
                </a:rPr>
                <a:t>을 마운트하는 등의 사전 준비작업 필요없음</a:t>
              </a:r>
              <a:r>
                <a:rPr kumimoji="1" lang="en-US" altLang="ko-KR" sz="1000" dirty="0" smtClean="0">
                  <a:cs typeface="Arial" charset="0"/>
                </a:rPr>
                <a:t>.</a:t>
              </a:r>
            </a:p>
            <a:p>
              <a:pPr marL="182563" lvl="1" indent="-87313" defTabSz="625475">
                <a:lnSpc>
                  <a:spcPct val="85000"/>
                </a:lnSpc>
                <a:spcAft>
                  <a:spcPts val="400"/>
                </a:spcAft>
                <a:buFontTx/>
                <a:buChar char="-"/>
              </a:pPr>
              <a:r>
                <a:rPr kumimoji="1" lang="ko-KR" altLang="en-US" sz="1000" dirty="0" smtClean="0">
                  <a:solidFill>
                    <a:srgbClr val="414142"/>
                  </a:solidFill>
                  <a:cs typeface="Arial" charset="0"/>
                </a:rPr>
                <a:t>백업 저장된 위치에서 직접 처리</a:t>
              </a:r>
              <a:endParaRPr kumimoji="1" lang="en-US" altLang="ko-KR" sz="1000" dirty="0">
                <a:solidFill>
                  <a:srgbClr val="414142"/>
                </a:solidFill>
                <a:cs typeface="Arial" charset="0"/>
              </a:endParaRPr>
            </a:p>
            <a:p>
              <a:pPr marL="90000" indent="-90000" algn="l" defTabSz="642938">
                <a:lnSpc>
                  <a:spcPct val="85000"/>
                </a:lnSpc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kumimoji="1" lang="en-US" altLang="ko-KR" sz="1000" dirty="0" smtClean="0">
                  <a:cs typeface="Arial" charset="0"/>
                </a:rPr>
                <a:t>RTO</a:t>
              </a:r>
              <a:r>
                <a:rPr kumimoji="1" lang="ko-KR" altLang="en-US" sz="1000" smtClean="0">
                  <a:cs typeface="Arial" charset="0"/>
                </a:rPr>
                <a:t>를 줄이고</a:t>
              </a:r>
              <a:r>
                <a:rPr kumimoji="1" lang="en-US" altLang="ko-KR" sz="1000" dirty="0" smtClean="0">
                  <a:cs typeface="Arial" charset="0"/>
                </a:rPr>
                <a:t>, VM </a:t>
              </a:r>
              <a:r>
                <a:rPr kumimoji="1" lang="ko-KR" altLang="en-US" sz="1000" smtClean="0">
                  <a:cs typeface="Arial" charset="0"/>
                </a:rPr>
                <a:t>보호에 대한 복잡성을 감소시킬 수 있는 최적의 방법</a:t>
              </a:r>
              <a:endParaRPr kumimoji="1" lang="en-US" altLang="ko-KR" sz="1000" dirty="0" smtClean="0">
                <a:cs typeface="Arial" charset="0"/>
              </a:endParaRPr>
            </a:p>
          </p:txBody>
        </p:sp>
        <p:grpSp>
          <p:nvGrpSpPr>
            <p:cNvPr id="79" name="그룹 78"/>
            <p:cNvGrpSpPr/>
            <p:nvPr/>
          </p:nvGrpSpPr>
          <p:grpSpPr>
            <a:xfrm>
              <a:off x="6287990" y="2187399"/>
              <a:ext cx="3037980" cy="334739"/>
              <a:chOff x="6287990" y="2187399"/>
              <a:chExt cx="3037980" cy="334739"/>
            </a:xfrm>
          </p:grpSpPr>
          <p:sp>
            <p:nvSpPr>
              <p:cNvPr id="80" name="AutoShape 457"/>
              <p:cNvSpPr>
                <a:spLocks noChangeArrowheads="1"/>
              </p:cNvSpPr>
              <p:nvPr/>
            </p:nvSpPr>
            <p:spPr bwMode="auto">
              <a:xfrm>
                <a:off x="6300424" y="2187399"/>
                <a:ext cx="3013112" cy="294368"/>
              </a:xfrm>
              <a:prstGeom prst="roundRect">
                <a:avLst>
                  <a:gd name="adj" fmla="val 9713"/>
                </a:avLst>
              </a:prstGeom>
              <a:solidFill>
                <a:srgbClr val="EEEE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tIns="21600"/>
              <a:lstStyle/>
              <a:p>
                <a:pPr algn="ctr" latinLnBrk="1">
                  <a:spcAft>
                    <a:spcPct val="0"/>
                  </a:spcAft>
                  <a:buClrTx/>
                  <a:buFontTx/>
                  <a:buNone/>
                </a:pPr>
                <a:r>
                  <a:rPr kumimoji="1" lang="ko-KR" altLang="en-US" sz="1100" b="1" dirty="0" smtClean="0">
                    <a:cs typeface="Arial" charset="0"/>
                  </a:rPr>
                  <a:t>백업은 한 번만</a:t>
                </a:r>
                <a:r>
                  <a:rPr kumimoji="1" lang="en-US" altLang="ko-KR" sz="1100" b="1" dirty="0" smtClean="0">
                    <a:cs typeface="Arial" charset="0"/>
                  </a:rPr>
                  <a:t>, </a:t>
                </a:r>
                <a:r>
                  <a:rPr kumimoji="1" lang="ko-KR" altLang="en-US" sz="1100" b="1" smtClean="0">
                    <a:cs typeface="Arial" charset="0"/>
                  </a:rPr>
                  <a:t>복구는 다양하게</a:t>
                </a:r>
                <a:endParaRPr kumimoji="1" lang="ko-KR" altLang="en-US" sz="1100" b="1" dirty="0">
                  <a:cs typeface="Arial" charset="0"/>
                </a:endParaRPr>
              </a:p>
            </p:txBody>
          </p:sp>
          <p:sp>
            <p:nvSpPr>
              <p:cNvPr id="81" name="AutoShape 458"/>
              <p:cNvSpPr>
                <a:spLocks noChangeArrowheads="1"/>
              </p:cNvSpPr>
              <p:nvPr/>
            </p:nvSpPr>
            <p:spPr bwMode="auto">
              <a:xfrm>
                <a:off x="6287990" y="2412801"/>
                <a:ext cx="3037980" cy="109337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C0C0C0"/>
                    </a:solidFill>
                    <a:round/>
                    <a:headEnd/>
                    <a:tailEnd type="none" w="med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2700" dir="16200000" algn="ctr" rotWithShape="0">
                        <a:srgbClr val="4699DE"/>
                      </a:outerShdw>
                    </a:effectLst>
                  </a14:hiddenEffects>
                </a:ext>
              </a:extLst>
            </p:spPr>
            <p:txBody>
              <a:bodyPr wrap="none" lIns="77644" tIns="38823" rIns="77644" bIns="38823"/>
              <a:lstStyle/>
              <a:p>
                <a:pPr marL="160338" indent="-160338" defTabSz="642938">
                  <a:spcAft>
                    <a:spcPct val="0"/>
                  </a:spcAft>
                  <a:buClrTx/>
                  <a:buFont typeface="Wingdings" pitchFamily="2" charset="2"/>
                  <a:buNone/>
                </a:pPr>
                <a:endParaRPr kumimoji="1" lang="ko-KR" altLang="en-US" sz="1200">
                  <a:solidFill>
                    <a:srgbClr val="3366FF"/>
                  </a:solidFill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" name="AutoShape 459"/>
              <p:cNvSpPr>
                <a:spLocks noChangeArrowheads="1"/>
              </p:cNvSpPr>
              <p:nvPr/>
            </p:nvSpPr>
            <p:spPr bwMode="auto">
              <a:xfrm>
                <a:off x="6304568" y="2426258"/>
                <a:ext cx="3004823" cy="53827"/>
              </a:xfrm>
              <a:custGeom>
                <a:avLst/>
                <a:gdLst>
                  <a:gd name="G0" fmla="+- 966 0 0"/>
                  <a:gd name="G1" fmla="+- 21600 0 966"/>
                  <a:gd name="G2" fmla="*/ 966 1 2"/>
                  <a:gd name="G3" fmla="+- 21600 0 G2"/>
                  <a:gd name="G4" fmla="+/ 966 21600 2"/>
                  <a:gd name="G5" fmla="+/ G1 0 2"/>
                  <a:gd name="G6" fmla="*/ 21600 21600 966"/>
                  <a:gd name="G7" fmla="*/ G6 1 2"/>
                  <a:gd name="G8" fmla="+- 21600 0 G7"/>
                  <a:gd name="G9" fmla="*/ 21600 1 2"/>
                  <a:gd name="G10" fmla="+- 966 0 G9"/>
                  <a:gd name="G11" fmla="?: G10 G8 0"/>
                  <a:gd name="G12" fmla="?: G10 G7 21600"/>
                  <a:gd name="T0" fmla="*/ 21117 w 21600"/>
                  <a:gd name="T1" fmla="*/ 10800 h 21600"/>
                  <a:gd name="T2" fmla="*/ 10800 w 21600"/>
                  <a:gd name="T3" fmla="*/ 21600 h 21600"/>
                  <a:gd name="T4" fmla="*/ 483 w 21600"/>
                  <a:gd name="T5" fmla="*/ 10800 h 21600"/>
                  <a:gd name="T6" fmla="*/ 10800 w 21600"/>
                  <a:gd name="T7" fmla="*/ 0 h 21600"/>
                  <a:gd name="T8" fmla="*/ 2283 w 21600"/>
                  <a:gd name="T9" fmla="*/ 2283 h 21600"/>
                  <a:gd name="T10" fmla="*/ 19317 w 21600"/>
                  <a:gd name="T11" fmla="*/ 1931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966" y="21600"/>
                    </a:lnTo>
                    <a:lnTo>
                      <a:pt x="206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66A2B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ko-KR" altLang="en-US">
                  <a:latin typeface="Calibri" panose="020F0502020204030204" pitchFamily="34" charset="0"/>
                  <a:ea typeface="맑은 고딕" panose="020B0503020000020004" pitchFamily="50" charset="-127"/>
                </a:endParaRPr>
              </a:p>
            </p:txBody>
          </p:sp>
        </p:grpSp>
      </p:grpSp>
      <p:graphicFrame>
        <p:nvGraphicFramePr>
          <p:cNvPr id="83" name="내용 개체 틀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4904872"/>
              </p:ext>
            </p:extLst>
          </p:nvPr>
        </p:nvGraphicFramePr>
        <p:xfrm>
          <a:off x="507688" y="2331715"/>
          <a:ext cx="5453424" cy="37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4" name="Rounded Rectangle 87"/>
          <p:cNvSpPr/>
          <p:nvPr/>
        </p:nvSpPr>
        <p:spPr>
          <a:xfrm>
            <a:off x="1712640" y="3505145"/>
            <a:ext cx="2376264" cy="415588"/>
          </a:xfrm>
          <a:prstGeom prst="roundRect">
            <a:avLst>
              <a:gd name="adj" fmla="val 7143"/>
            </a:avLst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NetBackup Advantages: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ko-KR" altLang="en-US" sz="900" dirty="0">
                <a:solidFill>
                  <a:schemeClr val="bg1"/>
                </a:solidFill>
                <a:ea typeface="맑은 고딕" panose="020B0503020000020004" pitchFamily="50" charset="-127"/>
              </a:rPr>
              <a:t>진정한 </a:t>
            </a:r>
            <a:r>
              <a:rPr lang="ko-KR" altLang="en-US" sz="900" dirty="0" err="1">
                <a:solidFill>
                  <a:schemeClr val="bg1"/>
                </a:solidFill>
                <a:ea typeface="맑은 고딕" panose="020B0503020000020004" pitchFamily="50" charset="-127"/>
              </a:rPr>
              <a:t>싱글패스</a:t>
            </a:r>
            <a:r>
              <a:rPr lang="en-US" altLang="ko-KR" sz="900" dirty="0">
                <a:solidFill>
                  <a:schemeClr val="bg1"/>
                </a:solidFill>
                <a:ea typeface="맑은 고딕" panose="020B0503020000020004" pitchFamily="50" charset="-127"/>
              </a:rPr>
              <a:t>(Single-pass) </a:t>
            </a:r>
            <a:r>
              <a:rPr lang="ko-KR" altLang="en-US" sz="900">
                <a:solidFill>
                  <a:schemeClr val="bg1"/>
                </a:solidFill>
                <a:ea typeface="맑은 고딕" panose="020B0503020000020004" pitchFamily="50" charset="-127"/>
              </a:rPr>
              <a:t>백업</a:t>
            </a:r>
            <a:endParaRPr lang="en-US" altLang="ko-KR" sz="900" dirty="0">
              <a:solidFill>
                <a:schemeClr val="bg1"/>
              </a:solidFill>
              <a:ea typeface="맑은 고딕" panose="020B0503020000020004" pitchFamily="50" charset="-127"/>
            </a:endParaRPr>
          </a:p>
        </p:txBody>
      </p:sp>
      <p:sp>
        <p:nvSpPr>
          <p:cNvPr id="85" name="TextBox 84"/>
          <p:cNvSpPr txBox="1"/>
          <p:nvPr/>
        </p:nvSpPr>
        <p:spPr bwMode="ltGray">
          <a:xfrm>
            <a:off x="273049" y="6220885"/>
            <a:ext cx="9302335" cy="20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10" rIns="91419" bIns="45710" rtlCol="0" anchor="t" anchorCtr="0">
            <a:no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altLang="ko-KR" sz="800" i="1" dirty="0">
                <a:latin typeface="+mj-lt"/>
                <a:ea typeface="맑은 고딕" panose="020B0503020000020004" pitchFamily="50" charset="-127"/>
              </a:rPr>
              <a:t>*Source: Principled </a:t>
            </a:r>
            <a:r>
              <a:rPr lang="en-US" altLang="ko-KR" sz="800" i="1" dirty="0" smtClean="0">
                <a:latin typeface="+mj-lt"/>
                <a:ea typeface="맑은 고딕" panose="020B0503020000020004" pitchFamily="50" charset="-127"/>
              </a:rPr>
              <a:t>Technologies Benchmark Report, Aug 2014, </a:t>
            </a:r>
            <a:r>
              <a:rPr lang="en-US" altLang="ko-KR" sz="800" i="1" dirty="0" smtClean="0">
                <a:latin typeface="+mj-lt"/>
                <a:ea typeface="맑은 고딕" panose="020B0503020000020004" pitchFamily="50" charset="-127"/>
                <a:hlinkClick r:id="rId3"/>
              </a:rPr>
              <a:t>http</a:t>
            </a:r>
            <a:r>
              <a:rPr lang="en-US" altLang="ko-KR" sz="800" i="1" dirty="0">
                <a:latin typeface="+mj-lt"/>
                <a:ea typeface="맑은 고딕" panose="020B0503020000020004" pitchFamily="50" charset="-127"/>
                <a:hlinkClick r:id="rId3"/>
              </a:rPr>
              <a:t>://www.symantec.com/ko/kr/enterprise-backup-software-comparison-benchmark</a:t>
            </a:r>
            <a:r>
              <a:rPr lang="en-US" altLang="ko-KR" sz="800" i="1" dirty="0" smtClean="0">
                <a:latin typeface="+mj-lt"/>
                <a:ea typeface="맑은 고딕" panose="020B0503020000020004" pitchFamily="50" charset="-127"/>
                <a:hlinkClick r:id="rId3"/>
              </a:rPr>
              <a:t>/</a:t>
            </a:r>
            <a:endParaRPr lang="en-US" altLang="ko-KR" sz="800" i="1" dirty="0" smtClean="0">
              <a:latin typeface="+mj-lt"/>
              <a:ea typeface="맑은 고딕" panose="020B0503020000020004" pitchFamily="50" charset="-127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altLang="ko-KR" sz="800" i="1" dirty="0">
              <a:latin typeface="+mj-lt"/>
              <a:ea typeface="맑은 고딕" panose="020B0503020000020004" pitchFamily="50" charset="-127"/>
            </a:endParaRPr>
          </a:p>
        </p:txBody>
      </p:sp>
      <p:sp>
        <p:nvSpPr>
          <p:cNvPr id="28" name="텍스트 개체 틀 34"/>
          <p:cNvSpPr>
            <a:spLocks noGrp="1"/>
          </p:cNvSpPr>
          <p:nvPr>
            <p:ph type="body" sz="quarter" idx="15"/>
          </p:nvPr>
        </p:nvSpPr>
        <p:spPr>
          <a:xfrm>
            <a:off x="8385684" y="170604"/>
            <a:ext cx="942567" cy="249299"/>
          </a:xfrm>
        </p:spPr>
        <p:txBody>
          <a:bodyPr/>
          <a:lstStyle/>
          <a:p>
            <a:r>
              <a:rPr lang="ko-KR" altLang="en-US" dirty="0" smtClean="0"/>
              <a:t>경쟁사</a:t>
            </a:r>
            <a:endParaRPr lang="ko-KR" altLang="en-US" dirty="0"/>
          </a:p>
        </p:txBody>
      </p:sp>
      <p:sp>
        <p:nvSpPr>
          <p:cNvPr id="29" name="텍스트 개체 틀 35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제품비교</a:t>
            </a:r>
            <a:endParaRPr lang="ko-KR" altLang="en-US" dirty="0"/>
          </a:p>
        </p:txBody>
      </p:sp>
      <p:sp>
        <p:nvSpPr>
          <p:cNvPr id="30" name="텍스트 개체 틀 36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III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47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24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2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682" y="3662375"/>
            <a:ext cx="1332682" cy="604627"/>
          </a:xfrm>
          <a:prstGeom prst="rect">
            <a:avLst/>
          </a:prstGeom>
          <a:effectLst>
            <a:glow rad="25400">
              <a:schemeClr val="tx2">
                <a:alpha val="15000"/>
              </a:schemeClr>
            </a:glow>
          </a:effectLst>
        </p:spPr>
      </p:pic>
      <p:pic>
        <p:nvPicPr>
          <p:cNvPr id="153" name="Picture 2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682" y="3425562"/>
            <a:ext cx="1332682" cy="236813"/>
          </a:xfrm>
          <a:prstGeom prst="rect">
            <a:avLst/>
          </a:prstGeom>
          <a:effectLst>
            <a:glow rad="25400">
              <a:schemeClr val="tx2">
                <a:alpha val="15000"/>
              </a:schemeClr>
            </a:glow>
          </a:effectLst>
        </p:spPr>
      </p:pic>
      <p:pic>
        <p:nvPicPr>
          <p:cNvPr id="154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7396" y="3527969"/>
            <a:ext cx="510196" cy="520700"/>
          </a:xfrm>
          <a:prstGeom prst="rect">
            <a:avLst/>
          </a:prstGeom>
        </p:spPr>
      </p:pic>
      <p:grpSp>
        <p:nvGrpSpPr>
          <p:cNvPr id="141" name="그룹 140"/>
          <p:cNvGrpSpPr/>
          <p:nvPr/>
        </p:nvGrpSpPr>
        <p:grpSpPr>
          <a:xfrm>
            <a:off x="5348510" y="4509479"/>
            <a:ext cx="1332682" cy="841440"/>
            <a:chOff x="8813665" y="4962065"/>
            <a:chExt cx="1392598" cy="879271"/>
          </a:xfrm>
        </p:grpSpPr>
        <p:pic>
          <p:nvPicPr>
            <p:cNvPr id="142" name="Picture 24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3665" y="5209525"/>
              <a:ext cx="1392598" cy="631811"/>
            </a:xfrm>
            <a:prstGeom prst="rect">
              <a:avLst/>
            </a:prstGeom>
            <a:effectLst>
              <a:glow rad="25400">
                <a:schemeClr val="tx2">
                  <a:alpha val="15000"/>
                </a:schemeClr>
              </a:glow>
            </a:effectLst>
          </p:spPr>
        </p:pic>
        <p:pic>
          <p:nvPicPr>
            <p:cNvPr id="143" name="Picture 24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3665" y="4962065"/>
              <a:ext cx="1392598" cy="247460"/>
            </a:xfrm>
            <a:prstGeom prst="rect">
              <a:avLst/>
            </a:prstGeom>
            <a:effectLst>
              <a:glow rad="25400">
                <a:schemeClr val="tx2">
                  <a:alpha val="15000"/>
                </a:schemeClr>
              </a:glow>
            </a:effectLst>
          </p:spPr>
        </p:pic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1. </a:t>
            </a:r>
            <a:r>
              <a:rPr lang="ko-KR" altLang="en-US" smtClean="0"/>
              <a:t>제품 개요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5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Veritas NetBackup</a:t>
            </a:r>
            <a:r>
              <a:rPr lang="ko-KR" altLang="en-US" dirty="0" smtClean="0"/>
              <a:t>은 백업 인프라 운영 효율성을 확보하고 복잡성을 단순화하며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탄력적 운용</a:t>
            </a:r>
            <a:r>
              <a:rPr lang="en-US" altLang="ko-KR" dirty="0" smtClean="0"/>
              <a:t>(Scale-Up/Out)</a:t>
            </a:r>
            <a:r>
              <a:rPr lang="ko-KR" altLang="en-US" dirty="0" smtClean="0"/>
              <a:t>이 가능하면서</a:t>
            </a:r>
            <a:r>
              <a:rPr lang="en-US" altLang="ko-KR" dirty="0" smtClean="0"/>
              <a:t> NetBackup </a:t>
            </a:r>
            <a:r>
              <a:rPr lang="ko-KR" altLang="en-US" dirty="0" smtClean="0"/>
              <a:t>제품에 가장 최적화된 백업 인프라 아키텍처 제공을 위한 </a:t>
            </a:r>
            <a:r>
              <a:rPr lang="en-US" altLang="ko-KR" dirty="0" smtClean="0"/>
              <a:t>All-In-One </a:t>
            </a:r>
            <a:r>
              <a:rPr lang="ko-KR" altLang="en-US" dirty="0" err="1" smtClean="0"/>
              <a:t>어플라이언스를</a:t>
            </a:r>
            <a:r>
              <a:rPr lang="ko-KR" altLang="en-US" dirty="0" smtClean="0"/>
              <a:t> 함께 제공하고 있습니다</a:t>
            </a:r>
            <a:r>
              <a:rPr lang="en-US" altLang="ko-KR" dirty="0" smtClean="0"/>
              <a:t>. NetBackup </a:t>
            </a:r>
            <a:r>
              <a:rPr lang="ko-KR" altLang="en-US" dirty="0" err="1" smtClean="0"/>
              <a:t>어플라이언스는</a:t>
            </a:r>
            <a:r>
              <a:rPr lang="ko-KR" altLang="en-US" dirty="0" smtClean="0"/>
              <a:t> 시장에서 가장 빠르게 성장하고 있는 </a:t>
            </a:r>
            <a:r>
              <a:rPr lang="en-US" altLang="ko-KR" dirty="0" smtClean="0"/>
              <a:t>All-In-One </a:t>
            </a:r>
            <a:r>
              <a:rPr lang="ko-KR" altLang="en-US" dirty="0" smtClean="0"/>
              <a:t>어플라이언스 제품으로써</a:t>
            </a:r>
            <a:r>
              <a:rPr lang="en-US" altLang="ko-KR" dirty="0" smtClean="0"/>
              <a:t>, 2016</a:t>
            </a:r>
            <a:r>
              <a:rPr lang="ko-KR" altLang="en-US" dirty="0" smtClean="0"/>
              <a:t>년 말부터 시장 점유율 </a:t>
            </a:r>
            <a:r>
              <a:rPr lang="en-US" altLang="ko-KR" dirty="0" smtClean="0"/>
              <a:t>1</a:t>
            </a:r>
            <a:r>
              <a:rPr lang="ko-KR" altLang="en-US" dirty="0" smtClean="0"/>
              <a:t>위를 기록하고 있는 </a:t>
            </a:r>
            <a:r>
              <a:rPr lang="en-US" altLang="ko-KR" dirty="0" smtClean="0"/>
              <a:t>PBBA </a:t>
            </a:r>
            <a:r>
              <a:rPr lang="ko-KR" altLang="en-US" dirty="0" smtClean="0"/>
              <a:t>시장의 선두 제품입니다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30" name="텍스트 개체 틀 2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 </a:t>
            </a:r>
            <a:r>
              <a:rPr lang="en-US" altLang="ko-KR" dirty="0" smtClean="0"/>
              <a:t>Appliance (</a:t>
            </a:r>
            <a:r>
              <a:rPr lang="ko-KR" altLang="en-US" dirty="0" err="1" smtClean="0"/>
              <a:t>별도구매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51" name="AutoShape 177" descr="1"/>
          <p:cNvSpPr>
            <a:spLocks noChangeArrowheads="1"/>
          </p:cNvSpPr>
          <p:nvPr/>
        </p:nvSpPr>
        <p:spPr bwMode="gray">
          <a:xfrm>
            <a:off x="4851964" y="5643661"/>
            <a:ext cx="4355536" cy="305619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lIns="360000" anchor="ctr"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algn="ctr"/>
            <a:r>
              <a:rPr lang="en-US" altLang="ko-KR" sz="1600" b="1" dirty="0">
                <a:solidFill>
                  <a:srgbClr val="FFFFFF"/>
                </a:solidFill>
              </a:rPr>
              <a:t>NetBackup </a:t>
            </a:r>
            <a:r>
              <a:rPr lang="en-US" altLang="ko-KR" sz="2000" b="1" dirty="0" smtClean="0">
                <a:solidFill>
                  <a:schemeClr val="accent1"/>
                </a:solidFill>
              </a:rPr>
              <a:t>5340</a:t>
            </a:r>
            <a:endParaRPr lang="en-US" altLang="ko-KR" sz="2000" b="1" dirty="0">
              <a:solidFill>
                <a:schemeClr val="accent1"/>
              </a:solidFill>
            </a:endParaRPr>
          </a:p>
        </p:txBody>
      </p:sp>
      <p:sp>
        <p:nvSpPr>
          <p:cNvPr id="52" name="AutoShape 177" descr="1"/>
          <p:cNvSpPr>
            <a:spLocks noChangeArrowheads="1"/>
          </p:cNvSpPr>
          <p:nvPr/>
        </p:nvSpPr>
        <p:spPr bwMode="gray">
          <a:xfrm>
            <a:off x="496428" y="5643661"/>
            <a:ext cx="4355536" cy="305619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4"/>
          </a:solidFill>
          <a:ln>
            <a:noFill/>
          </a:ln>
          <a:effectLst/>
          <a:extLst/>
        </p:spPr>
        <p:txBody>
          <a:bodyPr wrap="none" lIns="360000" anchor="ctr"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algn="ctr"/>
            <a:r>
              <a:rPr lang="en-US" altLang="ko-KR" sz="1600" b="1" dirty="0">
                <a:solidFill>
                  <a:srgbClr val="FFFFFF"/>
                </a:solidFill>
              </a:rPr>
              <a:t>NetBackup </a:t>
            </a:r>
            <a:r>
              <a:rPr lang="en-US" altLang="ko-KR" sz="2000" b="1" dirty="0" smtClean="0">
                <a:solidFill>
                  <a:schemeClr val="accent1"/>
                </a:solidFill>
              </a:rPr>
              <a:t>5240</a:t>
            </a:r>
            <a:endParaRPr lang="en-US" altLang="ko-KR" sz="2000" b="1" dirty="0">
              <a:solidFill>
                <a:schemeClr val="accent1"/>
              </a:solidFill>
            </a:endParaRPr>
          </a:p>
        </p:txBody>
      </p:sp>
      <p:grpSp>
        <p:nvGrpSpPr>
          <p:cNvPr id="53" name="그룹 52"/>
          <p:cNvGrpSpPr/>
          <p:nvPr/>
        </p:nvGrpSpPr>
        <p:grpSpPr>
          <a:xfrm>
            <a:off x="488504" y="2378594"/>
            <a:ext cx="2880320" cy="228600"/>
            <a:chOff x="476672" y="6176863"/>
            <a:chExt cx="2649599" cy="228600"/>
          </a:xfrm>
        </p:grpSpPr>
        <p:sp>
          <p:nvSpPr>
            <p:cNvPr id="54" name="Rectangle 261"/>
            <p:cNvSpPr>
              <a:spLocks noChangeArrowheads="1"/>
            </p:cNvSpPr>
            <p:nvPr/>
          </p:nvSpPr>
          <p:spPr bwMode="auto">
            <a:xfrm flipH="1">
              <a:off x="671097" y="6176863"/>
              <a:ext cx="2455174" cy="228600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/>
              <a:endParaRPr lang="ko-KR" altLang="ko-KR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5" name="Rectangle 262"/>
            <p:cNvSpPr>
              <a:spLocks noChangeArrowheads="1"/>
            </p:cNvSpPr>
            <p:nvPr/>
          </p:nvSpPr>
          <p:spPr bwMode="auto">
            <a:xfrm flipH="1">
              <a:off x="476672" y="6176863"/>
              <a:ext cx="209497" cy="228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/>
              <a:endParaRPr lang="ko-KR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6" name="Group 229"/>
            <p:cNvGrpSpPr>
              <a:grpSpLocks/>
            </p:cNvGrpSpPr>
            <p:nvPr/>
          </p:nvGrpSpPr>
          <p:grpSpPr bwMode="auto">
            <a:xfrm>
              <a:off x="549016" y="6245126"/>
              <a:ext cx="66315" cy="93662"/>
              <a:chOff x="2282" y="3757"/>
              <a:chExt cx="110" cy="164"/>
            </a:xfrm>
          </p:grpSpPr>
          <p:sp>
            <p:nvSpPr>
              <p:cNvPr id="58" name="Oval 111"/>
              <p:cNvSpPr>
                <a:spLocks noChangeArrowheads="1"/>
              </p:cNvSpPr>
              <p:nvPr/>
            </p:nvSpPr>
            <p:spPr bwMode="gray">
              <a:xfrm rot="-2700000">
                <a:off x="2282" y="3775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59" name="Oval 112"/>
              <p:cNvSpPr>
                <a:spLocks noChangeArrowheads="1"/>
              </p:cNvSpPr>
              <p:nvPr/>
            </p:nvSpPr>
            <p:spPr bwMode="gray">
              <a:xfrm rot="-2700000">
                <a:off x="2301" y="3793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" name="Oval 113"/>
              <p:cNvSpPr>
                <a:spLocks noChangeArrowheads="1"/>
              </p:cNvSpPr>
              <p:nvPr/>
            </p:nvSpPr>
            <p:spPr bwMode="gray">
              <a:xfrm rot="-2700000">
                <a:off x="2320" y="3812"/>
                <a:ext cx="16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1" name="Oval 114"/>
              <p:cNvSpPr>
                <a:spLocks noChangeArrowheads="1"/>
              </p:cNvSpPr>
              <p:nvPr/>
            </p:nvSpPr>
            <p:spPr bwMode="gray">
              <a:xfrm rot="-2700000">
                <a:off x="2339" y="3831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2" name="Oval 115"/>
              <p:cNvSpPr>
                <a:spLocks noChangeArrowheads="1"/>
              </p:cNvSpPr>
              <p:nvPr/>
            </p:nvSpPr>
            <p:spPr bwMode="gray">
              <a:xfrm rot="-2700000">
                <a:off x="2300" y="3757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3" name="Oval 116"/>
              <p:cNvSpPr>
                <a:spLocks noChangeArrowheads="1"/>
              </p:cNvSpPr>
              <p:nvPr/>
            </p:nvSpPr>
            <p:spPr bwMode="gray">
              <a:xfrm rot="-2700000">
                <a:off x="2319" y="3775"/>
                <a:ext cx="15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4" name="Oval 117"/>
              <p:cNvSpPr>
                <a:spLocks noChangeArrowheads="1"/>
              </p:cNvSpPr>
              <p:nvPr/>
            </p:nvSpPr>
            <p:spPr bwMode="gray">
              <a:xfrm rot="-2700000">
                <a:off x="2338" y="3794"/>
                <a:ext cx="16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5" name="Oval 118"/>
              <p:cNvSpPr>
                <a:spLocks noChangeArrowheads="1"/>
              </p:cNvSpPr>
              <p:nvPr/>
            </p:nvSpPr>
            <p:spPr bwMode="gray">
              <a:xfrm rot="-2700000">
                <a:off x="2357" y="3813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6" name="Oval 119"/>
              <p:cNvSpPr>
                <a:spLocks noChangeArrowheads="1"/>
              </p:cNvSpPr>
              <p:nvPr/>
            </p:nvSpPr>
            <p:spPr bwMode="gray">
              <a:xfrm rot="-2700000">
                <a:off x="2358" y="3850"/>
                <a:ext cx="16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7" name="Oval 120"/>
              <p:cNvSpPr>
                <a:spLocks noChangeArrowheads="1"/>
              </p:cNvSpPr>
              <p:nvPr/>
            </p:nvSpPr>
            <p:spPr bwMode="gray">
              <a:xfrm rot="2700000" flipV="1">
                <a:off x="2282" y="3889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8" name="Oval 121"/>
              <p:cNvSpPr>
                <a:spLocks noChangeArrowheads="1"/>
              </p:cNvSpPr>
              <p:nvPr/>
            </p:nvSpPr>
            <p:spPr bwMode="gray">
              <a:xfrm rot="2700000" flipV="1">
                <a:off x="2301" y="3870"/>
                <a:ext cx="16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" name="Oval 122"/>
              <p:cNvSpPr>
                <a:spLocks noChangeArrowheads="1"/>
              </p:cNvSpPr>
              <p:nvPr/>
            </p:nvSpPr>
            <p:spPr bwMode="gray">
              <a:xfrm rot="2700000" flipV="1">
                <a:off x="2320" y="3851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" name="Oval 123"/>
              <p:cNvSpPr>
                <a:spLocks noChangeArrowheads="1"/>
              </p:cNvSpPr>
              <p:nvPr/>
            </p:nvSpPr>
            <p:spPr bwMode="gray">
              <a:xfrm rot="2700000" flipV="1">
                <a:off x="2300" y="3906"/>
                <a:ext cx="15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71" name="Oval 124"/>
              <p:cNvSpPr>
                <a:spLocks noChangeArrowheads="1"/>
              </p:cNvSpPr>
              <p:nvPr/>
            </p:nvSpPr>
            <p:spPr bwMode="gray">
              <a:xfrm rot="2700000" flipV="1">
                <a:off x="2319" y="3887"/>
                <a:ext cx="15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72" name="Oval 125"/>
              <p:cNvSpPr>
                <a:spLocks noChangeArrowheads="1"/>
              </p:cNvSpPr>
              <p:nvPr/>
            </p:nvSpPr>
            <p:spPr bwMode="gray">
              <a:xfrm rot="2700000" flipV="1">
                <a:off x="2338" y="3869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" name="Oval 126"/>
              <p:cNvSpPr>
                <a:spLocks noChangeArrowheads="1"/>
              </p:cNvSpPr>
              <p:nvPr/>
            </p:nvSpPr>
            <p:spPr bwMode="gray">
              <a:xfrm rot="2700000" flipV="1">
                <a:off x="2376" y="3831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57" name="Text Box 280"/>
            <p:cNvSpPr txBox="1">
              <a:spLocks noChangeArrowheads="1"/>
            </p:cNvSpPr>
            <p:nvPr/>
          </p:nvSpPr>
          <p:spPr bwMode="auto">
            <a:xfrm>
              <a:off x="799206" y="6202263"/>
              <a:ext cx="2076486" cy="184666"/>
            </a:xfrm>
            <a:prstGeom prst="rect">
              <a:avLst/>
            </a:prstGeom>
            <a:noFill/>
            <a:ln w="9525" algn="ctr">
              <a:noFill/>
              <a:prstDash val="dash"/>
              <a:miter lim="800000"/>
              <a:headEnd/>
              <a:tailEnd/>
            </a:ln>
            <a:effectLst/>
            <a:extLst/>
          </p:spPr>
          <p:txBody>
            <a:bodyPr wrap="square" lIns="0" tIns="0" rIns="0" bIns="0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algn="ctr" latinLnBrk="0">
                <a:buClr>
                  <a:srgbClr val="4D4D4D"/>
                </a:buClr>
                <a:buSzPts val="1300"/>
                <a:defRPr sz="1100">
                  <a:solidFill>
                    <a:srgbClr val="0070C0"/>
                  </a:solidFill>
                  <a:latin typeface="Rix명조 B" panose="02020603020101020101" pitchFamily="18" charset="-127"/>
                  <a:ea typeface="Rix명조 B" panose="02020603020101020101" pitchFamily="18" charset="-127"/>
                </a:defRPr>
              </a:lvl1pPr>
            </a:lstStyle>
            <a:p>
              <a:pPr algn="l"/>
              <a:r>
                <a:rPr lang="ko-KR" altLang="en-US" sz="1200" b="1" dirty="0">
                  <a:solidFill>
                    <a:schemeClr val="bg1"/>
                  </a:solidFill>
                  <a:latin typeface="+mn-lt"/>
                  <a:ea typeface="+mn-ea"/>
                </a:rPr>
                <a:t>백업 </a:t>
              </a:r>
              <a:r>
                <a:rPr lang="ko-KR" altLang="en-US" sz="1200" b="1" dirty="0" smtClean="0">
                  <a:solidFill>
                    <a:schemeClr val="bg1"/>
                  </a:solidFill>
                  <a:latin typeface="+mn-lt"/>
                  <a:ea typeface="+mn-ea"/>
                </a:rPr>
                <a:t>인터페이스</a:t>
              </a:r>
              <a:r>
                <a:rPr lang="en-US" altLang="ko-KR" sz="1200" b="1" dirty="0" smtClean="0">
                  <a:solidFill>
                    <a:schemeClr val="bg1"/>
                  </a:solidFill>
                  <a:latin typeface="+mn-lt"/>
                  <a:ea typeface="+mn-ea"/>
                </a:rPr>
                <a:t>(</a:t>
              </a:r>
              <a:r>
                <a:rPr lang="ko-KR" altLang="en-US" sz="1200" b="1" dirty="0">
                  <a:solidFill>
                    <a:schemeClr val="bg1"/>
                  </a:solidFill>
                  <a:latin typeface="+mn-lt"/>
                  <a:ea typeface="+mn-ea"/>
                </a:rPr>
                <a:t>공통</a:t>
              </a:r>
              <a:r>
                <a:rPr lang="en-US" altLang="ko-KR" sz="1200" b="1" dirty="0">
                  <a:solidFill>
                    <a:schemeClr val="bg1"/>
                  </a:solidFill>
                  <a:latin typeface="+mn-lt"/>
                  <a:ea typeface="+mn-ea"/>
                </a:rPr>
                <a:t>)</a:t>
              </a:r>
            </a:p>
          </p:txBody>
        </p:sp>
      </p:grpSp>
      <p:sp>
        <p:nvSpPr>
          <p:cNvPr id="74" name="Rectangle 222"/>
          <p:cNvSpPr>
            <a:spLocks noChangeArrowheads="1"/>
          </p:cNvSpPr>
          <p:nvPr/>
        </p:nvSpPr>
        <p:spPr bwMode="auto">
          <a:xfrm>
            <a:off x="560512" y="2690213"/>
            <a:ext cx="29296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95250" indent="-95250" defTabSz="995363" fontAlgn="ctr">
              <a:buClr>
                <a:srgbClr val="808080"/>
              </a:buClr>
              <a:buSzPct val="80000"/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schemeClr val="accent1"/>
                </a:solidFill>
                <a:sym typeface="Monotype Sorts" pitchFamily="2" charset="2"/>
              </a:rPr>
              <a:t>8G </a:t>
            </a:r>
            <a:r>
              <a:rPr lang="en-US" altLang="ko-KR" sz="1200" b="1" dirty="0" smtClean="0">
                <a:solidFill>
                  <a:schemeClr val="accent1"/>
                </a:solidFill>
                <a:sym typeface="Monotype Sorts" pitchFamily="2" charset="2"/>
              </a:rPr>
              <a:t>FC </a:t>
            </a:r>
            <a:r>
              <a:rPr lang="en-US" altLang="ko-KR" sz="1200" dirty="0" smtClean="0">
                <a:solidFill>
                  <a:srgbClr val="050607"/>
                </a:solidFill>
                <a:sym typeface="Monotype Sorts" pitchFamily="2" charset="2"/>
              </a:rPr>
              <a:t>(SAN </a:t>
            </a:r>
            <a:r>
              <a:rPr lang="ko-KR" altLang="en-US" sz="1200" dirty="0">
                <a:solidFill>
                  <a:srgbClr val="050607"/>
                </a:solidFill>
                <a:sym typeface="Monotype Sorts" pitchFamily="2" charset="2"/>
              </a:rPr>
              <a:t>백업 </a:t>
            </a:r>
            <a:r>
              <a:rPr lang="en-US" altLang="ko-KR" sz="1200" dirty="0">
                <a:solidFill>
                  <a:srgbClr val="050607"/>
                </a:solidFill>
                <a:sym typeface="Monotype Sorts" pitchFamily="2" charset="2"/>
              </a:rPr>
              <a:t>&amp; Tape </a:t>
            </a:r>
            <a:r>
              <a:rPr lang="ko-KR" altLang="en-US" sz="1200" dirty="0">
                <a:solidFill>
                  <a:srgbClr val="050607"/>
                </a:solidFill>
                <a:sym typeface="Monotype Sorts" pitchFamily="2" charset="2"/>
              </a:rPr>
              <a:t>장치 연결</a:t>
            </a:r>
            <a:r>
              <a:rPr lang="en-US" altLang="ko-KR" sz="1200" dirty="0">
                <a:solidFill>
                  <a:srgbClr val="050607"/>
                </a:solidFill>
                <a:sym typeface="Monotype Sorts" pitchFamily="2" charset="2"/>
              </a:rPr>
              <a:t>)</a:t>
            </a:r>
          </a:p>
          <a:p>
            <a:pPr marL="95250" indent="-95250" defTabSz="995363" fontAlgn="ctr">
              <a:buClr>
                <a:srgbClr val="808080"/>
              </a:buClr>
              <a:buSzPct val="80000"/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schemeClr val="accent1"/>
                </a:solidFill>
                <a:sym typeface="Monotype Sorts" pitchFamily="2" charset="2"/>
              </a:rPr>
              <a:t>1 &amp; 10Gb </a:t>
            </a:r>
            <a:r>
              <a:rPr lang="en-US" altLang="ko-KR" sz="1200" dirty="0">
                <a:solidFill>
                  <a:srgbClr val="050607"/>
                </a:solidFill>
                <a:sym typeface="Monotype Sorts" pitchFamily="2" charset="2"/>
              </a:rPr>
              <a:t>Ethernet</a:t>
            </a:r>
          </a:p>
        </p:txBody>
      </p:sp>
      <p:grpSp>
        <p:nvGrpSpPr>
          <p:cNvPr id="75" name="그룹 74"/>
          <p:cNvGrpSpPr/>
          <p:nvPr/>
        </p:nvGrpSpPr>
        <p:grpSpPr>
          <a:xfrm>
            <a:off x="3531439" y="2388009"/>
            <a:ext cx="2880320" cy="228600"/>
            <a:chOff x="476672" y="6176863"/>
            <a:chExt cx="2649599" cy="228600"/>
          </a:xfrm>
        </p:grpSpPr>
        <p:sp>
          <p:nvSpPr>
            <p:cNvPr id="76" name="Rectangle 261"/>
            <p:cNvSpPr>
              <a:spLocks noChangeArrowheads="1"/>
            </p:cNvSpPr>
            <p:nvPr/>
          </p:nvSpPr>
          <p:spPr bwMode="auto">
            <a:xfrm flipH="1">
              <a:off x="671097" y="6176863"/>
              <a:ext cx="2455174" cy="228600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/>
              <a:endParaRPr lang="ko-KR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7" name="Rectangle 262"/>
            <p:cNvSpPr>
              <a:spLocks noChangeArrowheads="1"/>
            </p:cNvSpPr>
            <p:nvPr/>
          </p:nvSpPr>
          <p:spPr bwMode="auto">
            <a:xfrm flipH="1">
              <a:off x="476672" y="6176863"/>
              <a:ext cx="209497" cy="228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/>
              <a:endParaRPr lang="ko-KR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78" name="Group 229"/>
            <p:cNvGrpSpPr>
              <a:grpSpLocks/>
            </p:cNvGrpSpPr>
            <p:nvPr/>
          </p:nvGrpSpPr>
          <p:grpSpPr bwMode="auto">
            <a:xfrm>
              <a:off x="549016" y="6245126"/>
              <a:ext cx="66315" cy="93662"/>
              <a:chOff x="2282" y="3757"/>
              <a:chExt cx="110" cy="164"/>
            </a:xfrm>
          </p:grpSpPr>
          <p:sp>
            <p:nvSpPr>
              <p:cNvPr id="80" name="Oval 111"/>
              <p:cNvSpPr>
                <a:spLocks noChangeArrowheads="1"/>
              </p:cNvSpPr>
              <p:nvPr/>
            </p:nvSpPr>
            <p:spPr bwMode="gray">
              <a:xfrm rot="-2700000">
                <a:off x="2282" y="3775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" name="Oval 112"/>
              <p:cNvSpPr>
                <a:spLocks noChangeArrowheads="1"/>
              </p:cNvSpPr>
              <p:nvPr/>
            </p:nvSpPr>
            <p:spPr bwMode="gray">
              <a:xfrm rot="-2700000">
                <a:off x="2301" y="3793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" name="Oval 113"/>
              <p:cNvSpPr>
                <a:spLocks noChangeArrowheads="1"/>
              </p:cNvSpPr>
              <p:nvPr/>
            </p:nvSpPr>
            <p:spPr bwMode="gray">
              <a:xfrm rot="-2700000">
                <a:off x="2320" y="3812"/>
                <a:ext cx="16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" name="Oval 114"/>
              <p:cNvSpPr>
                <a:spLocks noChangeArrowheads="1"/>
              </p:cNvSpPr>
              <p:nvPr/>
            </p:nvSpPr>
            <p:spPr bwMode="gray">
              <a:xfrm rot="-2700000">
                <a:off x="2339" y="3831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4" name="Oval 115"/>
              <p:cNvSpPr>
                <a:spLocks noChangeArrowheads="1"/>
              </p:cNvSpPr>
              <p:nvPr/>
            </p:nvSpPr>
            <p:spPr bwMode="gray">
              <a:xfrm rot="-2700000">
                <a:off x="2300" y="3757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" name="Oval 116"/>
              <p:cNvSpPr>
                <a:spLocks noChangeArrowheads="1"/>
              </p:cNvSpPr>
              <p:nvPr/>
            </p:nvSpPr>
            <p:spPr bwMode="gray">
              <a:xfrm rot="-2700000">
                <a:off x="2319" y="3775"/>
                <a:ext cx="15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6" name="Oval 117"/>
              <p:cNvSpPr>
                <a:spLocks noChangeArrowheads="1"/>
              </p:cNvSpPr>
              <p:nvPr/>
            </p:nvSpPr>
            <p:spPr bwMode="gray">
              <a:xfrm rot="-2700000">
                <a:off x="2338" y="3794"/>
                <a:ext cx="16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7" name="Oval 118"/>
              <p:cNvSpPr>
                <a:spLocks noChangeArrowheads="1"/>
              </p:cNvSpPr>
              <p:nvPr/>
            </p:nvSpPr>
            <p:spPr bwMode="gray">
              <a:xfrm rot="-2700000">
                <a:off x="2357" y="3813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8" name="Oval 119"/>
              <p:cNvSpPr>
                <a:spLocks noChangeArrowheads="1"/>
              </p:cNvSpPr>
              <p:nvPr/>
            </p:nvSpPr>
            <p:spPr bwMode="gray">
              <a:xfrm rot="-2700000">
                <a:off x="2358" y="3850"/>
                <a:ext cx="16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9" name="Oval 120"/>
              <p:cNvSpPr>
                <a:spLocks noChangeArrowheads="1"/>
              </p:cNvSpPr>
              <p:nvPr/>
            </p:nvSpPr>
            <p:spPr bwMode="gray">
              <a:xfrm rot="2700000" flipV="1">
                <a:off x="2282" y="3889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90" name="Oval 121"/>
              <p:cNvSpPr>
                <a:spLocks noChangeArrowheads="1"/>
              </p:cNvSpPr>
              <p:nvPr/>
            </p:nvSpPr>
            <p:spPr bwMode="gray">
              <a:xfrm rot="2700000" flipV="1">
                <a:off x="2301" y="3870"/>
                <a:ext cx="16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91" name="Oval 122"/>
              <p:cNvSpPr>
                <a:spLocks noChangeArrowheads="1"/>
              </p:cNvSpPr>
              <p:nvPr/>
            </p:nvSpPr>
            <p:spPr bwMode="gray">
              <a:xfrm rot="2700000" flipV="1">
                <a:off x="2320" y="3851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92" name="Oval 123"/>
              <p:cNvSpPr>
                <a:spLocks noChangeArrowheads="1"/>
              </p:cNvSpPr>
              <p:nvPr/>
            </p:nvSpPr>
            <p:spPr bwMode="gray">
              <a:xfrm rot="2700000" flipV="1">
                <a:off x="2300" y="3906"/>
                <a:ext cx="15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93" name="Oval 124"/>
              <p:cNvSpPr>
                <a:spLocks noChangeArrowheads="1"/>
              </p:cNvSpPr>
              <p:nvPr/>
            </p:nvSpPr>
            <p:spPr bwMode="gray">
              <a:xfrm rot="2700000" flipV="1">
                <a:off x="2319" y="3887"/>
                <a:ext cx="15" cy="16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94" name="Oval 125"/>
              <p:cNvSpPr>
                <a:spLocks noChangeArrowheads="1"/>
              </p:cNvSpPr>
              <p:nvPr/>
            </p:nvSpPr>
            <p:spPr bwMode="gray">
              <a:xfrm rot="2700000" flipV="1">
                <a:off x="2338" y="3869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95" name="Oval 126"/>
              <p:cNvSpPr>
                <a:spLocks noChangeArrowheads="1"/>
              </p:cNvSpPr>
              <p:nvPr/>
            </p:nvSpPr>
            <p:spPr bwMode="gray">
              <a:xfrm rot="2700000" flipV="1">
                <a:off x="2376" y="3831"/>
                <a:ext cx="16" cy="15"/>
              </a:xfrm>
              <a:prstGeom prst="ellipse">
                <a:avLst/>
              </a:prstGeom>
              <a:solidFill>
                <a:schemeClr val="bg1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latinLnBrk="0"/>
                <a:endParaRPr lang="ko-KR" altLang="ko-KR" sz="190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79" name="Text Box 280"/>
            <p:cNvSpPr txBox="1">
              <a:spLocks noChangeArrowheads="1"/>
            </p:cNvSpPr>
            <p:nvPr/>
          </p:nvSpPr>
          <p:spPr bwMode="auto">
            <a:xfrm>
              <a:off x="799206" y="6202263"/>
              <a:ext cx="2076486" cy="184666"/>
            </a:xfrm>
            <a:prstGeom prst="rect">
              <a:avLst/>
            </a:prstGeom>
            <a:noFill/>
            <a:ln w="9525" algn="ctr">
              <a:noFill/>
              <a:prstDash val="dash"/>
              <a:miter lim="800000"/>
              <a:headEnd/>
              <a:tailEnd/>
            </a:ln>
            <a:effectLst/>
            <a:extLst/>
          </p:spPr>
          <p:txBody>
            <a:bodyPr wrap="square" lIns="0" tIns="0" rIns="0" bIns="0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algn="ctr" latinLnBrk="0">
                <a:buClr>
                  <a:srgbClr val="4D4D4D"/>
                </a:buClr>
                <a:buSzPts val="1300"/>
                <a:defRPr sz="1100">
                  <a:solidFill>
                    <a:srgbClr val="0070C0"/>
                  </a:solidFill>
                  <a:latin typeface="Rix명조 B" panose="02020603020101020101" pitchFamily="18" charset="-127"/>
                  <a:ea typeface="Rix명조 B" panose="02020603020101020101" pitchFamily="18" charset="-127"/>
                </a:defRPr>
              </a:lvl1pPr>
            </a:lstStyle>
            <a:p>
              <a:pPr algn="l"/>
              <a:r>
                <a:rPr lang="ko-KR" altLang="en-US" sz="1200" b="1" dirty="0">
                  <a:solidFill>
                    <a:schemeClr val="bg1"/>
                  </a:solidFill>
                  <a:latin typeface="+mn-lt"/>
                  <a:ea typeface="+mn-ea"/>
                </a:rPr>
                <a:t>역할 구성</a:t>
              </a:r>
            </a:p>
          </p:txBody>
        </p:sp>
      </p:grpSp>
      <p:sp>
        <p:nvSpPr>
          <p:cNvPr id="96" name="Rectangle 222"/>
          <p:cNvSpPr>
            <a:spLocks noChangeArrowheads="1"/>
          </p:cNvSpPr>
          <p:nvPr/>
        </p:nvSpPr>
        <p:spPr bwMode="auto">
          <a:xfrm>
            <a:off x="3603447" y="2699628"/>
            <a:ext cx="29296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95250" indent="-95250" defTabSz="995363" fontAlgn="ctr">
              <a:buClr>
                <a:srgbClr val="808080"/>
              </a:buClr>
              <a:buSzPct val="80000"/>
              <a:buFont typeface="Wingdings" pitchFamily="2" charset="2"/>
              <a:buChar char="§"/>
            </a:pPr>
            <a:r>
              <a:rPr lang="en-US" altLang="ko-KR" sz="1200" b="1" dirty="0" smtClean="0">
                <a:solidFill>
                  <a:schemeClr val="accent3"/>
                </a:solidFill>
                <a:sym typeface="Monotype Sorts" pitchFamily="2" charset="2"/>
              </a:rPr>
              <a:t>5240</a:t>
            </a:r>
            <a:r>
              <a:rPr lang="en-US" altLang="ko-KR" sz="1200" dirty="0" smtClean="0">
                <a:solidFill>
                  <a:srgbClr val="050607"/>
                </a:solidFill>
                <a:sym typeface="Monotype Sorts" pitchFamily="2" charset="2"/>
              </a:rPr>
              <a:t> </a:t>
            </a:r>
            <a:r>
              <a:rPr lang="en-US" altLang="ko-KR" sz="1200" dirty="0">
                <a:solidFill>
                  <a:srgbClr val="050607"/>
                </a:solidFill>
                <a:sym typeface="Monotype Sorts" pitchFamily="2" charset="2"/>
              </a:rPr>
              <a:t>– </a:t>
            </a:r>
            <a:r>
              <a:rPr lang="ko-KR" altLang="en-US" sz="1200" b="1" dirty="0">
                <a:solidFill>
                  <a:schemeClr val="accent1"/>
                </a:solidFill>
                <a:sym typeface="Monotype Sorts" pitchFamily="2" charset="2"/>
              </a:rPr>
              <a:t>마스터</a:t>
            </a:r>
            <a:r>
              <a:rPr lang="en-US" altLang="ko-KR" sz="1200" b="1" dirty="0">
                <a:solidFill>
                  <a:schemeClr val="accent1"/>
                </a:solidFill>
                <a:sym typeface="Monotype Sorts" pitchFamily="2" charset="2"/>
              </a:rPr>
              <a:t>/</a:t>
            </a:r>
            <a:r>
              <a:rPr lang="ko-KR" altLang="en-US" sz="1200" b="1" dirty="0">
                <a:solidFill>
                  <a:schemeClr val="accent1"/>
                </a:solidFill>
                <a:sym typeface="Monotype Sorts" pitchFamily="2" charset="2"/>
              </a:rPr>
              <a:t>미디어 </a:t>
            </a:r>
            <a:r>
              <a:rPr lang="ko-KR" altLang="en-US" sz="1200" dirty="0">
                <a:solidFill>
                  <a:srgbClr val="050607"/>
                </a:solidFill>
                <a:sym typeface="Monotype Sorts" pitchFamily="2" charset="2"/>
              </a:rPr>
              <a:t>서버</a:t>
            </a:r>
          </a:p>
          <a:p>
            <a:pPr marL="95250" indent="-95250" defTabSz="995363" fontAlgn="ctr">
              <a:buClr>
                <a:srgbClr val="808080"/>
              </a:buClr>
              <a:buSzPct val="80000"/>
              <a:buFont typeface="Wingdings" pitchFamily="2" charset="2"/>
              <a:buChar char="§"/>
            </a:pPr>
            <a:r>
              <a:rPr lang="en-US" altLang="ko-KR" sz="1200" b="1" dirty="0" smtClean="0">
                <a:solidFill>
                  <a:schemeClr val="accent3"/>
                </a:solidFill>
                <a:sym typeface="Monotype Sorts" pitchFamily="2" charset="2"/>
              </a:rPr>
              <a:t>5340</a:t>
            </a:r>
            <a:r>
              <a:rPr lang="en-US" altLang="ko-KR" sz="1200" dirty="0" smtClean="0">
                <a:solidFill>
                  <a:srgbClr val="050607"/>
                </a:solidFill>
                <a:sym typeface="Monotype Sorts" pitchFamily="2" charset="2"/>
              </a:rPr>
              <a:t> </a:t>
            </a:r>
            <a:r>
              <a:rPr lang="en-US" altLang="ko-KR" sz="1200" dirty="0">
                <a:solidFill>
                  <a:srgbClr val="050607"/>
                </a:solidFill>
                <a:sym typeface="Monotype Sorts" pitchFamily="2" charset="2"/>
              </a:rPr>
              <a:t>– </a:t>
            </a:r>
            <a:r>
              <a:rPr lang="ko-KR" altLang="en-US" sz="1200" b="1" dirty="0">
                <a:solidFill>
                  <a:schemeClr val="accent1"/>
                </a:solidFill>
                <a:sym typeface="Monotype Sorts" pitchFamily="2" charset="2"/>
              </a:rPr>
              <a:t>미디어</a:t>
            </a:r>
            <a:r>
              <a:rPr lang="ko-KR" altLang="en-US" sz="1200" dirty="0">
                <a:solidFill>
                  <a:srgbClr val="050607"/>
                </a:solidFill>
                <a:sym typeface="Monotype Sorts" pitchFamily="2" charset="2"/>
              </a:rPr>
              <a:t> </a:t>
            </a:r>
            <a:r>
              <a:rPr lang="ko-KR" altLang="en-US" sz="1200" dirty="0" smtClean="0">
                <a:solidFill>
                  <a:srgbClr val="050607"/>
                </a:solidFill>
                <a:sym typeface="Monotype Sorts" pitchFamily="2" charset="2"/>
              </a:rPr>
              <a:t>서버</a:t>
            </a:r>
            <a:endParaRPr lang="en-US" altLang="ko-KR" sz="1200" dirty="0">
              <a:solidFill>
                <a:srgbClr val="050607"/>
              </a:solidFill>
              <a:sym typeface="Monotype Sorts" pitchFamily="2" charset="2"/>
            </a:endParaRPr>
          </a:p>
        </p:txBody>
      </p:sp>
      <p:sp>
        <p:nvSpPr>
          <p:cNvPr id="97" name="Oval 91"/>
          <p:cNvSpPr>
            <a:spLocks noChangeArrowheads="1"/>
          </p:cNvSpPr>
          <p:nvPr/>
        </p:nvSpPr>
        <p:spPr bwMode="gray">
          <a:xfrm>
            <a:off x="987668" y="6052646"/>
            <a:ext cx="3116238" cy="184666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ctr">
              <a:buClr>
                <a:srgbClr val="4D4D4D"/>
              </a:buClr>
              <a:buSzPts val="1300"/>
            </a:pPr>
            <a:r>
              <a:rPr lang="ko-KR" altLang="en-US" sz="1200" b="1" dirty="0">
                <a:solidFill>
                  <a:schemeClr val="tx2"/>
                </a:solidFill>
              </a:rPr>
              <a:t>다양한 요구 사항 </a:t>
            </a:r>
            <a:r>
              <a:rPr lang="ko-KR" altLang="en-US" sz="1200" b="1" dirty="0" smtClean="0">
                <a:solidFill>
                  <a:schemeClr val="tx2"/>
                </a:solidFill>
              </a:rPr>
              <a:t>만족</a:t>
            </a:r>
            <a:r>
              <a:rPr lang="en-US" altLang="ko-KR" sz="1200" b="1" dirty="0" smtClean="0">
                <a:solidFill>
                  <a:schemeClr val="tx2"/>
                </a:solidFill>
              </a:rPr>
              <a:t>, </a:t>
            </a:r>
            <a:r>
              <a:rPr lang="ko-KR" altLang="en-US" sz="1200" b="1" dirty="0" smtClean="0">
                <a:solidFill>
                  <a:schemeClr val="tx2"/>
                </a:solidFill>
              </a:rPr>
              <a:t>비용 </a:t>
            </a:r>
            <a:r>
              <a:rPr lang="ko-KR" altLang="en-US" sz="1200" b="1" dirty="0">
                <a:solidFill>
                  <a:schemeClr val="tx2"/>
                </a:solidFill>
              </a:rPr>
              <a:t>최적화 방안 제공</a:t>
            </a:r>
          </a:p>
        </p:txBody>
      </p:sp>
      <p:sp>
        <p:nvSpPr>
          <p:cNvPr id="98" name="Oval 91"/>
          <p:cNvSpPr>
            <a:spLocks noChangeArrowheads="1"/>
          </p:cNvSpPr>
          <p:nvPr/>
        </p:nvSpPr>
        <p:spPr bwMode="gray">
          <a:xfrm>
            <a:off x="6018516" y="6021288"/>
            <a:ext cx="1995739" cy="184666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ctr">
              <a:buClr>
                <a:srgbClr val="4D4D4D"/>
              </a:buClr>
              <a:buSzPts val="1300"/>
            </a:pPr>
            <a:r>
              <a:rPr lang="en-US" altLang="ko-KR" sz="1200" b="1" dirty="0" smtClean="0">
                <a:solidFill>
                  <a:srgbClr val="1D1160"/>
                </a:solidFill>
              </a:rPr>
              <a:t>Enterprise</a:t>
            </a:r>
            <a:r>
              <a:rPr lang="ko-KR" altLang="en-US" sz="1200" b="1" dirty="0" smtClean="0">
                <a:solidFill>
                  <a:srgbClr val="1D1160"/>
                </a:solidFill>
              </a:rPr>
              <a:t>급의 성능 </a:t>
            </a:r>
            <a:r>
              <a:rPr lang="ko-KR" altLang="en-US" sz="1200" b="1" dirty="0">
                <a:solidFill>
                  <a:srgbClr val="1D1160"/>
                </a:solidFill>
              </a:rPr>
              <a:t>및 안정성</a:t>
            </a:r>
          </a:p>
        </p:txBody>
      </p:sp>
      <p:sp>
        <p:nvSpPr>
          <p:cNvPr id="99" name="직사각형 98"/>
          <p:cNvSpPr/>
          <p:nvPr/>
        </p:nvSpPr>
        <p:spPr bwMode="auto">
          <a:xfrm>
            <a:off x="504424" y="3151980"/>
            <a:ext cx="4342191" cy="2504558"/>
          </a:xfrm>
          <a:prstGeom prst="rect">
            <a:avLst/>
          </a:prstGeom>
          <a:noFill/>
          <a:ln w="15875" cap="flat" cmpd="sng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0" name="직사각형 99"/>
          <p:cNvSpPr/>
          <p:nvPr/>
        </p:nvSpPr>
        <p:spPr bwMode="auto">
          <a:xfrm>
            <a:off x="4859959" y="3151980"/>
            <a:ext cx="4334197" cy="2504558"/>
          </a:xfrm>
          <a:prstGeom prst="rect">
            <a:avLst/>
          </a:prstGeom>
          <a:noFill/>
          <a:ln w="15875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06" name="그림 10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751" y="3510612"/>
            <a:ext cx="1366786" cy="246638"/>
          </a:xfrm>
          <a:prstGeom prst="rect">
            <a:avLst/>
          </a:prstGeom>
        </p:spPr>
      </p:pic>
      <p:pic>
        <p:nvPicPr>
          <p:cNvPr id="107" name="그림 10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20" y="3744867"/>
            <a:ext cx="1361648" cy="243212"/>
          </a:xfrm>
          <a:prstGeom prst="rect">
            <a:avLst/>
          </a:prstGeom>
        </p:spPr>
      </p:pic>
      <p:pic>
        <p:nvPicPr>
          <p:cNvPr id="108" name="그림 10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20" y="3980714"/>
            <a:ext cx="1361648" cy="243212"/>
          </a:xfrm>
          <a:prstGeom prst="rect">
            <a:avLst/>
          </a:prstGeom>
        </p:spPr>
      </p:pic>
      <p:pic>
        <p:nvPicPr>
          <p:cNvPr id="109" name="그림 10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20" y="4216528"/>
            <a:ext cx="1361648" cy="243212"/>
          </a:xfrm>
          <a:prstGeom prst="rect">
            <a:avLst/>
          </a:prstGeom>
        </p:spPr>
      </p:pic>
      <p:pic>
        <p:nvPicPr>
          <p:cNvPr id="110" name="그림 10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20" y="4453617"/>
            <a:ext cx="1361647" cy="243213"/>
          </a:xfrm>
          <a:prstGeom prst="rect">
            <a:avLst/>
          </a:prstGeom>
        </p:spPr>
      </p:pic>
      <p:sp>
        <p:nvSpPr>
          <p:cNvPr id="111" name="TextBox 110"/>
          <p:cNvSpPr txBox="1"/>
          <p:nvPr/>
        </p:nvSpPr>
        <p:spPr bwMode="ltGray">
          <a:xfrm>
            <a:off x="5745088" y="5340527"/>
            <a:ext cx="30963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algn="ctr" defTabSz="820308" latinLnBrk="1">
              <a:defRPr kumimoji="1" sz="900">
                <a:solidFill>
                  <a:schemeClr val="tx2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defTabSz="820308" latinLnBrk="1">
              <a:defRPr kumimoji="1" sz="1600"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820308" latinLnBrk="1">
              <a:defRPr kumimoji="1" sz="1600"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820308" latinLnBrk="1">
              <a:defRPr kumimoji="1" sz="1600"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820308" latinLnBrk="1">
              <a:defRPr kumimoji="1" sz="1600"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820308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820308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820308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820308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sz="1200" dirty="0">
                <a:solidFill>
                  <a:schemeClr val="tx2"/>
                </a:solidFill>
                <a:latin typeface="+mn-lt"/>
                <a:ea typeface="+mn-ea"/>
              </a:rPr>
              <a:t>Enterprise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+mn-ea"/>
              </a:rPr>
              <a:t>어플라이언스</a:t>
            </a:r>
            <a:r>
              <a:rPr lang="en-US" sz="1200" dirty="0" smtClean="0">
                <a:solidFill>
                  <a:schemeClr val="tx2"/>
                </a:solidFill>
                <a:latin typeface="+mn-lt"/>
                <a:ea typeface="+mn-ea"/>
              </a:rPr>
              <a:t> </a:t>
            </a:r>
            <a:r>
              <a:rPr lang="en-US" sz="1200" dirty="0">
                <a:solidFill>
                  <a:schemeClr val="tx2"/>
                </a:solidFill>
                <a:latin typeface="+mn-lt"/>
                <a:ea typeface="+mn-ea"/>
              </a:rPr>
              <a:t>with deduplication</a:t>
            </a:r>
          </a:p>
        </p:txBody>
      </p:sp>
      <p:sp>
        <p:nvSpPr>
          <p:cNvPr id="115" name="TextBox 114"/>
          <p:cNvSpPr txBox="1"/>
          <p:nvPr/>
        </p:nvSpPr>
        <p:spPr bwMode="ltGray">
          <a:xfrm>
            <a:off x="2653185" y="5204424"/>
            <a:ext cx="1285887" cy="36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ct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dirty="0" smtClean="0">
                <a:solidFill>
                  <a:schemeClr val="tx2"/>
                </a:solidFill>
              </a:rPr>
              <a:t>Media Server with </a:t>
            </a:r>
            <a:br>
              <a:rPr lang="en-US" sz="1000" dirty="0" smtClean="0">
                <a:solidFill>
                  <a:schemeClr val="tx2"/>
                </a:solidFill>
              </a:rPr>
            </a:br>
            <a:r>
              <a:rPr lang="en-US" sz="1000" dirty="0" smtClean="0">
                <a:solidFill>
                  <a:schemeClr val="tx2"/>
                </a:solidFill>
              </a:rPr>
              <a:t>deduplication</a:t>
            </a:r>
          </a:p>
        </p:txBody>
      </p:sp>
      <p:sp>
        <p:nvSpPr>
          <p:cNvPr id="116" name="TextBox 115"/>
          <p:cNvSpPr txBox="1"/>
          <p:nvPr/>
        </p:nvSpPr>
        <p:spPr bwMode="ltGray">
          <a:xfrm>
            <a:off x="877379" y="5249687"/>
            <a:ext cx="1476644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ct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dirty="0" smtClean="0">
                <a:solidFill>
                  <a:schemeClr val="tx2"/>
                </a:solidFill>
              </a:rPr>
              <a:t>Media </a:t>
            </a:r>
            <a:r>
              <a:rPr lang="en-US" altLang="ko-KR" sz="1000" dirty="0" smtClean="0">
                <a:solidFill>
                  <a:schemeClr val="tx2"/>
                </a:solidFill>
              </a:rPr>
              <a:t>/</a:t>
            </a:r>
            <a:r>
              <a:rPr lang="en-US" sz="1000" dirty="0" smtClean="0">
                <a:solidFill>
                  <a:schemeClr val="tx2"/>
                </a:solidFill>
              </a:rPr>
              <a:t> Master Server </a:t>
            </a:r>
          </a:p>
        </p:txBody>
      </p:sp>
      <p:sp>
        <p:nvSpPr>
          <p:cNvPr id="117" name="TextBox 116"/>
          <p:cNvSpPr txBox="1"/>
          <p:nvPr/>
        </p:nvSpPr>
        <p:spPr bwMode="ltGray">
          <a:xfrm>
            <a:off x="1257709" y="4723637"/>
            <a:ext cx="920402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ct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tx2"/>
                </a:solidFill>
              </a:rPr>
              <a:t>4 / 14 / 27TB</a:t>
            </a:r>
          </a:p>
        </p:txBody>
      </p:sp>
      <p:sp>
        <p:nvSpPr>
          <p:cNvPr id="118" name="TextBox 117"/>
          <p:cNvSpPr txBox="1"/>
          <p:nvPr/>
        </p:nvSpPr>
        <p:spPr bwMode="ltGray">
          <a:xfrm>
            <a:off x="2993094" y="4222689"/>
            <a:ext cx="567742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ctr" anchorCtr="0">
            <a:spAutoFit/>
          </a:bodyPr>
          <a:lstStyle/>
          <a:p>
            <a:pPr algn="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bg1"/>
                </a:solidFill>
                <a:effectLst/>
              </a:rPr>
              <a:t>152TB</a:t>
            </a:r>
          </a:p>
        </p:txBody>
      </p:sp>
      <p:sp>
        <p:nvSpPr>
          <p:cNvPr id="119" name="TextBox 118"/>
          <p:cNvSpPr txBox="1"/>
          <p:nvPr/>
        </p:nvSpPr>
        <p:spPr bwMode="ltGray">
          <a:xfrm>
            <a:off x="2993094" y="3989556"/>
            <a:ext cx="567742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bg1"/>
                </a:solidFill>
                <a:effectLst/>
              </a:rPr>
              <a:t>103TB</a:t>
            </a:r>
          </a:p>
        </p:txBody>
      </p:sp>
      <p:sp>
        <p:nvSpPr>
          <p:cNvPr id="120" name="TextBox 119"/>
          <p:cNvSpPr txBox="1"/>
          <p:nvPr/>
        </p:nvSpPr>
        <p:spPr bwMode="ltGray">
          <a:xfrm>
            <a:off x="3062800" y="3756423"/>
            <a:ext cx="497210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bg1"/>
                </a:solidFill>
                <a:effectLst/>
              </a:rPr>
              <a:t>53TB</a:t>
            </a:r>
          </a:p>
        </p:txBody>
      </p:sp>
      <p:sp>
        <p:nvSpPr>
          <p:cNvPr id="121" name="TextBox 120"/>
          <p:cNvSpPr txBox="1"/>
          <p:nvPr/>
        </p:nvSpPr>
        <p:spPr bwMode="ltGray">
          <a:xfrm>
            <a:off x="2992268" y="4455821"/>
            <a:ext cx="567742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bg1"/>
                </a:solidFill>
                <a:effectLst/>
              </a:rPr>
              <a:t>201TB</a:t>
            </a:r>
          </a:p>
        </p:txBody>
      </p:sp>
      <p:sp>
        <p:nvSpPr>
          <p:cNvPr id="130" name="TextBox 129"/>
          <p:cNvSpPr txBox="1"/>
          <p:nvPr/>
        </p:nvSpPr>
        <p:spPr bwMode="ltGray">
          <a:xfrm>
            <a:off x="5568191" y="4292999"/>
            <a:ext cx="885136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ct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tx2"/>
                </a:solidFill>
              </a:rPr>
              <a:t>240 / 480TB</a:t>
            </a:r>
          </a:p>
        </p:txBody>
      </p:sp>
      <p:pic>
        <p:nvPicPr>
          <p:cNvPr id="131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1224" y="4611886"/>
            <a:ext cx="510196" cy="520700"/>
          </a:xfrm>
          <a:prstGeom prst="rect">
            <a:avLst/>
          </a:prstGeom>
        </p:spPr>
      </p:pic>
      <p:pic>
        <p:nvPicPr>
          <p:cNvPr id="132" name="그림 1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2" y="4924824"/>
            <a:ext cx="1366786" cy="246638"/>
          </a:xfrm>
          <a:prstGeom prst="rect">
            <a:avLst/>
          </a:prstGeom>
        </p:spPr>
      </p:pic>
      <p:pic>
        <p:nvPicPr>
          <p:cNvPr id="133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959" y="3612147"/>
            <a:ext cx="510196" cy="520700"/>
          </a:xfrm>
          <a:prstGeom prst="rect">
            <a:avLst/>
          </a:prstGeom>
        </p:spPr>
      </p:pic>
      <p:pic>
        <p:nvPicPr>
          <p:cNvPr id="134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859" y="4761970"/>
            <a:ext cx="510196" cy="5207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ltGray">
          <a:xfrm>
            <a:off x="4233961" y="3575690"/>
            <a:ext cx="458459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altLang="ko-KR" sz="800" dirty="0" smtClean="0">
                <a:solidFill>
                  <a:schemeClr val="tx2"/>
                </a:solidFill>
              </a:rPr>
              <a:t>Head Unit</a:t>
            </a:r>
            <a:br>
              <a:rPr lang="en-US" altLang="ko-KR" sz="800" dirty="0" smtClean="0">
                <a:solidFill>
                  <a:schemeClr val="tx2"/>
                </a:solidFill>
              </a:rPr>
            </a:br>
            <a:r>
              <a:rPr lang="en-US" altLang="ko-KR" sz="800" dirty="0" smtClean="0">
                <a:solidFill>
                  <a:schemeClr val="tx2"/>
                </a:solidFill>
              </a:rPr>
              <a:t>(4TB)</a:t>
            </a:r>
            <a:endParaRPr lang="ko-KR" altLang="en-US" sz="800" dirty="0">
              <a:solidFill>
                <a:schemeClr val="tx2"/>
              </a:solidFill>
            </a:endParaRPr>
          </a:p>
        </p:txBody>
      </p:sp>
      <p:cxnSp>
        <p:nvCxnSpPr>
          <p:cNvPr id="12" name="직선 화살표 연결선 11"/>
          <p:cNvCxnSpPr/>
          <p:nvPr/>
        </p:nvCxnSpPr>
        <p:spPr bwMode="auto">
          <a:xfrm flipH="1">
            <a:off x="3978967" y="3628887"/>
            <a:ext cx="2187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135" name="TextBox 134"/>
          <p:cNvSpPr txBox="1"/>
          <p:nvPr/>
        </p:nvSpPr>
        <p:spPr bwMode="ltGray">
          <a:xfrm>
            <a:off x="4303197" y="4385586"/>
            <a:ext cx="362279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altLang="ko-KR" sz="800" dirty="0" smtClean="0">
                <a:solidFill>
                  <a:schemeClr val="tx2"/>
                </a:solidFill>
              </a:rPr>
              <a:t>Storage</a:t>
            </a:r>
            <a:endParaRPr lang="ko-KR" altLang="en-US" sz="800" dirty="0">
              <a:solidFill>
                <a:schemeClr val="tx2"/>
              </a:solidFill>
            </a:endParaRPr>
          </a:p>
        </p:txBody>
      </p:sp>
      <p:sp>
        <p:nvSpPr>
          <p:cNvPr id="13" name="오른쪽 중괄호 12"/>
          <p:cNvSpPr/>
          <p:nvPr/>
        </p:nvSpPr>
        <p:spPr bwMode="auto">
          <a:xfrm>
            <a:off x="4008934" y="3747475"/>
            <a:ext cx="111320" cy="1411731"/>
          </a:xfrm>
          <a:prstGeom prst="rightBrace">
            <a:avLst>
              <a:gd name="adj1" fmla="val 17285"/>
              <a:gd name="adj2" fmla="val 50000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TextBox 135"/>
          <p:cNvSpPr txBox="1"/>
          <p:nvPr/>
        </p:nvSpPr>
        <p:spPr bwMode="ltGray">
          <a:xfrm>
            <a:off x="8617462" y="3498072"/>
            <a:ext cx="458459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altLang="ko-KR" sz="800" dirty="0" smtClean="0">
                <a:solidFill>
                  <a:schemeClr val="tx2"/>
                </a:solidFill>
              </a:rPr>
              <a:t>Head Unit</a:t>
            </a:r>
            <a:endParaRPr lang="ko-KR" altLang="en-US" sz="800" dirty="0">
              <a:solidFill>
                <a:schemeClr val="tx2"/>
              </a:solidFill>
            </a:endParaRPr>
          </a:p>
        </p:txBody>
      </p:sp>
      <p:cxnSp>
        <p:nvCxnSpPr>
          <p:cNvPr id="137" name="직선 화살표 연결선 136"/>
          <p:cNvCxnSpPr/>
          <p:nvPr/>
        </p:nvCxnSpPr>
        <p:spPr bwMode="auto">
          <a:xfrm flipH="1">
            <a:off x="8362468" y="3538976"/>
            <a:ext cx="2187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138" name="TextBox 137"/>
          <p:cNvSpPr txBox="1"/>
          <p:nvPr/>
        </p:nvSpPr>
        <p:spPr bwMode="ltGray">
          <a:xfrm>
            <a:off x="8626504" y="4358592"/>
            <a:ext cx="362279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altLang="ko-KR" sz="800" dirty="0" smtClean="0">
                <a:solidFill>
                  <a:schemeClr val="tx2"/>
                </a:solidFill>
              </a:rPr>
              <a:t>Storage</a:t>
            </a:r>
            <a:endParaRPr lang="ko-KR" altLang="en-US" sz="800" dirty="0">
              <a:solidFill>
                <a:schemeClr val="tx2"/>
              </a:solidFill>
            </a:endParaRPr>
          </a:p>
        </p:txBody>
      </p:sp>
      <p:sp>
        <p:nvSpPr>
          <p:cNvPr id="139" name="오른쪽 중괄호 138"/>
          <p:cNvSpPr/>
          <p:nvPr/>
        </p:nvSpPr>
        <p:spPr bwMode="auto">
          <a:xfrm>
            <a:off x="8392435" y="3667063"/>
            <a:ext cx="111320" cy="1500694"/>
          </a:xfrm>
          <a:prstGeom prst="rightBrace">
            <a:avLst>
              <a:gd name="adj1" fmla="val 17285"/>
              <a:gd name="adj2" fmla="val 50000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TextBox 112"/>
          <p:cNvSpPr txBox="1"/>
          <p:nvPr/>
        </p:nvSpPr>
        <p:spPr bwMode="ltGray">
          <a:xfrm>
            <a:off x="7418989" y="4810734"/>
            <a:ext cx="567742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bg1"/>
                </a:solidFill>
              </a:rPr>
              <a:t>687</a:t>
            </a:r>
            <a:r>
              <a:rPr lang="en-US" sz="1000" b="1" dirty="0" smtClean="0">
                <a:solidFill>
                  <a:schemeClr val="bg1"/>
                </a:solidFill>
                <a:effectLst/>
              </a:rPr>
              <a:t>TB</a:t>
            </a:r>
          </a:p>
        </p:txBody>
      </p:sp>
      <p:sp>
        <p:nvSpPr>
          <p:cNvPr id="114" name="TextBox 113"/>
          <p:cNvSpPr txBox="1"/>
          <p:nvPr/>
        </p:nvSpPr>
        <p:spPr bwMode="ltGray">
          <a:xfrm>
            <a:off x="7418163" y="4287180"/>
            <a:ext cx="567742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bg1"/>
                </a:solidFill>
                <a:effectLst/>
              </a:rPr>
              <a:t>458TB</a:t>
            </a:r>
          </a:p>
        </p:txBody>
      </p:sp>
      <p:sp>
        <p:nvSpPr>
          <p:cNvPr id="122" name="텍스트 개체 틀 49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</a:t>
            </a:r>
            <a:endParaRPr lang="ko-KR" altLang="en-US" dirty="0"/>
          </a:p>
        </p:txBody>
      </p:sp>
      <p:sp>
        <p:nvSpPr>
          <p:cNvPr id="124" name="텍스트 개체 틀 47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126" name="텍스트 개체 틀 48"/>
          <p:cNvSpPr>
            <a:spLocks noGrp="1"/>
          </p:cNvSpPr>
          <p:nvPr>
            <p:ph type="body" sz="quarter" idx="16"/>
          </p:nvPr>
        </p:nvSpPr>
        <p:spPr>
          <a:xfrm>
            <a:off x="9010627" y="484215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개요</a:t>
            </a:r>
            <a:endParaRPr lang="ko-KR" altLang="en-US" dirty="0"/>
          </a:p>
        </p:txBody>
      </p:sp>
      <p:pic>
        <p:nvPicPr>
          <p:cNvPr id="127" name="그림 1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20" y="4690786"/>
            <a:ext cx="1361648" cy="243212"/>
          </a:xfrm>
          <a:prstGeom prst="rect">
            <a:avLst/>
          </a:prstGeom>
        </p:spPr>
      </p:pic>
      <p:pic>
        <p:nvPicPr>
          <p:cNvPr id="128" name="그림 1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20" y="4927875"/>
            <a:ext cx="1361647" cy="243213"/>
          </a:xfrm>
          <a:prstGeom prst="rect">
            <a:avLst/>
          </a:prstGeom>
        </p:spPr>
      </p:pic>
      <p:sp>
        <p:nvSpPr>
          <p:cNvPr id="129" name="TextBox 128"/>
          <p:cNvSpPr txBox="1"/>
          <p:nvPr/>
        </p:nvSpPr>
        <p:spPr bwMode="ltGray">
          <a:xfrm>
            <a:off x="2992268" y="4690443"/>
            <a:ext cx="567742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bg1"/>
                </a:solidFill>
                <a:effectLst/>
              </a:rPr>
              <a:t>250TB</a:t>
            </a:r>
          </a:p>
        </p:txBody>
      </p:sp>
      <p:sp>
        <p:nvSpPr>
          <p:cNvPr id="140" name="TextBox 139"/>
          <p:cNvSpPr txBox="1"/>
          <p:nvPr/>
        </p:nvSpPr>
        <p:spPr bwMode="ltGray">
          <a:xfrm>
            <a:off x="2992268" y="4928395"/>
            <a:ext cx="567742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bg1"/>
                </a:solidFill>
                <a:effectLst/>
              </a:rPr>
              <a:t>299TB</a:t>
            </a:r>
          </a:p>
        </p:txBody>
      </p:sp>
      <p:grpSp>
        <p:nvGrpSpPr>
          <p:cNvPr id="144" name="그룹 143"/>
          <p:cNvGrpSpPr/>
          <p:nvPr/>
        </p:nvGrpSpPr>
        <p:grpSpPr>
          <a:xfrm>
            <a:off x="5348510" y="3407767"/>
            <a:ext cx="1332682" cy="841438"/>
            <a:chOff x="8813665" y="4962068"/>
            <a:chExt cx="1392598" cy="879269"/>
          </a:xfrm>
        </p:grpSpPr>
        <p:pic>
          <p:nvPicPr>
            <p:cNvPr id="145" name="Picture 24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3665" y="5209526"/>
              <a:ext cx="1392598" cy="631811"/>
            </a:xfrm>
            <a:prstGeom prst="rect">
              <a:avLst/>
            </a:prstGeom>
            <a:effectLst>
              <a:glow rad="25400">
                <a:schemeClr val="tx2">
                  <a:alpha val="15000"/>
                </a:schemeClr>
              </a:glow>
            </a:effectLst>
          </p:spPr>
        </p:pic>
        <p:pic>
          <p:nvPicPr>
            <p:cNvPr id="146" name="Picture 24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3665" y="4962068"/>
              <a:ext cx="1392598" cy="247460"/>
            </a:xfrm>
            <a:prstGeom prst="rect">
              <a:avLst/>
            </a:prstGeom>
            <a:effectLst>
              <a:glow rad="25400">
                <a:schemeClr val="tx2">
                  <a:alpha val="15000"/>
                </a:schemeClr>
              </a:glow>
            </a:effectLst>
          </p:spPr>
        </p:pic>
      </p:grpSp>
      <p:sp>
        <p:nvSpPr>
          <p:cNvPr id="147" name="TextBox 146"/>
          <p:cNvSpPr txBox="1"/>
          <p:nvPr/>
        </p:nvSpPr>
        <p:spPr bwMode="ltGray">
          <a:xfrm>
            <a:off x="5568190" y="3191285"/>
            <a:ext cx="885136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ct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tx2"/>
                </a:solidFill>
              </a:rPr>
              <a:t>120 / 240TB</a:t>
            </a:r>
          </a:p>
        </p:txBody>
      </p:sp>
      <p:pic>
        <p:nvPicPr>
          <p:cNvPr id="14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1224" y="3510172"/>
            <a:ext cx="510196" cy="520700"/>
          </a:xfrm>
          <a:prstGeom prst="rect">
            <a:avLst/>
          </a:prstGeom>
        </p:spPr>
      </p:pic>
      <p:sp>
        <p:nvSpPr>
          <p:cNvPr id="149" name="TextBox 148"/>
          <p:cNvSpPr txBox="1"/>
          <p:nvPr/>
        </p:nvSpPr>
        <p:spPr bwMode="ltGray">
          <a:xfrm>
            <a:off x="5486376" y="3802717"/>
            <a:ext cx="1127189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bg1"/>
                </a:solidFill>
                <a:effectLst/>
              </a:rPr>
              <a:t>4TB disk drives</a:t>
            </a:r>
          </a:p>
        </p:txBody>
      </p:sp>
      <p:sp>
        <p:nvSpPr>
          <p:cNvPr id="150" name="TextBox 149"/>
          <p:cNvSpPr txBox="1"/>
          <p:nvPr/>
        </p:nvSpPr>
        <p:spPr bwMode="ltGray">
          <a:xfrm>
            <a:off x="5486376" y="4901774"/>
            <a:ext cx="1127189" cy="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>
                <a:solidFill>
                  <a:schemeClr val="bg1"/>
                </a:solidFill>
              </a:rPr>
              <a:t>8</a:t>
            </a:r>
            <a:r>
              <a:rPr lang="en-US" sz="1000" b="1" dirty="0" smtClean="0">
                <a:solidFill>
                  <a:schemeClr val="bg1"/>
                </a:solidFill>
                <a:effectLst/>
              </a:rPr>
              <a:t>TB disk drives</a:t>
            </a:r>
          </a:p>
        </p:txBody>
      </p:sp>
      <p:pic>
        <p:nvPicPr>
          <p:cNvPr id="155" name="Picture 2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682" y="4735900"/>
            <a:ext cx="1332682" cy="604627"/>
          </a:xfrm>
          <a:prstGeom prst="rect">
            <a:avLst/>
          </a:prstGeom>
          <a:effectLst>
            <a:glow rad="25400">
              <a:schemeClr val="tx2">
                <a:alpha val="15000"/>
              </a:schemeClr>
            </a:glow>
          </a:effectLst>
        </p:spPr>
      </p:pic>
      <p:grpSp>
        <p:nvGrpSpPr>
          <p:cNvPr id="8" name="그룹 7"/>
          <p:cNvGrpSpPr/>
          <p:nvPr/>
        </p:nvGrpSpPr>
        <p:grpSpPr>
          <a:xfrm>
            <a:off x="7711023" y="4383577"/>
            <a:ext cx="45719" cy="225620"/>
            <a:chOff x="7767877" y="2472116"/>
            <a:chExt cx="45719" cy="225620"/>
          </a:xfrm>
        </p:grpSpPr>
        <p:sp>
          <p:nvSpPr>
            <p:cNvPr id="7" name="타원 6"/>
            <p:cNvSpPr/>
            <p:nvPr/>
          </p:nvSpPr>
          <p:spPr bwMode="auto">
            <a:xfrm>
              <a:off x="7767877" y="2652017"/>
              <a:ext cx="45719" cy="45719"/>
            </a:xfrm>
            <a:prstGeom prst="ellipse">
              <a:avLst/>
            </a:prstGeom>
            <a:solidFill>
              <a:schemeClr val="tx2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156" name="타원 155"/>
            <p:cNvSpPr/>
            <p:nvPr/>
          </p:nvSpPr>
          <p:spPr bwMode="auto">
            <a:xfrm>
              <a:off x="7767877" y="2562066"/>
              <a:ext cx="45719" cy="45719"/>
            </a:xfrm>
            <a:prstGeom prst="ellipse">
              <a:avLst/>
            </a:prstGeom>
            <a:solidFill>
              <a:schemeClr val="tx2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157" name="타원 156"/>
            <p:cNvSpPr/>
            <p:nvPr/>
          </p:nvSpPr>
          <p:spPr bwMode="auto">
            <a:xfrm>
              <a:off x="7767877" y="2472116"/>
              <a:ext cx="45719" cy="45719"/>
            </a:xfrm>
            <a:prstGeom prst="ellipse">
              <a:avLst/>
            </a:prstGeom>
            <a:solidFill>
              <a:schemeClr val="tx2"/>
            </a:solidFill>
            <a:ln w="1905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endParaRPr lang="ko-KR" altLang="en-US" sz="1800" dirty="0" err="1" smtClean="0">
                <a:solidFill>
                  <a:srgbClr val="FFFFFF"/>
                </a:solidFill>
                <a:latin typeface="+mn-lt"/>
              </a:endParaRPr>
            </a:p>
          </p:txBody>
        </p:sp>
      </p:grpSp>
      <p:sp>
        <p:nvSpPr>
          <p:cNvPr id="125" name="TextBox 124"/>
          <p:cNvSpPr txBox="1"/>
          <p:nvPr/>
        </p:nvSpPr>
        <p:spPr bwMode="ltGray">
          <a:xfrm>
            <a:off x="7063689" y="4796615"/>
            <a:ext cx="1340389" cy="47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 rtlCol="0" anchor="t" anchorCtr="0">
            <a:spAutoFit/>
          </a:bodyPr>
          <a:lstStyle/>
          <a:p>
            <a:pPr algn="ctr" fontAlgn="base">
              <a:lnSpc>
                <a:spcPct val="90000"/>
              </a:lnSpc>
              <a:spcAft>
                <a:spcPts val="800"/>
              </a:spcAft>
            </a:pPr>
            <a:r>
              <a:rPr lang="en-US" altLang="ko-KR" sz="1000" b="1" dirty="0" smtClean="0">
                <a:solidFill>
                  <a:schemeClr val="bg1"/>
                </a:solidFill>
              </a:rPr>
              <a:t>Up to 1.9PB</a:t>
            </a:r>
          </a:p>
          <a:p>
            <a:pPr algn="ctr" fontAlgn="base">
              <a:lnSpc>
                <a:spcPct val="90000"/>
              </a:lnSpc>
              <a:spcAft>
                <a:spcPts val="800"/>
              </a:spcAft>
            </a:pPr>
            <a:r>
              <a:rPr lang="en-US" sz="1000" b="1" dirty="0" smtClean="0">
                <a:solidFill>
                  <a:schemeClr val="bg1"/>
                </a:solidFill>
                <a:effectLst/>
              </a:rPr>
              <a:t>(</a:t>
            </a:r>
            <a:r>
              <a:rPr lang="en-US" altLang="ko-KR" sz="1000" b="1" dirty="0">
                <a:solidFill>
                  <a:schemeClr val="bg1"/>
                </a:solidFill>
              </a:rPr>
              <a:t>4 storage </a:t>
            </a:r>
            <a:r>
              <a:rPr lang="en-US" altLang="ko-KR" sz="1000" b="1" dirty="0" smtClean="0">
                <a:solidFill>
                  <a:schemeClr val="bg1"/>
                </a:solidFill>
              </a:rPr>
              <a:t>shelves)</a:t>
            </a:r>
            <a:endParaRPr lang="en-US" sz="1000" b="1" dirty="0" smtClean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1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978469" y="1792333"/>
            <a:ext cx="3733394" cy="553998"/>
          </a:xfrm>
        </p:spPr>
        <p:txBody>
          <a:bodyPr/>
          <a:lstStyle/>
          <a:p>
            <a:r>
              <a:rPr lang="en-US" altLang="ko-KR" dirty="0" smtClean="0"/>
              <a:t>II. </a:t>
            </a:r>
            <a:r>
              <a:rPr lang="ko-KR" altLang="en-US" dirty="0" smtClean="0"/>
              <a:t>제품주요기술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850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5301" y="930957"/>
            <a:ext cx="1575752" cy="221599"/>
          </a:xfrm>
        </p:spPr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7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/>
              <a:t>Veritas </a:t>
            </a:r>
            <a:r>
              <a:rPr lang="en-US" altLang="ko-KR" dirty="0" smtClean="0"/>
              <a:t>NetBackup</a:t>
            </a:r>
            <a:r>
              <a:rPr lang="ko-KR" altLang="en-US" dirty="0" smtClean="0"/>
              <a:t>은 </a:t>
            </a:r>
            <a:r>
              <a:rPr lang="ko-KR" altLang="en-US" dirty="0"/>
              <a:t>기본 탑재된 </a:t>
            </a:r>
            <a:r>
              <a:rPr lang="en-US" altLang="ko-KR" dirty="0"/>
              <a:t>NetBackup GUI</a:t>
            </a:r>
            <a:r>
              <a:rPr lang="ko-KR" altLang="en-US" dirty="0"/>
              <a:t>를 통해 </a:t>
            </a:r>
            <a:r>
              <a:rPr lang="en-US" altLang="ko-KR" dirty="0"/>
              <a:t>Report , Activity Monitor, Device Monitor </a:t>
            </a:r>
            <a:r>
              <a:rPr lang="ko-KR" altLang="en-US" dirty="0"/>
              <a:t>등을 통하여 </a:t>
            </a:r>
            <a:r>
              <a:rPr lang="ko-KR" altLang="en-US" dirty="0" smtClean="0"/>
              <a:t>작업 결과</a:t>
            </a:r>
            <a:r>
              <a:rPr lang="en-US" altLang="ko-KR" dirty="0"/>
              <a:t>, </a:t>
            </a:r>
            <a:r>
              <a:rPr lang="ko-KR" altLang="en-US" dirty="0"/>
              <a:t>하드웨어 상태</a:t>
            </a:r>
            <a:r>
              <a:rPr lang="en-US" altLang="ko-KR" dirty="0"/>
              <a:t>, </a:t>
            </a:r>
            <a:r>
              <a:rPr lang="ko-KR" altLang="en-US" dirty="0"/>
              <a:t>장애 분석 등을 손쉽게 수행할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특히 </a:t>
            </a:r>
            <a:r>
              <a:rPr lang="en-US" altLang="ko-KR" dirty="0" smtClean="0"/>
              <a:t>NetBackup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GUI</a:t>
            </a:r>
            <a:r>
              <a:rPr lang="ko-KR" altLang="en-US" dirty="0" smtClean="0"/>
              <a:t>는 수많은 작업들을 효율적으로 통합 관리 가능한 구조로 디자인되어져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20" name="텍스트 개체 틀 19"/>
          <p:cNvSpPr>
            <a:spLocks noGrp="1"/>
          </p:cNvSpPr>
          <p:nvPr>
            <p:ph type="body" sz="quarter" idx="18"/>
          </p:nvPr>
        </p:nvSpPr>
        <p:spPr>
          <a:xfrm>
            <a:off x="560512" y="2031546"/>
            <a:ext cx="8856538" cy="193899"/>
          </a:xfrm>
        </p:spPr>
        <p:txBody>
          <a:bodyPr/>
          <a:lstStyle/>
          <a:p>
            <a:r>
              <a:rPr lang="ko-KR" altLang="en-US" dirty="0"/>
              <a:t>통합 </a:t>
            </a:r>
            <a:r>
              <a:rPr lang="ko-KR" altLang="en-US" dirty="0" smtClean="0"/>
              <a:t>아키텍처</a:t>
            </a:r>
            <a:endParaRPr lang="ko-KR" altLang="en-US" dirty="0"/>
          </a:p>
        </p:txBody>
      </p:sp>
      <p:sp>
        <p:nvSpPr>
          <p:cNvPr id="2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5241033" y="2338185"/>
            <a:ext cx="41760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altLang="ko-KR" sz="1100" b="1" dirty="0">
                <a:latin typeface="+mn-ea"/>
              </a:rPr>
              <a:t>Activity Monitor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>
                <a:latin typeface="+mn-ea"/>
              </a:rPr>
              <a:t>백업</a:t>
            </a:r>
            <a:r>
              <a:rPr lang="en-US" altLang="ko-KR" sz="1100" dirty="0">
                <a:latin typeface="+mn-ea"/>
              </a:rPr>
              <a:t>/</a:t>
            </a:r>
            <a:r>
              <a:rPr lang="ko-KR" altLang="en-US" sz="1100" dirty="0">
                <a:latin typeface="+mn-ea"/>
              </a:rPr>
              <a:t>복구 </a:t>
            </a:r>
            <a:r>
              <a:rPr lang="ko-KR" altLang="en-US" sz="1100" dirty="0" err="1">
                <a:latin typeface="+mn-ea"/>
              </a:rPr>
              <a:t>작업현황에</a:t>
            </a:r>
            <a:r>
              <a:rPr lang="ko-KR" altLang="en-US" sz="1100" dirty="0">
                <a:latin typeface="+mn-ea"/>
              </a:rPr>
              <a:t> 대한 </a:t>
            </a:r>
            <a:r>
              <a:rPr lang="en-US" altLang="ko-KR" sz="1100" dirty="0">
                <a:latin typeface="+mn-ea"/>
              </a:rPr>
              <a:t>Reporting</a:t>
            </a:r>
          </a:p>
          <a:p>
            <a:pPr marL="1616075" lvl="1" indent="-1616075"/>
            <a:r>
              <a:rPr lang="en-US" altLang="ko-KR" sz="1100" b="1" dirty="0">
                <a:latin typeface="+mn-ea"/>
              </a:rPr>
              <a:t>Media/Device Monitor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>
                <a:latin typeface="+mn-ea"/>
              </a:rPr>
              <a:t>백업 드라이브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>
                <a:latin typeface="+mn-ea"/>
              </a:rPr>
              <a:t>미디어 상황에 대한 모니터링 및 통제</a:t>
            </a:r>
          </a:p>
          <a:p>
            <a:pPr marL="0" lvl="1"/>
            <a:r>
              <a:rPr lang="en-US" altLang="ko-KR" sz="1100" b="1" dirty="0">
                <a:latin typeface="+mn-ea"/>
              </a:rPr>
              <a:t>Reporting</a:t>
            </a:r>
            <a:r>
              <a:rPr lang="en-US" altLang="ko-KR" sz="1100" dirty="0">
                <a:latin typeface="+mn-ea"/>
              </a:rPr>
              <a:t> : </a:t>
            </a:r>
            <a:r>
              <a:rPr lang="ko-KR" altLang="en-US" sz="1100" dirty="0">
                <a:latin typeface="+mn-ea"/>
              </a:rPr>
              <a:t>백업 작업 </a:t>
            </a:r>
            <a:r>
              <a:rPr lang="en-US" altLang="ko-KR" sz="1100" dirty="0">
                <a:latin typeface="+mn-ea"/>
              </a:rPr>
              <a:t>Error, </a:t>
            </a:r>
            <a:r>
              <a:rPr lang="ko-KR" altLang="en-US" sz="1100" dirty="0">
                <a:latin typeface="+mn-ea"/>
              </a:rPr>
              <a:t>현황 등에 대한 </a:t>
            </a:r>
            <a:r>
              <a:rPr lang="en-US" altLang="ko-KR" sz="1100" dirty="0">
                <a:latin typeface="+mn-ea"/>
              </a:rPr>
              <a:t>Log Reporting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776536" y="5832164"/>
            <a:ext cx="3478286" cy="289441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ctr"/>
            <a:r>
              <a:rPr lang="en-US" altLang="ko-KR" sz="1100" dirty="0">
                <a:latin typeface="+mn-ea"/>
              </a:rPr>
              <a:t>GUI</a:t>
            </a:r>
            <a:r>
              <a:rPr lang="ko-KR" altLang="en-US" sz="1100">
                <a:latin typeface="+mn-ea"/>
              </a:rPr>
              <a:t>에 의한 중앙 집중관리 및 모니터링 </a:t>
            </a:r>
            <a:r>
              <a:rPr lang="ko-KR" altLang="en-US" sz="1100" smtClean="0">
                <a:latin typeface="+mn-ea"/>
              </a:rPr>
              <a:t>편의성 제공</a:t>
            </a:r>
            <a:endParaRPr lang="en-US" altLang="ko-KR" sz="1100" dirty="0">
              <a:latin typeface="+mn-ea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36" y="2520640"/>
            <a:ext cx="3899079" cy="2569847"/>
          </a:xfrm>
          <a:prstGeom prst="rect">
            <a:avLst/>
          </a:prstGeom>
        </p:spPr>
      </p:pic>
      <p:graphicFrame>
        <p:nvGraphicFramePr>
          <p:cNvPr id="21" name="개체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0000481"/>
              </p:ext>
            </p:extLst>
          </p:nvPr>
        </p:nvGraphicFramePr>
        <p:xfrm>
          <a:off x="2863867" y="3157379"/>
          <a:ext cx="3899004" cy="25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6" name="Image" r:id="rId4" imgW="4694040" imgH="3093840" progId="Photoshop.Image.16">
                  <p:embed/>
                </p:oleObj>
              </mc:Choice>
              <mc:Fallback>
                <p:oleObj name="Image" r:id="rId4" imgW="4694040" imgH="3093840" progId="Photoshop.Image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63867" y="3157379"/>
                        <a:ext cx="3899004" cy="2569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그룹 22"/>
          <p:cNvGrpSpPr/>
          <p:nvPr/>
        </p:nvGrpSpPr>
        <p:grpSpPr>
          <a:xfrm>
            <a:off x="5214333" y="3645024"/>
            <a:ext cx="3899079" cy="2569847"/>
            <a:chOff x="5214333" y="3645024"/>
            <a:chExt cx="3899079" cy="2569847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14333" y="3645024"/>
              <a:ext cx="3899079" cy="2569847"/>
            </a:xfrm>
            <a:prstGeom prst="rect">
              <a:avLst/>
            </a:prstGeom>
          </p:spPr>
        </p:pic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75457" y="4607974"/>
              <a:ext cx="971634" cy="643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542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Freeform 935"/>
          <p:cNvSpPr/>
          <p:nvPr/>
        </p:nvSpPr>
        <p:spPr bwMode="auto">
          <a:xfrm>
            <a:off x="5025008" y="2334159"/>
            <a:ext cx="754520" cy="1343888"/>
          </a:xfrm>
          <a:custGeom>
            <a:avLst/>
            <a:gdLst>
              <a:gd name="connsiteX0" fmla="*/ 749300 w 749300"/>
              <a:gd name="connsiteY0" fmla="*/ 0 h 1244600"/>
              <a:gd name="connsiteX1" fmla="*/ 749300 w 749300"/>
              <a:gd name="connsiteY1" fmla="*/ 1244600 h 1244600"/>
              <a:gd name="connsiteX2" fmla="*/ 0 w 749300"/>
              <a:gd name="connsiteY2" fmla="*/ 1063625 h 1244600"/>
              <a:gd name="connsiteX3" fmla="*/ 0 w 749300"/>
              <a:gd name="connsiteY3" fmla="*/ 174625 h 1244600"/>
              <a:gd name="connsiteX4" fmla="*/ 749300 w 749300"/>
              <a:gd name="connsiteY4" fmla="*/ 0 h 1244600"/>
              <a:gd name="connsiteX0" fmla="*/ 754063 w 754063"/>
              <a:gd name="connsiteY0" fmla="*/ 0 h 1335826"/>
              <a:gd name="connsiteX1" fmla="*/ 754063 w 754063"/>
              <a:gd name="connsiteY1" fmla="*/ 1244600 h 1335826"/>
              <a:gd name="connsiteX2" fmla="*/ 0 w 754063"/>
              <a:gd name="connsiteY2" fmla="*/ 1335826 h 1335826"/>
              <a:gd name="connsiteX3" fmla="*/ 4763 w 754063"/>
              <a:gd name="connsiteY3" fmla="*/ 174625 h 1335826"/>
              <a:gd name="connsiteX4" fmla="*/ 754063 w 754063"/>
              <a:gd name="connsiteY4" fmla="*/ 0 h 1335826"/>
              <a:gd name="connsiteX0" fmla="*/ 754520 w 754520"/>
              <a:gd name="connsiteY0" fmla="*/ 0 h 1335826"/>
              <a:gd name="connsiteX1" fmla="*/ 754520 w 754520"/>
              <a:gd name="connsiteY1" fmla="*/ 1244600 h 1335826"/>
              <a:gd name="connsiteX2" fmla="*/ 457 w 754520"/>
              <a:gd name="connsiteY2" fmla="*/ 1335826 h 1335826"/>
              <a:gd name="connsiteX3" fmla="*/ 458 w 754520"/>
              <a:gd name="connsiteY3" fmla="*/ 238533 h 1335826"/>
              <a:gd name="connsiteX4" fmla="*/ 754520 w 754520"/>
              <a:gd name="connsiteY4" fmla="*/ 0 h 1335826"/>
              <a:gd name="connsiteX0" fmla="*/ 754520 w 754520"/>
              <a:gd name="connsiteY0" fmla="*/ 0 h 1335826"/>
              <a:gd name="connsiteX1" fmla="*/ 754520 w 754520"/>
              <a:gd name="connsiteY1" fmla="*/ 1247756 h 1335826"/>
              <a:gd name="connsiteX2" fmla="*/ 457 w 754520"/>
              <a:gd name="connsiteY2" fmla="*/ 1335826 h 1335826"/>
              <a:gd name="connsiteX3" fmla="*/ 458 w 754520"/>
              <a:gd name="connsiteY3" fmla="*/ 238533 h 1335826"/>
              <a:gd name="connsiteX4" fmla="*/ 754520 w 754520"/>
              <a:gd name="connsiteY4" fmla="*/ 0 h 1335826"/>
              <a:gd name="connsiteX0" fmla="*/ 754520 w 754520"/>
              <a:gd name="connsiteY0" fmla="*/ 0 h 1335826"/>
              <a:gd name="connsiteX1" fmla="*/ 754520 w 754520"/>
              <a:gd name="connsiteY1" fmla="*/ 1252490 h 1335826"/>
              <a:gd name="connsiteX2" fmla="*/ 457 w 754520"/>
              <a:gd name="connsiteY2" fmla="*/ 1335826 h 1335826"/>
              <a:gd name="connsiteX3" fmla="*/ 458 w 754520"/>
              <a:gd name="connsiteY3" fmla="*/ 238533 h 1335826"/>
              <a:gd name="connsiteX4" fmla="*/ 754520 w 754520"/>
              <a:gd name="connsiteY4" fmla="*/ 0 h 13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4520" h="1335826">
                <a:moveTo>
                  <a:pt x="754520" y="0"/>
                </a:moveTo>
                <a:lnTo>
                  <a:pt x="754520" y="1252490"/>
                </a:lnTo>
                <a:lnTo>
                  <a:pt x="457" y="1335826"/>
                </a:lnTo>
                <a:cubicBezTo>
                  <a:pt x="2045" y="948759"/>
                  <a:pt x="-1130" y="625600"/>
                  <a:pt x="458" y="238533"/>
                </a:cubicBezTo>
                <a:lnTo>
                  <a:pt x="754520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20" name="AutoShape 455"/>
          <p:cNvSpPr>
            <a:spLocks noChangeArrowheads="1"/>
          </p:cNvSpPr>
          <p:nvPr/>
        </p:nvSpPr>
        <p:spPr bwMode="auto">
          <a:xfrm>
            <a:off x="5779229" y="2327259"/>
            <a:ext cx="3557569" cy="1264909"/>
          </a:xfrm>
          <a:prstGeom prst="roundRect">
            <a:avLst>
              <a:gd name="adj" fmla="val 2199"/>
            </a:avLst>
          </a:prstGeom>
          <a:solidFill>
            <a:srgbClr val="FFFFFF"/>
          </a:solidFill>
          <a:ln w="9525" algn="ctr">
            <a:solidFill>
              <a:srgbClr val="C0C0C0"/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folHlink"/>
                  </a:outerShdw>
                </a:effectLst>
              </a14:hiddenEffects>
            </a:ext>
          </a:extLst>
        </p:spPr>
        <p:txBody>
          <a:bodyPr lIns="54000" tIns="396000" rIns="54000" bIns="25200">
            <a:noAutofit/>
          </a:bodyPr>
          <a:lstStyle/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ko-KR" altLang="en-US" sz="1000" dirty="0" smtClean="0">
                <a:cs typeface="Arial" charset="0"/>
              </a:rPr>
              <a:t>카탈로그 데이터베이스 호스트</a:t>
            </a:r>
            <a:endParaRPr kumimoji="1" lang="en-US" altLang="ko-KR" sz="1000" dirty="0" smtClean="0">
              <a:cs typeface="Arial" charset="0"/>
            </a:endParaRP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ko-KR" altLang="en-US" sz="1000" dirty="0" smtClean="0">
                <a:cs typeface="Arial" charset="0"/>
              </a:rPr>
              <a:t>백업 정책 생성</a:t>
            </a:r>
            <a:r>
              <a:rPr kumimoji="1" lang="en-US" altLang="ko-KR" sz="1000" dirty="0" smtClean="0">
                <a:cs typeface="Arial" charset="0"/>
              </a:rPr>
              <a:t> </a:t>
            </a:r>
            <a:r>
              <a:rPr kumimoji="1" lang="ko-KR" altLang="en-US" sz="1000" dirty="0" smtClean="0">
                <a:cs typeface="Arial" charset="0"/>
              </a:rPr>
              <a:t>및 스케줄링</a:t>
            </a:r>
            <a:r>
              <a:rPr kumimoji="1" lang="en-US" altLang="ko-KR" sz="1000" dirty="0" smtClean="0">
                <a:cs typeface="Arial" charset="0"/>
              </a:rPr>
              <a:t>, </a:t>
            </a:r>
            <a:r>
              <a:rPr kumimoji="1" lang="ko-KR" altLang="en-US" sz="1000" dirty="0" smtClean="0">
                <a:cs typeface="Arial" charset="0"/>
              </a:rPr>
              <a:t>복원 실행</a:t>
            </a:r>
            <a:endParaRPr kumimoji="1" lang="en-US" altLang="ko-KR" sz="1000" dirty="0" smtClean="0">
              <a:cs typeface="Arial" charset="0"/>
            </a:endParaRP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ko-KR" altLang="en-US" sz="1000" dirty="0" smtClean="0">
                <a:cs typeface="Arial" charset="0"/>
              </a:rPr>
              <a:t>중앙집중식 통합 관리 콘솔 </a:t>
            </a:r>
            <a:r>
              <a:rPr kumimoji="1" lang="en-US" altLang="ko-KR" sz="1000" dirty="0" smtClean="0">
                <a:cs typeface="Arial" charset="0"/>
              </a:rPr>
              <a:t>(</a:t>
            </a:r>
            <a:r>
              <a:rPr kumimoji="1" lang="ko-KR" altLang="en-US" sz="1000" dirty="0" smtClean="0">
                <a:cs typeface="Arial" charset="0"/>
              </a:rPr>
              <a:t>모니터링</a:t>
            </a:r>
            <a:r>
              <a:rPr kumimoji="1" lang="en-US" altLang="ko-KR" sz="1000" dirty="0" smtClean="0">
                <a:cs typeface="Arial" charset="0"/>
              </a:rPr>
              <a:t>, </a:t>
            </a:r>
            <a:r>
              <a:rPr kumimoji="1" lang="ko-KR" altLang="en-US" sz="1000" dirty="0" smtClean="0">
                <a:cs typeface="Arial" charset="0"/>
              </a:rPr>
              <a:t>보고서</a:t>
            </a:r>
            <a:r>
              <a:rPr kumimoji="1" lang="en-US" altLang="ko-KR" sz="1000" dirty="0" smtClean="0">
                <a:cs typeface="Arial" charset="0"/>
              </a:rPr>
              <a:t>)</a:t>
            </a: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en-US" altLang="ko-KR" sz="1000" dirty="0" smtClean="0">
                <a:cs typeface="Arial" charset="0"/>
              </a:rPr>
              <a:t>Enterprise </a:t>
            </a:r>
            <a:r>
              <a:rPr kumimoji="1" lang="ko-KR" altLang="en-US" sz="1000" dirty="0" smtClean="0">
                <a:cs typeface="Arial" charset="0"/>
              </a:rPr>
              <a:t>미디어 관리자</a:t>
            </a:r>
            <a:endParaRPr kumimoji="1" lang="en-US" altLang="ko-KR" sz="1000" dirty="0">
              <a:cs typeface="Arial" charset="0"/>
            </a:endParaRPr>
          </a:p>
        </p:txBody>
      </p:sp>
      <p:grpSp>
        <p:nvGrpSpPr>
          <p:cNvPr id="121" name="그룹 120"/>
          <p:cNvGrpSpPr/>
          <p:nvPr/>
        </p:nvGrpSpPr>
        <p:grpSpPr>
          <a:xfrm>
            <a:off x="5788902" y="2348823"/>
            <a:ext cx="3538221" cy="324877"/>
            <a:chOff x="6878350" y="2201074"/>
            <a:chExt cx="2451744" cy="324877"/>
          </a:xfrm>
        </p:grpSpPr>
        <p:sp>
          <p:nvSpPr>
            <p:cNvPr id="122" name="AutoShape 457"/>
            <p:cNvSpPr>
              <a:spLocks noChangeArrowheads="1"/>
            </p:cNvSpPr>
            <p:nvPr/>
          </p:nvSpPr>
          <p:spPr bwMode="auto">
            <a:xfrm>
              <a:off x="6888398" y="2201074"/>
              <a:ext cx="2434997" cy="285696"/>
            </a:xfrm>
            <a:prstGeom prst="roundRect">
              <a:avLst>
                <a:gd name="adj" fmla="val 9713"/>
              </a:avLst>
            </a:prstGeom>
            <a:solidFill>
              <a:srgbClr val="EEEEE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 type="none" w="med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21600"/>
            <a:lstStyle/>
            <a:p>
              <a:pPr algn="ctr" latinLnBrk="1">
                <a:spcAft>
                  <a:spcPct val="0"/>
                </a:spcAft>
                <a:buClrTx/>
                <a:buFontTx/>
                <a:buNone/>
              </a:pPr>
              <a:r>
                <a:rPr kumimoji="1" lang="ko-KR" altLang="en-US" sz="1100" b="1" dirty="0" smtClean="0">
                  <a:cs typeface="Arial" charset="0"/>
                </a:rPr>
                <a:t>마스터 서버</a:t>
              </a:r>
              <a:endParaRPr kumimoji="1" lang="ko-KR" altLang="en-US" sz="1100" b="1" dirty="0">
                <a:cs typeface="Arial" charset="0"/>
              </a:endParaRPr>
            </a:p>
          </p:txBody>
        </p:sp>
        <p:sp>
          <p:nvSpPr>
            <p:cNvPr id="123" name="AutoShape 458"/>
            <p:cNvSpPr>
              <a:spLocks noChangeArrowheads="1"/>
            </p:cNvSpPr>
            <p:nvPr/>
          </p:nvSpPr>
          <p:spPr bwMode="auto">
            <a:xfrm>
              <a:off x="6878350" y="2419835"/>
              <a:ext cx="2451744" cy="106116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C0C0C0"/>
                  </a:solidFill>
                  <a:round/>
                  <a:headEnd/>
                  <a:tailEnd type="none" w="med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700" dir="16200000" algn="ctr" rotWithShape="0">
                      <a:srgbClr val="4699DE"/>
                    </a:outerShdw>
                  </a:effectLst>
                </a14:hiddenEffects>
              </a:ext>
            </a:extLst>
          </p:spPr>
          <p:txBody>
            <a:bodyPr wrap="none" lIns="77644" tIns="38823" rIns="77644" bIns="38823"/>
            <a:lstStyle/>
            <a:p>
              <a:pPr marL="160338" indent="-160338" defTabSz="642938">
                <a:spcAft>
                  <a:spcPct val="0"/>
                </a:spcAft>
                <a:buClrTx/>
                <a:buFont typeface="Wingdings" pitchFamily="2" charset="2"/>
                <a:buNone/>
              </a:pPr>
              <a:endParaRPr kumimoji="1" lang="ko-KR" altLang="en-US" sz="1200">
                <a:solidFill>
                  <a:srgbClr val="3366FF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25" name="AutoShape 459"/>
            <p:cNvSpPr>
              <a:spLocks noChangeArrowheads="1"/>
            </p:cNvSpPr>
            <p:nvPr/>
          </p:nvSpPr>
          <p:spPr bwMode="auto">
            <a:xfrm>
              <a:off x="6891748" y="2429631"/>
              <a:ext cx="2428298" cy="52242"/>
            </a:xfrm>
            <a:custGeom>
              <a:avLst/>
              <a:gdLst>
                <a:gd name="G0" fmla="+- 966 0 0"/>
                <a:gd name="G1" fmla="+- 21600 0 966"/>
                <a:gd name="G2" fmla="*/ 966 1 2"/>
                <a:gd name="G3" fmla="+- 21600 0 G2"/>
                <a:gd name="G4" fmla="+/ 966 21600 2"/>
                <a:gd name="G5" fmla="+/ G1 0 2"/>
                <a:gd name="G6" fmla="*/ 21600 21600 966"/>
                <a:gd name="G7" fmla="*/ G6 1 2"/>
                <a:gd name="G8" fmla="+- 21600 0 G7"/>
                <a:gd name="G9" fmla="*/ 21600 1 2"/>
                <a:gd name="G10" fmla="+- 966 0 G9"/>
                <a:gd name="G11" fmla="?: G10 G8 0"/>
                <a:gd name="G12" fmla="?: G10 G7 21600"/>
                <a:gd name="T0" fmla="*/ 21117 w 21600"/>
                <a:gd name="T1" fmla="*/ 10800 h 21600"/>
                <a:gd name="T2" fmla="*/ 10800 w 21600"/>
                <a:gd name="T3" fmla="*/ 21600 h 21600"/>
                <a:gd name="T4" fmla="*/ 483 w 21600"/>
                <a:gd name="T5" fmla="*/ 10800 h 21600"/>
                <a:gd name="T6" fmla="*/ 10800 w 21600"/>
                <a:gd name="T7" fmla="*/ 0 h 21600"/>
                <a:gd name="T8" fmla="*/ 2283 w 21600"/>
                <a:gd name="T9" fmla="*/ 2283 h 21600"/>
                <a:gd name="T10" fmla="*/ 19317 w 21600"/>
                <a:gd name="T11" fmla="*/ 1931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966" y="21600"/>
                  </a:lnTo>
                  <a:lnTo>
                    <a:pt x="20634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DDDDDD">
                    <a:gamma/>
                    <a:tint val="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66A2B7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ko-KR" altLang="en-US"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</p:grpSp>
      <p:sp>
        <p:nvSpPr>
          <p:cNvPr id="147" name="Freeform 935"/>
          <p:cNvSpPr/>
          <p:nvPr/>
        </p:nvSpPr>
        <p:spPr bwMode="auto">
          <a:xfrm>
            <a:off x="5022397" y="3699160"/>
            <a:ext cx="757131" cy="1252111"/>
          </a:xfrm>
          <a:custGeom>
            <a:avLst/>
            <a:gdLst>
              <a:gd name="connsiteX0" fmla="*/ 749300 w 749300"/>
              <a:gd name="connsiteY0" fmla="*/ 0 h 1244600"/>
              <a:gd name="connsiteX1" fmla="*/ 749300 w 749300"/>
              <a:gd name="connsiteY1" fmla="*/ 1244600 h 1244600"/>
              <a:gd name="connsiteX2" fmla="*/ 0 w 749300"/>
              <a:gd name="connsiteY2" fmla="*/ 1063625 h 1244600"/>
              <a:gd name="connsiteX3" fmla="*/ 0 w 749300"/>
              <a:gd name="connsiteY3" fmla="*/ 174625 h 1244600"/>
              <a:gd name="connsiteX4" fmla="*/ 749300 w 749300"/>
              <a:gd name="connsiteY4" fmla="*/ 0 h 1244600"/>
              <a:gd name="connsiteX0" fmla="*/ 756444 w 756444"/>
              <a:gd name="connsiteY0" fmla="*/ 0 h 1244600"/>
              <a:gd name="connsiteX1" fmla="*/ 756444 w 756444"/>
              <a:gd name="connsiteY1" fmla="*/ 1244600 h 1244600"/>
              <a:gd name="connsiteX2" fmla="*/ 0 w 756444"/>
              <a:gd name="connsiteY2" fmla="*/ 1172505 h 1244600"/>
              <a:gd name="connsiteX3" fmla="*/ 7144 w 756444"/>
              <a:gd name="connsiteY3" fmla="*/ 174625 h 1244600"/>
              <a:gd name="connsiteX4" fmla="*/ 756444 w 756444"/>
              <a:gd name="connsiteY4" fmla="*/ 0 h 1244600"/>
              <a:gd name="connsiteX0" fmla="*/ 757131 w 757131"/>
              <a:gd name="connsiteY0" fmla="*/ 0 h 1244600"/>
              <a:gd name="connsiteX1" fmla="*/ 757131 w 757131"/>
              <a:gd name="connsiteY1" fmla="*/ 1244600 h 1244600"/>
              <a:gd name="connsiteX2" fmla="*/ 687 w 757131"/>
              <a:gd name="connsiteY2" fmla="*/ 1172505 h 1244600"/>
              <a:gd name="connsiteX3" fmla="*/ 687 w 757131"/>
              <a:gd name="connsiteY3" fmla="*/ 68112 h 1244600"/>
              <a:gd name="connsiteX4" fmla="*/ 757131 w 757131"/>
              <a:gd name="connsiteY4" fmla="*/ 0 h 1244600"/>
              <a:gd name="connsiteX0" fmla="*/ 757131 w 757131"/>
              <a:gd name="connsiteY0" fmla="*/ 0 h 1244600"/>
              <a:gd name="connsiteX1" fmla="*/ 757131 w 757131"/>
              <a:gd name="connsiteY1" fmla="*/ 1244600 h 1244600"/>
              <a:gd name="connsiteX2" fmla="*/ 687 w 757131"/>
              <a:gd name="connsiteY2" fmla="*/ 1172505 h 1244600"/>
              <a:gd name="connsiteX3" fmla="*/ 687 w 757131"/>
              <a:gd name="connsiteY3" fmla="*/ 77580 h 1244600"/>
              <a:gd name="connsiteX4" fmla="*/ 757131 w 757131"/>
              <a:gd name="connsiteY4" fmla="*/ 0 h 124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7131" h="1244600">
                <a:moveTo>
                  <a:pt x="757131" y="0"/>
                </a:moveTo>
                <a:lnTo>
                  <a:pt x="757131" y="1244600"/>
                </a:lnTo>
                <a:lnTo>
                  <a:pt x="687" y="1172505"/>
                </a:lnTo>
                <a:cubicBezTo>
                  <a:pt x="3068" y="839878"/>
                  <a:pt x="-1694" y="410207"/>
                  <a:pt x="687" y="77580"/>
                </a:cubicBezTo>
                <a:lnTo>
                  <a:pt x="757131" y="0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48" name="AutoShape 455"/>
          <p:cNvSpPr>
            <a:spLocks noChangeArrowheads="1"/>
          </p:cNvSpPr>
          <p:nvPr/>
        </p:nvSpPr>
        <p:spPr bwMode="auto">
          <a:xfrm>
            <a:off x="5779229" y="3692261"/>
            <a:ext cx="3557569" cy="1264909"/>
          </a:xfrm>
          <a:prstGeom prst="roundRect">
            <a:avLst>
              <a:gd name="adj" fmla="val 2199"/>
            </a:avLst>
          </a:prstGeom>
          <a:solidFill>
            <a:srgbClr val="FFFFFF"/>
          </a:solidFill>
          <a:ln w="9525" algn="ctr">
            <a:solidFill>
              <a:srgbClr val="C0C0C0"/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folHlink"/>
                  </a:outerShdw>
                </a:effectLst>
              </a14:hiddenEffects>
            </a:ext>
          </a:extLst>
        </p:spPr>
        <p:txBody>
          <a:bodyPr lIns="54000" tIns="396000" rIns="54000" bIns="25200">
            <a:noAutofit/>
          </a:bodyPr>
          <a:lstStyle/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ko-KR" altLang="en-US" sz="1000" dirty="0" smtClean="0">
                <a:cs typeface="Arial" charset="0"/>
              </a:rPr>
              <a:t>미디어</a:t>
            </a:r>
            <a:r>
              <a:rPr kumimoji="1" lang="en-US" altLang="ko-KR" sz="1000" dirty="0" smtClean="0">
                <a:cs typeface="Arial" charset="0"/>
              </a:rPr>
              <a:t> </a:t>
            </a:r>
            <a:r>
              <a:rPr kumimoji="1" lang="ko-KR" altLang="en-US" sz="1000" smtClean="0">
                <a:cs typeface="Arial" charset="0"/>
              </a:rPr>
              <a:t>서버</a:t>
            </a:r>
            <a:r>
              <a:rPr kumimoji="1" lang="en-US" altLang="ko-KR" sz="1000" dirty="0" smtClean="0">
                <a:cs typeface="Arial" charset="0"/>
              </a:rPr>
              <a:t>, FT </a:t>
            </a:r>
            <a:r>
              <a:rPr kumimoji="1" lang="ko-KR" altLang="en-US" sz="1000" smtClean="0">
                <a:cs typeface="Arial" charset="0"/>
              </a:rPr>
              <a:t>미디어 서버</a:t>
            </a:r>
            <a:endParaRPr kumimoji="1" lang="en-US" altLang="ko-KR" sz="1000" dirty="0" smtClean="0">
              <a:cs typeface="Arial" charset="0"/>
            </a:endParaRP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ko-KR" altLang="en-US" sz="1000" dirty="0" smtClean="0">
                <a:cs typeface="Arial" charset="0"/>
              </a:rPr>
              <a:t>스토리지 상호작용 제어</a:t>
            </a:r>
            <a:endParaRPr kumimoji="1" lang="en-US" altLang="ko-KR" sz="1000" dirty="0" smtClean="0">
              <a:cs typeface="Arial" charset="0"/>
            </a:endParaRP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ko-KR" altLang="en-US" sz="1000" dirty="0" err="1" smtClean="0">
                <a:cs typeface="Arial" charset="0"/>
              </a:rPr>
              <a:t>스토리지의</a:t>
            </a:r>
            <a:r>
              <a:rPr kumimoji="1" lang="ko-KR" altLang="en-US" sz="1000" dirty="0" smtClean="0">
                <a:cs typeface="Arial" charset="0"/>
              </a:rPr>
              <a:t> 데이터 읽기</a:t>
            </a:r>
            <a:r>
              <a:rPr kumimoji="1" lang="en-US" altLang="ko-KR" sz="1000" dirty="0" smtClean="0">
                <a:cs typeface="Arial" charset="0"/>
              </a:rPr>
              <a:t>, </a:t>
            </a:r>
            <a:r>
              <a:rPr kumimoji="1" lang="ko-KR" altLang="en-US" sz="1000" smtClean="0">
                <a:cs typeface="Arial" charset="0"/>
              </a:rPr>
              <a:t>데이터 쓰기</a:t>
            </a:r>
            <a:endParaRPr kumimoji="1" lang="en-US" altLang="ko-KR" sz="1000" dirty="0" smtClean="0">
              <a:cs typeface="Arial" charset="0"/>
            </a:endParaRP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en-US" altLang="ko-KR" sz="1000" dirty="0" smtClean="0">
                <a:cs typeface="Arial" charset="0"/>
              </a:rPr>
              <a:t>Master </a:t>
            </a:r>
            <a:r>
              <a:rPr kumimoji="1" lang="ko-KR" altLang="en-US" sz="1000" smtClean="0">
                <a:cs typeface="Arial" charset="0"/>
              </a:rPr>
              <a:t>서버에 의해 제어됨</a:t>
            </a:r>
            <a:endParaRPr kumimoji="1" lang="en-US" altLang="ko-KR" sz="1000" dirty="0" smtClean="0">
              <a:cs typeface="Arial" charset="0"/>
            </a:endParaRP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ko-KR" altLang="en-US" sz="1000" dirty="0" smtClean="0">
                <a:cs typeface="Arial" charset="0"/>
              </a:rPr>
              <a:t>로드 </a:t>
            </a:r>
            <a:r>
              <a:rPr kumimoji="1" lang="ko-KR" altLang="en-US" sz="1000" dirty="0" err="1" smtClean="0">
                <a:cs typeface="Arial" charset="0"/>
              </a:rPr>
              <a:t>밸런싱을</a:t>
            </a:r>
            <a:r>
              <a:rPr kumimoji="1" lang="ko-KR" altLang="en-US" sz="1000" dirty="0" smtClean="0">
                <a:cs typeface="Arial" charset="0"/>
              </a:rPr>
              <a:t> 위해 여러 미디어 서버 사용 가능</a:t>
            </a:r>
            <a:endParaRPr kumimoji="1" lang="en-US" altLang="ko-KR" sz="1000" dirty="0">
              <a:cs typeface="Arial" charset="0"/>
            </a:endParaRPr>
          </a:p>
        </p:txBody>
      </p:sp>
      <p:grpSp>
        <p:nvGrpSpPr>
          <p:cNvPr id="149" name="그룹 148"/>
          <p:cNvGrpSpPr/>
          <p:nvPr/>
        </p:nvGrpSpPr>
        <p:grpSpPr>
          <a:xfrm>
            <a:off x="5788902" y="3713825"/>
            <a:ext cx="3538221" cy="324877"/>
            <a:chOff x="6878350" y="2201074"/>
            <a:chExt cx="2451744" cy="324877"/>
          </a:xfrm>
        </p:grpSpPr>
        <p:sp>
          <p:nvSpPr>
            <p:cNvPr id="150" name="AutoShape 457"/>
            <p:cNvSpPr>
              <a:spLocks noChangeArrowheads="1"/>
            </p:cNvSpPr>
            <p:nvPr/>
          </p:nvSpPr>
          <p:spPr bwMode="auto">
            <a:xfrm>
              <a:off x="6888398" y="2201074"/>
              <a:ext cx="2434997" cy="285696"/>
            </a:xfrm>
            <a:prstGeom prst="roundRect">
              <a:avLst>
                <a:gd name="adj" fmla="val 9713"/>
              </a:avLst>
            </a:prstGeom>
            <a:solidFill>
              <a:srgbClr val="EEEEE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 type="none" w="med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21600"/>
            <a:lstStyle/>
            <a:p>
              <a:pPr algn="ctr" latinLnBrk="1">
                <a:spcAft>
                  <a:spcPct val="0"/>
                </a:spcAft>
                <a:buClrTx/>
                <a:buFontTx/>
                <a:buNone/>
              </a:pPr>
              <a:r>
                <a:rPr kumimoji="1" lang="ko-KR" altLang="en-US" sz="1100" b="1" dirty="0" smtClean="0">
                  <a:cs typeface="Arial" charset="0"/>
                </a:rPr>
                <a:t>미디어 서버</a:t>
              </a:r>
              <a:endParaRPr kumimoji="1" lang="ko-KR" altLang="en-US" sz="1100" b="1" dirty="0">
                <a:cs typeface="Arial" charset="0"/>
              </a:endParaRPr>
            </a:p>
          </p:txBody>
        </p:sp>
        <p:sp>
          <p:nvSpPr>
            <p:cNvPr id="151" name="AutoShape 458"/>
            <p:cNvSpPr>
              <a:spLocks noChangeArrowheads="1"/>
            </p:cNvSpPr>
            <p:nvPr/>
          </p:nvSpPr>
          <p:spPr bwMode="auto">
            <a:xfrm>
              <a:off x="6878350" y="2419835"/>
              <a:ext cx="2451744" cy="106116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C0C0C0"/>
                  </a:solidFill>
                  <a:round/>
                  <a:headEnd/>
                  <a:tailEnd type="none" w="med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700" dir="16200000" algn="ctr" rotWithShape="0">
                      <a:srgbClr val="4699DE"/>
                    </a:outerShdw>
                  </a:effectLst>
                </a14:hiddenEffects>
              </a:ext>
            </a:extLst>
          </p:spPr>
          <p:txBody>
            <a:bodyPr wrap="none" lIns="77644" tIns="38823" rIns="77644" bIns="38823"/>
            <a:lstStyle/>
            <a:p>
              <a:pPr marL="160338" indent="-160338" defTabSz="642938">
                <a:spcAft>
                  <a:spcPct val="0"/>
                </a:spcAft>
                <a:buClrTx/>
                <a:buFont typeface="Wingdings" pitchFamily="2" charset="2"/>
                <a:buNone/>
              </a:pPr>
              <a:endParaRPr kumimoji="1" lang="ko-KR" altLang="en-US" sz="1200">
                <a:solidFill>
                  <a:srgbClr val="3366FF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52" name="AutoShape 459"/>
            <p:cNvSpPr>
              <a:spLocks noChangeArrowheads="1"/>
            </p:cNvSpPr>
            <p:nvPr/>
          </p:nvSpPr>
          <p:spPr bwMode="auto">
            <a:xfrm>
              <a:off x="6891748" y="2429631"/>
              <a:ext cx="2428298" cy="52242"/>
            </a:xfrm>
            <a:custGeom>
              <a:avLst/>
              <a:gdLst>
                <a:gd name="G0" fmla="+- 966 0 0"/>
                <a:gd name="G1" fmla="+- 21600 0 966"/>
                <a:gd name="G2" fmla="*/ 966 1 2"/>
                <a:gd name="G3" fmla="+- 21600 0 G2"/>
                <a:gd name="G4" fmla="+/ 966 21600 2"/>
                <a:gd name="G5" fmla="+/ G1 0 2"/>
                <a:gd name="G6" fmla="*/ 21600 21600 966"/>
                <a:gd name="G7" fmla="*/ G6 1 2"/>
                <a:gd name="G8" fmla="+- 21600 0 G7"/>
                <a:gd name="G9" fmla="*/ 21600 1 2"/>
                <a:gd name="G10" fmla="+- 966 0 G9"/>
                <a:gd name="G11" fmla="?: G10 G8 0"/>
                <a:gd name="G12" fmla="?: G10 G7 21600"/>
                <a:gd name="T0" fmla="*/ 21117 w 21600"/>
                <a:gd name="T1" fmla="*/ 10800 h 21600"/>
                <a:gd name="T2" fmla="*/ 10800 w 21600"/>
                <a:gd name="T3" fmla="*/ 21600 h 21600"/>
                <a:gd name="T4" fmla="*/ 483 w 21600"/>
                <a:gd name="T5" fmla="*/ 10800 h 21600"/>
                <a:gd name="T6" fmla="*/ 10800 w 21600"/>
                <a:gd name="T7" fmla="*/ 0 h 21600"/>
                <a:gd name="T8" fmla="*/ 2283 w 21600"/>
                <a:gd name="T9" fmla="*/ 2283 h 21600"/>
                <a:gd name="T10" fmla="*/ 19317 w 21600"/>
                <a:gd name="T11" fmla="*/ 1931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966" y="21600"/>
                  </a:lnTo>
                  <a:lnTo>
                    <a:pt x="20634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DDDDDD">
                    <a:gamma/>
                    <a:tint val="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66A2B7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ko-KR" altLang="en-US"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</p:grpSp>
      <p:sp>
        <p:nvSpPr>
          <p:cNvPr id="153" name="Freeform 935"/>
          <p:cNvSpPr/>
          <p:nvPr/>
        </p:nvSpPr>
        <p:spPr bwMode="auto">
          <a:xfrm>
            <a:off x="5027618" y="4982666"/>
            <a:ext cx="751910" cy="1333607"/>
          </a:xfrm>
          <a:custGeom>
            <a:avLst/>
            <a:gdLst>
              <a:gd name="connsiteX0" fmla="*/ 749300 w 749300"/>
              <a:gd name="connsiteY0" fmla="*/ 0 h 1244600"/>
              <a:gd name="connsiteX1" fmla="*/ 749300 w 749300"/>
              <a:gd name="connsiteY1" fmla="*/ 1244600 h 1244600"/>
              <a:gd name="connsiteX2" fmla="*/ 0 w 749300"/>
              <a:gd name="connsiteY2" fmla="*/ 1063625 h 1244600"/>
              <a:gd name="connsiteX3" fmla="*/ 0 w 749300"/>
              <a:gd name="connsiteY3" fmla="*/ 174625 h 1244600"/>
              <a:gd name="connsiteX4" fmla="*/ 749300 w 749300"/>
              <a:gd name="connsiteY4" fmla="*/ 0 h 1244600"/>
              <a:gd name="connsiteX0" fmla="*/ 749300 w 749300"/>
              <a:gd name="connsiteY0" fmla="*/ 81007 h 1325607"/>
              <a:gd name="connsiteX1" fmla="*/ 749300 w 749300"/>
              <a:gd name="connsiteY1" fmla="*/ 1325607 h 1325607"/>
              <a:gd name="connsiteX2" fmla="*/ 0 w 749300"/>
              <a:gd name="connsiteY2" fmla="*/ 1144632 h 1325607"/>
              <a:gd name="connsiteX3" fmla="*/ 0 w 749300"/>
              <a:gd name="connsiteY3" fmla="*/ 0 h 1325607"/>
              <a:gd name="connsiteX4" fmla="*/ 749300 w 749300"/>
              <a:gd name="connsiteY4" fmla="*/ 81007 h 1325607"/>
              <a:gd name="connsiteX0" fmla="*/ 751681 w 751681"/>
              <a:gd name="connsiteY0" fmla="*/ 81007 h 1325607"/>
              <a:gd name="connsiteX1" fmla="*/ 751681 w 751681"/>
              <a:gd name="connsiteY1" fmla="*/ 1325607 h 1325607"/>
              <a:gd name="connsiteX2" fmla="*/ 2381 w 751681"/>
              <a:gd name="connsiteY2" fmla="*/ 1144632 h 1325607"/>
              <a:gd name="connsiteX3" fmla="*/ 0 w 751681"/>
              <a:gd name="connsiteY3" fmla="*/ 0 h 1325607"/>
              <a:gd name="connsiteX4" fmla="*/ 751681 w 751681"/>
              <a:gd name="connsiteY4" fmla="*/ 81007 h 1325607"/>
              <a:gd name="connsiteX0" fmla="*/ 751910 w 751910"/>
              <a:gd name="connsiteY0" fmla="*/ 81007 h 1325607"/>
              <a:gd name="connsiteX1" fmla="*/ 751910 w 751910"/>
              <a:gd name="connsiteY1" fmla="*/ 1325607 h 1325607"/>
              <a:gd name="connsiteX2" fmla="*/ 229 w 751910"/>
              <a:gd name="connsiteY2" fmla="*/ 1090192 h 1325607"/>
              <a:gd name="connsiteX3" fmla="*/ 229 w 751910"/>
              <a:gd name="connsiteY3" fmla="*/ 0 h 1325607"/>
              <a:gd name="connsiteX4" fmla="*/ 751910 w 751910"/>
              <a:gd name="connsiteY4" fmla="*/ 81007 h 1325607"/>
              <a:gd name="connsiteX0" fmla="*/ 751910 w 751910"/>
              <a:gd name="connsiteY0" fmla="*/ 76273 h 1325607"/>
              <a:gd name="connsiteX1" fmla="*/ 751910 w 751910"/>
              <a:gd name="connsiteY1" fmla="*/ 1325607 h 1325607"/>
              <a:gd name="connsiteX2" fmla="*/ 229 w 751910"/>
              <a:gd name="connsiteY2" fmla="*/ 1090192 h 1325607"/>
              <a:gd name="connsiteX3" fmla="*/ 229 w 751910"/>
              <a:gd name="connsiteY3" fmla="*/ 0 h 1325607"/>
              <a:gd name="connsiteX4" fmla="*/ 751910 w 751910"/>
              <a:gd name="connsiteY4" fmla="*/ 76273 h 1325607"/>
              <a:gd name="connsiteX0" fmla="*/ 751910 w 751910"/>
              <a:gd name="connsiteY0" fmla="*/ 73117 h 1325607"/>
              <a:gd name="connsiteX1" fmla="*/ 751910 w 751910"/>
              <a:gd name="connsiteY1" fmla="*/ 1325607 h 1325607"/>
              <a:gd name="connsiteX2" fmla="*/ 229 w 751910"/>
              <a:gd name="connsiteY2" fmla="*/ 1090192 h 1325607"/>
              <a:gd name="connsiteX3" fmla="*/ 229 w 751910"/>
              <a:gd name="connsiteY3" fmla="*/ 0 h 1325607"/>
              <a:gd name="connsiteX4" fmla="*/ 751910 w 751910"/>
              <a:gd name="connsiteY4" fmla="*/ 73117 h 132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910" h="1325607">
                <a:moveTo>
                  <a:pt x="751910" y="73117"/>
                </a:moveTo>
                <a:lnTo>
                  <a:pt x="751910" y="1325607"/>
                </a:lnTo>
                <a:lnTo>
                  <a:pt x="229" y="1090192"/>
                </a:lnTo>
                <a:cubicBezTo>
                  <a:pt x="-565" y="708648"/>
                  <a:pt x="1023" y="381544"/>
                  <a:pt x="229" y="0"/>
                </a:cubicBezTo>
                <a:lnTo>
                  <a:pt x="751910" y="73117"/>
                </a:lnTo>
                <a:close/>
              </a:path>
            </a:pathLst>
          </a:custGeom>
          <a:gradFill>
            <a:gsLst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  <a:extLst/>
        </p:spPr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54" name="AutoShape 455"/>
          <p:cNvSpPr>
            <a:spLocks noChangeArrowheads="1"/>
          </p:cNvSpPr>
          <p:nvPr/>
        </p:nvSpPr>
        <p:spPr bwMode="auto">
          <a:xfrm>
            <a:off x="5779229" y="5057263"/>
            <a:ext cx="3557569" cy="1264909"/>
          </a:xfrm>
          <a:prstGeom prst="roundRect">
            <a:avLst>
              <a:gd name="adj" fmla="val 2199"/>
            </a:avLst>
          </a:prstGeom>
          <a:solidFill>
            <a:srgbClr val="FFFFFF"/>
          </a:solidFill>
          <a:ln w="9525" algn="ctr">
            <a:solidFill>
              <a:srgbClr val="C0C0C0"/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folHlink"/>
                  </a:outerShdw>
                </a:effectLst>
              </a14:hiddenEffects>
            </a:ext>
          </a:extLst>
        </p:spPr>
        <p:txBody>
          <a:bodyPr lIns="54000" tIns="396000" rIns="54000" bIns="25200">
            <a:noAutofit/>
          </a:bodyPr>
          <a:lstStyle/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ko-KR" altLang="en-US" sz="1000" dirty="0" smtClean="0">
                <a:cs typeface="Arial" charset="0"/>
              </a:rPr>
              <a:t>클라이언트에 설치되는 소프트웨어 에이전트</a:t>
            </a:r>
            <a:endParaRPr kumimoji="1" lang="en-US" altLang="ko-KR" sz="1000" dirty="0" smtClean="0">
              <a:cs typeface="Arial" charset="0"/>
            </a:endParaRP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en-US" altLang="ko-KR" sz="1000" dirty="0" smtClean="0">
                <a:cs typeface="Arial" charset="0"/>
              </a:rPr>
              <a:t>Standard client, SAN client, Snapshot client</a:t>
            </a: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ko-KR" altLang="en-US" sz="1000" dirty="0" smtClean="0">
                <a:cs typeface="Arial" charset="0"/>
              </a:rPr>
              <a:t>데이터를 이동하기 위한 엔진</a:t>
            </a:r>
            <a:endParaRPr kumimoji="1" lang="en-US" altLang="ko-KR" sz="1000" dirty="0" smtClean="0">
              <a:cs typeface="Arial" charset="0"/>
            </a:endParaRP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ko-KR" altLang="en-US" sz="1000" dirty="0" smtClean="0">
                <a:cs typeface="Arial" charset="0"/>
              </a:rPr>
              <a:t>정책 명령 실행 및</a:t>
            </a:r>
            <a:r>
              <a:rPr kumimoji="1" lang="en-US" altLang="ko-KR" sz="1000" dirty="0" smtClean="0">
                <a:cs typeface="Arial" charset="0"/>
              </a:rPr>
              <a:t> </a:t>
            </a:r>
            <a:r>
              <a:rPr kumimoji="1" lang="ko-KR" altLang="en-US" sz="1000" smtClean="0">
                <a:cs typeface="Arial" charset="0"/>
              </a:rPr>
              <a:t>데이터 암호화</a:t>
            </a:r>
            <a:r>
              <a:rPr kumimoji="1" lang="en-US" altLang="ko-KR" sz="1000" dirty="0">
                <a:cs typeface="Arial" charset="0"/>
              </a:rPr>
              <a:t> </a:t>
            </a:r>
            <a:r>
              <a:rPr kumimoji="1" lang="ko-KR" altLang="en-US" sz="1000" smtClean="0">
                <a:cs typeface="Arial" charset="0"/>
              </a:rPr>
              <a:t>또는 중복제거</a:t>
            </a:r>
            <a:endParaRPr kumimoji="1" lang="en-US" altLang="ko-KR" sz="1000" dirty="0" smtClean="0">
              <a:cs typeface="Arial" charset="0"/>
            </a:endParaRPr>
          </a:p>
          <a:p>
            <a:pPr marL="90000" indent="-90000" defTabSz="642938">
              <a:lnSpc>
                <a:spcPct val="8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kumimoji="1" lang="en-US" altLang="ko-KR" sz="1000" dirty="0" smtClean="0">
                <a:cs typeface="Arial" charset="0"/>
              </a:rPr>
              <a:t>Master </a:t>
            </a:r>
            <a:r>
              <a:rPr kumimoji="1" lang="ko-KR" altLang="en-US" sz="1000" smtClean="0">
                <a:cs typeface="Arial" charset="0"/>
              </a:rPr>
              <a:t>서버에 의해 제어됨</a:t>
            </a:r>
            <a:endParaRPr kumimoji="1" lang="en-US" altLang="ko-KR" sz="1000" dirty="0">
              <a:cs typeface="Arial" charset="0"/>
            </a:endParaRPr>
          </a:p>
        </p:txBody>
      </p:sp>
      <p:grpSp>
        <p:nvGrpSpPr>
          <p:cNvPr id="155" name="그룹 154"/>
          <p:cNvGrpSpPr/>
          <p:nvPr/>
        </p:nvGrpSpPr>
        <p:grpSpPr>
          <a:xfrm>
            <a:off x="5788902" y="5078827"/>
            <a:ext cx="3538221" cy="324877"/>
            <a:chOff x="6878350" y="2201074"/>
            <a:chExt cx="2451744" cy="324877"/>
          </a:xfrm>
        </p:grpSpPr>
        <p:sp>
          <p:nvSpPr>
            <p:cNvPr id="156" name="AutoShape 457"/>
            <p:cNvSpPr>
              <a:spLocks noChangeArrowheads="1"/>
            </p:cNvSpPr>
            <p:nvPr/>
          </p:nvSpPr>
          <p:spPr bwMode="auto">
            <a:xfrm>
              <a:off x="6888398" y="2201074"/>
              <a:ext cx="2434997" cy="285696"/>
            </a:xfrm>
            <a:prstGeom prst="roundRect">
              <a:avLst>
                <a:gd name="adj" fmla="val 9713"/>
              </a:avLst>
            </a:prstGeom>
            <a:solidFill>
              <a:srgbClr val="EEEEE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 type="none" w="med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21600"/>
            <a:lstStyle/>
            <a:p>
              <a:pPr algn="ctr" latinLnBrk="1">
                <a:spcAft>
                  <a:spcPct val="0"/>
                </a:spcAft>
                <a:buClrTx/>
                <a:buFontTx/>
                <a:buNone/>
              </a:pPr>
              <a:r>
                <a:rPr kumimoji="1" lang="ko-KR" altLang="en-US" sz="1100" b="1" dirty="0" smtClean="0">
                  <a:cs typeface="Arial" charset="0"/>
                </a:rPr>
                <a:t>클라이언트</a:t>
              </a:r>
              <a:endParaRPr kumimoji="1" lang="ko-KR" altLang="en-US" sz="1100" b="1" dirty="0">
                <a:cs typeface="Arial" charset="0"/>
              </a:endParaRPr>
            </a:p>
          </p:txBody>
        </p:sp>
        <p:sp>
          <p:nvSpPr>
            <p:cNvPr id="157" name="AutoShape 458"/>
            <p:cNvSpPr>
              <a:spLocks noChangeArrowheads="1"/>
            </p:cNvSpPr>
            <p:nvPr/>
          </p:nvSpPr>
          <p:spPr bwMode="auto">
            <a:xfrm>
              <a:off x="6878350" y="2419835"/>
              <a:ext cx="2451744" cy="106116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C0C0C0"/>
                  </a:solidFill>
                  <a:round/>
                  <a:headEnd/>
                  <a:tailEnd type="none" w="med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700" dir="16200000" algn="ctr" rotWithShape="0">
                      <a:srgbClr val="4699DE"/>
                    </a:outerShdw>
                  </a:effectLst>
                </a14:hiddenEffects>
              </a:ext>
            </a:extLst>
          </p:spPr>
          <p:txBody>
            <a:bodyPr wrap="none" lIns="77644" tIns="38823" rIns="77644" bIns="38823"/>
            <a:lstStyle/>
            <a:p>
              <a:pPr marL="160338" indent="-160338" defTabSz="642938">
                <a:spcAft>
                  <a:spcPct val="0"/>
                </a:spcAft>
                <a:buClrTx/>
                <a:buFont typeface="Wingdings" pitchFamily="2" charset="2"/>
                <a:buNone/>
              </a:pPr>
              <a:endParaRPr kumimoji="1" lang="ko-KR" altLang="en-US" sz="1200">
                <a:solidFill>
                  <a:srgbClr val="3366FF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58" name="AutoShape 459"/>
            <p:cNvSpPr>
              <a:spLocks noChangeArrowheads="1"/>
            </p:cNvSpPr>
            <p:nvPr/>
          </p:nvSpPr>
          <p:spPr bwMode="auto">
            <a:xfrm>
              <a:off x="6891748" y="2429631"/>
              <a:ext cx="2428298" cy="52242"/>
            </a:xfrm>
            <a:custGeom>
              <a:avLst/>
              <a:gdLst>
                <a:gd name="G0" fmla="+- 966 0 0"/>
                <a:gd name="G1" fmla="+- 21600 0 966"/>
                <a:gd name="G2" fmla="*/ 966 1 2"/>
                <a:gd name="G3" fmla="+- 21600 0 G2"/>
                <a:gd name="G4" fmla="+/ 966 21600 2"/>
                <a:gd name="G5" fmla="+/ G1 0 2"/>
                <a:gd name="G6" fmla="*/ 21600 21600 966"/>
                <a:gd name="G7" fmla="*/ G6 1 2"/>
                <a:gd name="G8" fmla="+- 21600 0 G7"/>
                <a:gd name="G9" fmla="*/ 21600 1 2"/>
                <a:gd name="G10" fmla="+- 966 0 G9"/>
                <a:gd name="G11" fmla="?: G10 G8 0"/>
                <a:gd name="G12" fmla="?: G10 G7 21600"/>
                <a:gd name="T0" fmla="*/ 21117 w 21600"/>
                <a:gd name="T1" fmla="*/ 10800 h 21600"/>
                <a:gd name="T2" fmla="*/ 10800 w 21600"/>
                <a:gd name="T3" fmla="*/ 21600 h 21600"/>
                <a:gd name="T4" fmla="*/ 483 w 21600"/>
                <a:gd name="T5" fmla="*/ 10800 h 21600"/>
                <a:gd name="T6" fmla="*/ 10800 w 21600"/>
                <a:gd name="T7" fmla="*/ 0 h 21600"/>
                <a:gd name="T8" fmla="*/ 2283 w 21600"/>
                <a:gd name="T9" fmla="*/ 2283 h 21600"/>
                <a:gd name="T10" fmla="*/ 19317 w 21600"/>
                <a:gd name="T11" fmla="*/ 1931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966" y="21600"/>
                  </a:lnTo>
                  <a:lnTo>
                    <a:pt x="20634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DDDDDD">
                    <a:gamma/>
                    <a:tint val="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66A2B7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ko-KR" altLang="en-US"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</p:grpSp>
      <p:sp>
        <p:nvSpPr>
          <p:cNvPr id="159" name="자유형 158"/>
          <p:cNvSpPr/>
          <p:nvPr/>
        </p:nvSpPr>
        <p:spPr bwMode="auto">
          <a:xfrm>
            <a:off x="5025008" y="3591433"/>
            <a:ext cx="4288061" cy="85725"/>
          </a:xfrm>
          <a:custGeom>
            <a:avLst/>
            <a:gdLst>
              <a:gd name="connsiteX0" fmla="*/ 0 w 3190875"/>
              <a:gd name="connsiteY0" fmla="*/ 85725 h 85725"/>
              <a:gd name="connsiteX1" fmla="*/ 2155031 w 3190875"/>
              <a:gd name="connsiteY1" fmla="*/ 85725 h 85725"/>
              <a:gd name="connsiteX2" fmla="*/ 3190875 w 3190875"/>
              <a:gd name="connsiteY2" fmla="*/ 0 h 85725"/>
              <a:gd name="connsiteX3" fmla="*/ 750094 w 3190875"/>
              <a:gd name="connsiteY3" fmla="*/ 0 h 85725"/>
              <a:gd name="connsiteX4" fmla="*/ 0 w 3190875"/>
              <a:gd name="connsiteY4" fmla="*/ 85725 h 85725"/>
              <a:gd name="connsiteX0" fmla="*/ 0 w 3190875"/>
              <a:gd name="connsiteY0" fmla="*/ 85725 h 85725"/>
              <a:gd name="connsiteX1" fmla="*/ 2155031 w 3190875"/>
              <a:gd name="connsiteY1" fmla="*/ 85725 h 85725"/>
              <a:gd name="connsiteX2" fmla="*/ 3190875 w 3190875"/>
              <a:gd name="connsiteY2" fmla="*/ 0 h 85725"/>
              <a:gd name="connsiteX3" fmla="*/ 565810 w 3190875"/>
              <a:gd name="connsiteY3" fmla="*/ 3175 h 85725"/>
              <a:gd name="connsiteX4" fmla="*/ 0 w 3190875"/>
              <a:gd name="connsiteY4" fmla="*/ 85725 h 85725"/>
              <a:gd name="connsiteX0" fmla="*/ 0 w 3190875"/>
              <a:gd name="connsiteY0" fmla="*/ 85725 h 85725"/>
              <a:gd name="connsiteX1" fmla="*/ 2155031 w 3190875"/>
              <a:gd name="connsiteY1" fmla="*/ 85725 h 85725"/>
              <a:gd name="connsiteX2" fmla="*/ 3190875 w 3190875"/>
              <a:gd name="connsiteY2" fmla="*/ 0 h 85725"/>
              <a:gd name="connsiteX3" fmla="*/ 560494 w 3190875"/>
              <a:gd name="connsiteY3" fmla="*/ 3175 h 85725"/>
              <a:gd name="connsiteX4" fmla="*/ 0 w 3190875"/>
              <a:gd name="connsiteY4" fmla="*/ 85725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0875" h="85725">
                <a:moveTo>
                  <a:pt x="0" y="85725"/>
                </a:moveTo>
                <a:lnTo>
                  <a:pt x="2155031" y="85725"/>
                </a:lnTo>
                <a:lnTo>
                  <a:pt x="3190875" y="0"/>
                </a:lnTo>
                <a:lnTo>
                  <a:pt x="560494" y="3175"/>
                </a:lnTo>
                <a:lnTo>
                  <a:pt x="0" y="85725"/>
                </a:lnTo>
                <a:close/>
              </a:path>
            </a:pathLst>
          </a:custGeom>
          <a:gradFill>
            <a:gsLst>
              <a:gs pos="80000">
                <a:srgbClr val="F5F5F5"/>
              </a:gs>
              <a:gs pos="40000">
                <a:srgbClr val="EAEAEA"/>
              </a:gs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60" name="자유형 159"/>
          <p:cNvSpPr/>
          <p:nvPr/>
        </p:nvSpPr>
        <p:spPr bwMode="auto">
          <a:xfrm>
            <a:off x="5029028" y="4981398"/>
            <a:ext cx="4281660" cy="76200"/>
          </a:xfrm>
          <a:custGeom>
            <a:avLst/>
            <a:gdLst>
              <a:gd name="connsiteX0" fmla="*/ 0 w 3190875"/>
              <a:gd name="connsiteY0" fmla="*/ 85725 h 85725"/>
              <a:gd name="connsiteX1" fmla="*/ 2155031 w 3190875"/>
              <a:gd name="connsiteY1" fmla="*/ 85725 h 85725"/>
              <a:gd name="connsiteX2" fmla="*/ 3190875 w 3190875"/>
              <a:gd name="connsiteY2" fmla="*/ 0 h 85725"/>
              <a:gd name="connsiteX3" fmla="*/ 750094 w 3190875"/>
              <a:gd name="connsiteY3" fmla="*/ 0 h 85725"/>
              <a:gd name="connsiteX4" fmla="*/ 0 w 3190875"/>
              <a:gd name="connsiteY4" fmla="*/ 85725 h 85725"/>
              <a:gd name="connsiteX0" fmla="*/ 0 w 3190875"/>
              <a:gd name="connsiteY0" fmla="*/ 85725 h 85725"/>
              <a:gd name="connsiteX1" fmla="*/ 3188494 w 3190875"/>
              <a:gd name="connsiteY1" fmla="*/ 85725 h 85725"/>
              <a:gd name="connsiteX2" fmla="*/ 3190875 w 3190875"/>
              <a:gd name="connsiteY2" fmla="*/ 0 h 85725"/>
              <a:gd name="connsiteX3" fmla="*/ 750094 w 3190875"/>
              <a:gd name="connsiteY3" fmla="*/ 0 h 85725"/>
              <a:gd name="connsiteX4" fmla="*/ 0 w 3190875"/>
              <a:gd name="connsiteY4" fmla="*/ 85725 h 85725"/>
              <a:gd name="connsiteX0" fmla="*/ 0 w 3188494"/>
              <a:gd name="connsiteY0" fmla="*/ 85725 h 85725"/>
              <a:gd name="connsiteX1" fmla="*/ 3188494 w 3188494"/>
              <a:gd name="connsiteY1" fmla="*/ 85725 h 85725"/>
              <a:gd name="connsiteX2" fmla="*/ 2278856 w 3188494"/>
              <a:gd name="connsiteY2" fmla="*/ 9525 h 85725"/>
              <a:gd name="connsiteX3" fmla="*/ 750094 w 3188494"/>
              <a:gd name="connsiteY3" fmla="*/ 0 h 85725"/>
              <a:gd name="connsiteX4" fmla="*/ 0 w 3188494"/>
              <a:gd name="connsiteY4" fmla="*/ 85725 h 85725"/>
              <a:gd name="connsiteX0" fmla="*/ 0 w 3188494"/>
              <a:gd name="connsiteY0" fmla="*/ 76200 h 76200"/>
              <a:gd name="connsiteX1" fmla="*/ 3188494 w 3188494"/>
              <a:gd name="connsiteY1" fmla="*/ 76200 h 76200"/>
              <a:gd name="connsiteX2" fmla="*/ 2278856 w 3188494"/>
              <a:gd name="connsiteY2" fmla="*/ 0 h 76200"/>
              <a:gd name="connsiteX3" fmla="*/ 2382 w 3188494"/>
              <a:gd name="connsiteY3" fmla="*/ 0 h 76200"/>
              <a:gd name="connsiteX4" fmla="*/ 0 w 3188494"/>
              <a:gd name="connsiteY4" fmla="*/ 76200 h 76200"/>
              <a:gd name="connsiteX0" fmla="*/ 750093 w 3186112"/>
              <a:gd name="connsiteY0" fmla="*/ 92868 h 92868"/>
              <a:gd name="connsiteX1" fmla="*/ 3186112 w 3186112"/>
              <a:gd name="connsiteY1" fmla="*/ 76200 h 92868"/>
              <a:gd name="connsiteX2" fmla="*/ 2276474 w 3186112"/>
              <a:gd name="connsiteY2" fmla="*/ 0 h 92868"/>
              <a:gd name="connsiteX3" fmla="*/ 0 w 3186112"/>
              <a:gd name="connsiteY3" fmla="*/ 0 h 92868"/>
              <a:gd name="connsiteX4" fmla="*/ 750093 w 3186112"/>
              <a:gd name="connsiteY4" fmla="*/ 92868 h 92868"/>
              <a:gd name="connsiteX0" fmla="*/ 747712 w 3186112"/>
              <a:gd name="connsiteY0" fmla="*/ 92868 h 92868"/>
              <a:gd name="connsiteX1" fmla="*/ 3186112 w 3186112"/>
              <a:gd name="connsiteY1" fmla="*/ 76200 h 92868"/>
              <a:gd name="connsiteX2" fmla="*/ 2276474 w 3186112"/>
              <a:gd name="connsiteY2" fmla="*/ 0 h 92868"/>
              <a:gd name="connsiteX3" fmla="*/ 0 w 3186112"/>
              <a:gd name="connsiteY3" fmla="*/ 0 h 92868"/>
              <a:gd name="connsiteX4" fmla="*/ 747712 w 3186112"/>
              <a:gd name="connsiteY4" fmla="*/ 92868 h 92868"/>
              <a:gd name="connsiteX0" fmla="*/ 747712 w 3186112"/>
              <a:gd name="connsiteY0" fmla="*/ 80962 h 80962"/>
              <a:gd name="connsiteX1" fmla="*/ 3186112 w 3186112"/>
              <a:gd name="connsiteY1" fmla="*/ 76200 h 80962"/>
              <a:gd name="connsiteX2" fmla="*/ 2276474 w 3186112"/>
              <a:gd name="connsiteY2" fmla="*/ 0 h 80962"/>
              <a:gd name="connsiteX3" fmla="*/ 0 w 3186112"/>
              <a:gd name="connsiteY3" fmla="*/ 0 h 80962"/>
              <a:gd name="connsiteX4" fmla="*/ 747712 w 3186112"/>
              <a:gd name="connsiteY4" fmla="*/ 80962 h 80962"/>
              <a:gd name="connsiteX0" fmla="*/ 747712 w 3186112"/>
              <a:gd name="connsiteY0" fmla="*/ 76200 h 76200"/>
              <a:gd name="connsiteX1" fmla="*/ 3186112 w 3186112"/>
              <a:gd name="connsiteY1" fmla="*/ 76200 h 76200"/>
              <a:gd name="connsiteX2" fmla="*/ 2276474 w 3186112"/>
              <a:gd name="connsiteY2" fmla="*/ 0 h 76200"/>
              <a:gd name="connsiteX3" fmla="*/ 0 w 3186112"/>
              <a:gd name="connsiteY3" fmla="*/ 0 h 76200"/>
              <a:gd name="connsiteX4" fmla="*/ 747712 w 3186112"/>
              <a:gd name="connsiteY4" fmla="*/ 76200 h 76200"/>
              <a:gd name="connsiteX0" fmla="*/ 561066 w 3186112"/>
              <a:gd name="connsiteY0" fmla="*/ 73025 h 76200"/>
              <a:gd name="connsiteX1" fmla="*/ 3186112 w 3186112"/>
              <a:gd name="connsiteY1" fmla="*/ 76200 h 76200"/>
              <a:gd name="connsiteX2" fmla="*/ 2276474 w 3186112"/>
              <a:gd name="connsiteY2" fmla="*/ 0 h 76200"/>
              <a:gd name="connsiteX3" fmla="*/ 0 w 3186112"/>
              <a:gd name="connsiteY3" fmla="*/ 0 h 76200"/>
              <a:gd name="connsiteX4" fmla="*/ 561066 w 3186112"/>
              <a:gd name="connsiteY4" fmla="*/ 73025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6112" h="76200">
                <a:moveTo>
                  <a:pt x="561066" y="73025"/>
                </a:moveTo>
                <a:lnTo>
                  <a:pt x="3186112" y="76200"/>
                </a:lnTo>
                <a:cubicBezTo>
                  <a:pt x="3186906" y="47625"/>
                  <a:pt x="2275680" y="28575"/>
                  <a:pt x="2276474" y="0"/>
                </a:cubicBezTo>
                <a:lnTo>
                  <a:pt x="0" y="0"/>
                </a:lnTo>
                <a:lnTo>
                  <a:pt x="561066" y="73025"/>
                </a:lnTo>
                <a:close/>
              </a:path>
            </a:pathLst>
          </a:custGeom>
          <a:gradFill>
            <a:gsLst>
              <a:gs pos="80000">
                <a:srgbClr val="F5F5F5"/>
              </a:gs>
              <a:gs pos="40000">
                <a:srgbClr val="EAEAEA"/>
              </a:gs>
              <a:gs pos="0">
                <a:srgbClr val="DDDDDD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ko-KR" altLang="en-US" sz="1800" dirty="0" err="1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5301" y="930957"/>
            <a:ext cx="1575752" cy="221599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주요 기술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8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Veritas NetBackup</a:t>
            </a:r>
            <a:r>
              <a:rPr lang="ko-KR" altLang="en-US" dirty="0"/>
              <a:t>은 </a:t>
            </a:r>
            <a:r>
              <a:rPr lang="en-US" altLang="ko-KR" dirty="0"/>
              <a:t>3-tier </a:t>
            </a:r>
            <a:r>
              <a:rPr lang="ko-KR" altLang="en-US" dirty="0" smtClean="0"/>
              <a:t>아키텍처</a:t>
            </a:r>
            <a:r>
              <a:rPr lang="en-US" altLang="ko-KR" dirty="0" smtClean="0"/>
              <a:t>(</a:t>
            </a:r>
            <a:r>
              <a:rPr lang="en-US" altLang="ko-KR" dirty="0"/>
              <a:t>Master Server, Media Server, </a:t>
            </a:r>
            <a:r>
              <a:rPr lang="en-US" altLang="ko-KR" dirty="0" smtClean="0"/>
              <a:t>Client </a:t>
            </a:r>
            <a:r>
              <a:rPr lang="ko-KR" altLang="en-US" dirty="0" smtClean="0"/>
              <a:t>구조</a:t>
            </a:r>
            <a:r>
              <a:rPr lang="en-US" altLang="ko-KR" dirty="0" smtClean="0"/>
              <a:t>)</a:t>
            </a:r>
            <a:r>
              <a:rPr lang="ko-KR" altLang="en-US" dirty="0"/>
              <a:t>를 제공하여 </a:t>
            </a:r>
            <a:r>
              <a:rPr lang="ko-KR" altLang="en-US" dirty="0" smtClean="0"/>
              <a:t>대규모 </a:t>
            </a:r>
            <a:r>
              <a:rPr lang="ko-KR" altLang="en-US" dirty="0"/>
              <a:t>엔터프라이즈 데이터 </a:t>
            </a:r>
            <a:r>
              <a:rPr lang="ko-KR" altLang="en-US" dirty="0" err="1" smtClean="0"/>
              <a:t>센터급</a:t>
            </a:r>
            <a:r>
              <a:rPr lang="ko-KR" altLang="en-US" dirty="0" smtClean="0"/>
              <a:t> 환경 뿐만 아니라 모든 규모의 </a:t>
            </a:r>
            <a:r>
              <a:rPr lang="ko-KR" altLang="en-US" dirty="0"/>
              <a:t>백업 지원이 가능하며</a:t>
            </a:r>
            <a:r>
              <a:rPr lang="en-US" altLang="ko-KR" dirty="0"/>
              <a:t>, </a:t>
            </a:r>
            <a:r>
              <a:rPr lang="ko-KR" altLang="en-US" dirty="0"/>
              <a:t>데이터 증가에 따른 유연한 확장성 제공합니다</a:t>
            </a:r>
            <a:r>
              <a:rPr lang="en-US" altLang="ko-KR" dirty="0"/>
              <a:t>. NetBackup</a:t>
            </a:r>
            <a:r>
              <a:rPr lang="ko-KR" altLang="en-US" dirty="0"/>
              <a:t>에서는 </a:t>
            </a:r>
            <a:r>
              <a:rPr lang="en-US" altLang="ko-KR" dirty="0"/>
              <a:t>65</a:t>
            </a:r>
            <a:r>
              <a:rPr lang="ko-KR" altLang="en-US" dirty="0"/>
              <a:t>개 이상의 애플리케이션</a:t>
            </a:r>
            <a:r>
              <a:rPr lang="en-US" altLang="ko-KR" dirty="0"/>
              <a:t>, 100</a:t>
            </a:r>
            <a:r>
              <a:rPr lang="ko-KR" altLang="en-US" dirty="0"/>
              <a:t>개 이상의 운영체제</a:t>
            </a:r>
            <a:r>
              <a:rPr lang="en-US" altLang="ko-KR" dirty="0"/>
              <a:t>, 2500</a:t>
            </a:r>
            <a:r>
              <a:rPr lang="ko-KR" altLang="en-US" dirty="0"/>
              <a:t>개 이상의 스토리지 디바이스</a:t>
            </a:r>
            <a:r>
              <a:rPr lang="en-US" altLang="ko-KR" dirty="0"/>
              <a:t>, 30</a:t>
            </a:r>
            <a:r>
              <a:rPr lang="ko-KR" altLang="en-US" dirty="0"/>
              <a:t>여종의 어레이 스냅샷 지원하여 어느 백업 솔루션보다 많은 호환성을 제공하고 있습니다</a:t>
            </a:r>
            <a:r>
              <a:rPr lang="en-US" altLang="ko-KR" dirty="0"/>
              <a:t>.</a:t>
            </a:r>
          </a:p>
        </p:txBody>
      </p:sp>
      <p:sp>
        <p:nvSpPr>
          <p:cNvPr id="77" name="텍스트 개체 틀 7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 아키텍처</a:t>
            </a:r>
            <a:endParaRPr lang="ko-KR" altLang="en-US" dirty="0"/>
          </a:p>
        </p:txBody>
      </p:sp>
      <p:sp>
        <p:nvSpPr>
          <p:cNvPr id="51" name="텍스트 개체 틀 49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/>
              <a:t>II</a:t>
            </a:r>
            <a:endParaRPr lang="ko-KR" altLang="en-US" dirty="0"/>
          </a:p>
        </p:txBody>
      </p:sp>
      <p:sp>
        <p:nvSpPr>
          <p:cNvPr id="52" name="텍스트 개체 틀 47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53" name="텍스트 개체 틀 48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  <p:sp>
        <p:nvSpPr>
          <p:cNvPr id="10" name="Rounded Rectangle 20"/>
          <p:cNvSpPr/>
          <p:nvPr/>
        </p:nvSpPr>
        <p:spPr bwMode="auto">
          <a:xfrm>
            <a:off x="1364923" y="4984938"/>
            <a:ext cx="3418309" cy="891768"/>
          </a:xfrm>
          <a:prstGeom prst="roundRect">
            <a:avLst>
              <a:gd name="adj" fmla="val 8055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</a:endParaRPr>
          </a:p>
        </p:txBody>
      </p:sp>
      <p:sp>
        <p:nvSpPr>
          <p:cNvPr id="11" name="Rounded Rectangle 21"/>
          <p:cNvSpPr/>
          <p:nvPr/>
        </p:nvSpPr>
        <p:spPr bwMode="auto">
          <a:xfrm>
            <a:off x="1378502" y="2711661"/>
            <a:ext cx="959540" cy="891768"/>
          </a:xfrm>
          <a:prstGeom prst="roundRect">
            <a:avLst>
              <a:gd name="adj" fmla="val 8055"/>
            </a:avLst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</a:endParaRPr>
          </a:p>
        </p:txBody>
      </p:sp>
      <p:cxnSp>
        <p:nvCxnSpPr>
          <p:cNvPr id="12" name="Straight Connector 22"/>
          <p:cNvCxnSpPr/>
          <p:nvPr/>
        </p:nvCxnSpPr>
        <p:spPr bwMode="auto">
          <a:xfrm rot="5400000">
            <a:off x="-678971" y="4337151"/>
            <a:ext cx="325738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Elbow Connector 23"/>
          <p:cNvCxnSpPr/>
          <p:nvPr/>
        </p:nvCxnSpPr>
        <p:spPr bwMode="auto">
          <a:xfrm flipV="1">
            <a:off x="943741" y="2960614"/>
            <a:ext cx="900961" cy="79625"/>
          </a:xfrm>
          <a:prstGeom prst="bentConnector4">
            <a:avLst>
              <a:gd name="adj1" fmla="val 32040"/>
              <a:gd name="adj2" fmla="val 578701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Elbow Connector 24"/>
          <p:cNvCxnSpPr>
            <a:endCxn id="49" idx="0"/>
          </p:cNvCxnSpPr>
          <p:nvPr/>
        </p:nvCxnSpPr>
        <p:spPr bwMode="auto">
          <a:xfrm flipV="1">
            <a:off x="959191" y="4108670"/>
            <a:ext cx="2097584" cy="48729"/>
          </a:xfrm>
          <a:prstGeom prst="bentConnector4">
            <a:avLst>
              <a:gd name="adj1" fmla="val 13029"/>
              <a:gd name="adj2" fmla="val 901885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Elbow Connector 25"/>
          <p:cNvCxnSpPr>
            <a:endCxn id="31" idx="0"/>
          </p:cNvCxnSpPr>
          <p:nvPr/>
        </p:nvCxnSpPr>
        <p:spPr bwMode="auto">
          <a:xfrm flipV="1">
            <a:off x="943741" y="4105181"/>
            <a:ext cx="894916" cy="48729"/>
          </a:xfrm>
          <a:prstGeom prst="bentConnector4">
            <a:avLst>
              <a:gd name="adj1" fmla="val 31919"/>
              <a:gd name="adj2" fmla="val 89516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Elbow Connector 26"/>
          <p:cNvCxnSpPr>
            <a:endCxn id="81" idx="0"/>
          </p:cNvCxnSpPr>
          <p:nvPr/>
        </p:nvCxnSpPr>
        <p:spPr bwMode="auto">
          <a:xfrm flipV="1">
            <a:off x="943741" y="5264179"/>
            <a:ext cx="3444057" cy="55475"/>
          </a:xfrm>
          <a:prstGeom prst="bentConnector4">
            <a:avLst>
              <a:gd name="adj1" fmla="val 8560"/>
              <a:gd name="adj2" fmla="val 838953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Elbow Connector 27"/>
          <p:cNvCxnSpPr>
            <a:endCxn id="94" idx="0"/>
          </p:cNvCxnSpPr>
          <p:nvPr/>
        </p:nvCxnSpPr>
        <p:spPr bwMode="auto">
          <a:xfrm flipV="1">
            <a:off x="943741" y="5260717"/>
            <a:ext cx="2114267" cy="58937"/>
          </a:xfrm>
          <a:prstGeom prst="bentConnector4">
            <a:avLst>
              <a:gd name="adj1" fmla="val 13962"/>
              <a:gd name="adj2" fmla="val 789986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Elbow Connector 28"/>
          <p:cNvCxnSpPr>
            <a:endCxn id="62" idx="0"/>
          </p:cNvCxnSpPr>
          <p:nvPr/>
        </p:nvCxnSpPr>
        <p:spPr bwMode="auto">
          <a:xfrm flipV="1">
            <a:off x="943741" y="5256371"/>
            <a:ext cx="889310" cy="63283"/>
          </a:xfrm>
          <a:prstGeom prst="bentConnector4">
            <a:avLst>
              <a:gd name="adj1" fmla="val 33318"/>
              <a:gd name="adj2" fmla="val 737614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9" name="Picture 77" descr="ETHERNET_CONNECTION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689" y="2455836"/>
            <a:ext cx="359617" cy="45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7" descr="ETHERNET_CONNECTION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245" y="5741788"/>
            <a:ext cx="359617" cy="45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Connector 36"/>
          <p:cNvCxnSpPr/>
          <p:nvPr/>
        </p:nvCxnSpPr>
        <p:spPr bwMode="auto">
          <a:xfrm>
            <a:off x="1822657" y="4245632"/>
            <a:ext cx="3030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37"/>
          <p:cNvCxnSpPr/>
          <p:nvPr/>
        </p:nvCxnSpPr>
        <p:spPr bwMode="auto">
          <a:xfrm>
            <a:off x="1827396" y="4485517"/>
            <a:ext cx="3030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Rounded Rectangle 38"/>
          <p:cNvSpPr/>
          <p:nvPr/>
        </p:nvSpPr>
        <p:spPr bwMode="auto">
          <a:xfrm>
            <a:off x="1369691" y="3855165"/>
            <a:ext cx="2202191" cy="891767"/>
          </a:xfrm>
          <a:prstGeom prst="roundRect">
            <a:avLst>
              <a:gd name="adj" fmla="val 8055"/>
            </a:avLst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err="1" smtClean="0">
              <a:ln>
                <a:noFill/>
              </a:ln>
              <a:effectLst/>
            </a:endParaRPr>
          </a:p>
        </p:txBody>
      </p:sp>
      <p:pic>
        <p:nvPicPr>
          <p:cNvPr id="31" name="Picture 41" descr="file_server.png"/>
          <p:cNvPicPr preferRelativeResize="0"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9273" y="4105181"/>
            <a:ext cx="378766" cy="64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Group 42"/>
          <p:cNvGrpSpPr>
            <a:grpSpLocks noChangeAspect="1"/>
          </p:cNvGrpSpPr>
          <p:nvPr/>
        </p:nvGrpSpPr>
        <p:grpSpPr>
          <a:xfrm>
            <a:off x="1953332" y="4380092"/>
            <a:ext cx="301161" cy="261970"/>
            <a:chOff x="3905987" y="1584195"/>
            <a:chExt cx="499431" cy="498122"/>
          </a:xfrm>
        </p:grpSpPr>
        <p:pic>
          <p:nvPicPr>
            <p:cNvPr id="34" name="Picture 44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747001"/>
              <a:ext cx="499431" cy="335316"/>
            </a:xfrm>
            <a:prstGeom prst="rect">
              <a:avLst/>
            </a:prstGeom>
          </p:spPr>
        </p:pic>
        <p:pic>
          <p:nvPicPr>
            <p:cNvPr id="35" name="Picture 45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665598"/>
              <a:ext cx="499431" cy="335316"/>
            </a:xfrm>
            <a:prstGeom prst="rect">
              <a:avLst/>
            </a:prstGeom>
          </p:spPr>
        </p:pic>
        <p:pic>
          <p:nvPicPr>
            <p:cNvPr id="36" name="Picture 46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584195"/>
              <a:ext cx="499431" cy="335316"/>
            </a:xfrm>
            <a:prstGeom prst="rect">
              <a:avLst/>
            </a:prstGeom>
          </p:spPr>
        </p:pic>
      </p:grpSp>
      <p:pic>
        <p:nvPicPr>
          <p:cNvPr id="33" name="Picture 43" descr="IMG_libtape.png"/>
          <p:cNvPicPr preferRelativeResize="0"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0071" y="4153910"/>
            <a:ext cx="263890" cy="202538"/>
          </a:xfrm>
          <a:prstGeom prst="rect">
            <a:avLst/>
          </a:prstGeom>
        </p:spPr>
      </p:pic>
      <p:cxnSp>
        <p:nvCxnSpPr>
          <p:cNvPr id="41" name="Straight Connector 51"/>
          <p:cNvCxnSpPr/>
          <p:nvPr/>
        </p:nvCxnSpPr>
        <p:spPr bwMode="auto">
          <a:xfrm>
            <a:off x="3040776" y="4249122"/>
            <a:ext cx="303012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52"/>
          <p:cNvCxnSpPr/>
          <p:nvPr/>
        </p:nvCxnSpPr>
        <p:spPr bwMode="auto">
          <a:xfrm>
            <a:off x="3045514" y="4489007"/>
            <a:ext cx="303012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9" name="Picture 59" descr="file_server.png"/>
          <p:cNvPicPr preferRelativeResize="0"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7392" y="4108670"/>
            <a:ext cx="378765" cy="64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" name="Group 60"/>
          <p:cNvGrpSpPr>
            <a:grpSpLocks noChangeAspect="1"/>
          </p:cNvGrpSpPr>
          <p:nvPr/>
        </p:nvGrpSpPr>
        <p:grpSpPr>
          <a:xfrm>
            <a:off x="3171451" y="4383582"/>
            <a:ext cx="301161" cy="261970"/>
            <a:chOff x="3905987" y="1584195"/>
            <a:chExt cx="499431" cy="498122"/>
          </a:xfrm>
        </p:grpSpPr>
        <p:pic>
          <p:nvPicPr>
            <p:cNvPr id="54" name="Picture 61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747001"/>
              <a:ext cx="499431" cy="335316"/>
            </a:xfrm>
            <a:prstGeom prst="rect">
              <a:avLst/>
            </a:prstGeom>
          </p:spPr>
        </p:pic>
        <p:pic>
          <p:nvPicPr>
            <p:cNvPr id="55" name="Picture 62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665598"/>
              <a:ext cx="499431" cy="335316"/>
            </a:xfrm>
            <a:prstGeom prst="rect">
              <a:avLst/>
            </a:prstGeom>
          </p:spPr>
        </p:pic>
        <p:pic>
          <p:nvPicPr>
            <p:cNvPr id="56" name="Picture 63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584195"/>
              <a:ext cx="499431" cy="335316"/>
            </a:xfrm>
            <a:prstGeom prst="rect">
              <a:avLst/>
            </a:prstGeom>
          </p:spPr>
        </p:pic>
      </p:grpSp>
      <p:pic>
        <p:nvPicPr>
          <p:cNvPr id="57" name="Picture 64" descr="IMG_libtape.png"/>
          <p:cNvPicPr preferRelativeResize="0"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98190" y="4157399"/>
            <a:ext cx="263890" cy="202538"/>
          </a:xfrm>
          <a:prstGeom prst="rect">
            <a:avLst/>
          </a:prstGeom>
        </p:spPr>
      </p:pic>
      <p:grpSp>
        <p:nvGrpSpPr>
          <p:cNvPr id="59" name="Group 66"/>
          <p:cNvGrpSpPr/>
          <p:nvPr/>
        </p:nvGrpSpPr>
        <p:grpSpPr>
          <a:xfrm>
            <a:off x="1498072" y="5063662"/>
            <a:ext cx="807490" cy="129006"/>
            <a:chOff x="1834837" y="4436524"/>
            <a:chExt cx="974705" cy="155720"/>
          </a:xfrm>
        </p:grpSpPr>
        <p:sp>
          <p:nvSpPr>
            <p:cNvPr id="74" name="Rectangle 81"/>
            <p:cNvSpPr/>
            <p:nvPr/>
          </p:nvSpPr>
          <p:spPr bwMode="auto">
            <a:xfrm>
              <a:off x="1834837" y="4441875"/>
              <a:ext cx="910459" cy="142815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75" name="TextBox 390"/>
            <p:cNvSpPr txBox="1"/>
            <p:nvPr/>
          </p:nvSpPr>
          <p:spPr bwMode="ltGray">
            <a:xfrm>
              <a:off x="1990030" y="4436524"/>
              <a:ext cx="819512" cy="155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45710" rIns="0" bIns="4571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en-US" sz="600" dirty="0" smtClean="0">
                  <a:solidFill>
                    <a:schemeClr val="bg1"/>
                  </a:solidFill>
                </a:rPr>
                <a:t>Protected Servers</a:t>
              </a:r>
            </a:p>
          </p:txBody>
        </p:sp>
      </p:grpSp>
      <p:grpSp>
        <p:nvGrpSpPr>
          <p:cNvPr id="60" name="Group 67"/>
          <p:cNvGrpSpPr>
            <a:grpSpLocks noChangeAspect="1"/>
          </p:cNvGrpSpPr>
          <p:nvPr/>
        </p:nvGrpSpPr>
        <p:grpSpPr>
          <a:xfrm>
            <a:off x="1424738" y="5038114"/>
            <a:ext cx="151507" cy="151506"/>
            <a:chOff x="2301498" y="3429000"/>
            <a:chExt cx="218725" cy="218724"/>
          </a:xfrm>
        </p:grpSpPr>
        <p:sp>
          <p:nvSpPr>
            <p:cNvPr id="72" name="Rounded Rectangle 79"/>
            <p:cNvSpPr/>
            <p:nvPr/>
          </p:nvSpPr>
          <p:spPr bwMode="auto">
            <a:xfrm>
              <a:off x="2301498" y="3429000"/>
              <a:ext cx="218725" cy="218724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CC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pic>
          <p:nvPicPr>
            <p:cNvPr id="73" name="Picture 80"/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0579" y="3464740"/>
              <a:ext cx="141115" cy="141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1" name="Group 68"/>
          <p:cNvGrpSpPr/>
          <p:nvPr/>
        </p:nvGrpSpPr>
        <p:grpSpPr>
          <a:xfrm>
            <a:off x="1474960" y="5093310"/>
            <a:ext cx="151507" cy="151506"/>
            <a:chOff x="1920239" y="1962413"/>
            <a:chExt cx="182881" cy="182880"/>
          </a:xfrm>
        </p:grpSpPr>
        <p:sp>
          <p:nvSpPr>
            <p:cNvPr id="70" name="Rounded Rectangle 77"/>
            <p:cNvSpPr/>
            <p:nvPr/>
          </p:nvSpPr>
          <p:spPr bwMode="auto">
            <a:xfrm>
              <a:off x="1920239" y="1962413"/>
              <a:ext cx="182881" cy="182880"/>
            </a:xfrm>
            <a:prstGeom prst="roundRect">
              <a:avLst/>
            </a:prstGeom>
            <a:gradFill flip="none" rotWithShape="1">
              <a:gsLst>
                <a:gs pos="0">
                  <a:srgbClr val="C40000"/>
                </a:gs>
                <a:gs pos="87000">
                  <a:srgbClr val="860000"/>
                </a:gs>
              </a:gsLst>
              <a:lin ang="2700000" scaled="1"/>
              <a:tileRect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pic>
          <p:nvPicPr>
            <p:cNvPr id="71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8060" y="1990612"/>
              <a:ext cx="147542" cy="131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pic>
        <p:nvPicPr>
          <p:cNvPr id="62" name="Picture 69" descr="file_server.png"/>
          <p:cNvPicPr preferRelativeResize="0"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667" y="5256371"/>
            <a:ext cx="378765" cy="64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8" name="Group 84"/>
          <p:cNvGrpSpPr/>
          <p:nvPr/>
        </p:nvGrpSpPr>
        <p:grpSpPr>
          <a:xfrm>
            <a:off x="3968166" y="5071323"/>
            <a:ext cx="815066" cy="129006"/>
            <a:chOff x="1834837" y="4436345"/>
            <a:chExt cx="983849" cy="155720"/>
          </a:xfrm>
        </p:grpSpPr>
        <p:sp>
          <p:nvSpPr>
            <p:cNvPr id="88" name="Rectangle 94"/>
            <p:cNvSpPr/>
            <p:nvPr/>
          </p:nvSpPr>
          <p:spPr bwMode="auto">
            <a:xfrm>
              <a:off x="1834837" y="4441875"/>
              <a:ext cx="910459" cy="142815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89" name="TextBox 390"/>
            <p:cNvSpPr txBox="1"/>
            <p:nvPr/>
          </p:nvSpPr>
          <p:spPr bwMode="ltGray">
            <a:xfrm>
              <a:off x="1999174" y="4436345"/>
              <a:ext cx="819512" cy="155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19" tIns="45710" rIns="91419" bIns="4571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en-US" sz="600" dirty="0" smtClean="0">
                  <a:solidFill>
                    <a:schemeClr val="bg1"/>
                  </a:solidFill>
                </a:rPr>
                <a:t>Virtual Server</a:t>
              </a:r>
            </a:p>
          </p:txBody>
        </p:sp>
      </p:grp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114" y="5052832"/>
            <a:ext cx="176742" cy="166867"/>
          </a:xfrm>
          <a:prstGeom prst="rect">
            <a:avLst/>
          </a:prstGeom>
          <a:noFill/>
          <a:ln w="6350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" name="Trapezoid 86"/>
          <p:cNvSpPr/>
          <p:nvPr/>
        </p:nvSpPr>
        <p:spPr>
          <a:xfrm rot="5400000">
            <a:off x="4127498" y="5445029"/>
            <a:ext cx="340665" cy="193286"/>
          </a:xfrm>
          <a:prstGeom prst="trapezoid">
            <a:avLst>
              <a:gd name="adj" fmla="val 35309"/>
            </a:avLst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1" name="Picture 73" descr="VIRTUAL_SERVER.png"/>
          <p:cNvPicPr preferRelativeResize="0"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7449" y="5264179"/>
            <a:ext cx="380699" cy="64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2" name="Group 88"/>
          <p:cNvGrpSpPr/>
          <p:nvPr/>
        </p:nvGrpSpPr>
        <p:grpSpPr>
          <a:xfrm>
            <a:off x="3975416" y="5292164"/>
            <a:ext cx="235498" cy="504060"/>
            <a:chOff x="501608" y="2682191"/>
            <a:chExt cx="284264" cy="608440"/>
          </a:xfrm>
        </p:grpSpPr>
        <p:sp>
          <p:nvSpPr>
            <p:cNvPr id="83" name="Rounded Rectangle 89"/>
            <p:cNvSpPr/>
            <p:nvPr/>
          </p:nvSpPr>
          <p:spPr bwMode="auto">
            <a:xfrm>
              <a:off x="517553" y="2682191"/>
              <a:ext cx="252067" cy="596272"/>
            </a:xfrm>
            <a:prstGeom prst="roundRect">
              <a:avLst>
                <a:gd name="adj" fmla="val 5093"/>
              </a:avLst>
            </a:prstGeom>
            <a:solidFill>
              <a:schemeClr val="accent1">
                <a:lumMod val="75000"/>
                <a:alpha val="50000"/>
              </a:schemeClr>
            </a:solidFill>
            <a:ln w="9525" cap="flat" cmpd="sng" algn="ctr">
              <a:solidFill>
                <a:schemeClr val="tx1">
                  <a:lumMod val="6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pic>
          <p:nvPicPr>
            <p:cNvPr id="84" name="Picture 42" descr="file_server.png"/>
            <p:cNvPicPr preferRelativeResize="0"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260" y="2713605"/>
              <a:ext cx="169834" cy="27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42" descr="file_server.png"/>
            <p:cNvPicPr preferRelativeResize="0"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038" y="2715373"/>
              <a:ext cx="169834" cy="27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" name="Picture 42" descr="file_server.png"/>
            <p:cNvPicPr preferRelativeResize="0"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608" y="3013941"/>
              <a:ext cx="169834" cy="27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Picture 42" descr="file_server.png"/>
            <p:cNvPicPr preferRelativeResize="0"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038" y="3011848"/>
              <a:ext cx="169834" cy="27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1" name="Group 97"/>
          <p:cNvGrpSpPr/>
          <p:nvPr/>
        </p:nvGrpSpPr>
        <p:grpSpPr>
          <a:xfrm>
            <a:off x="2723029" y="5068008"/>
            <a:ext cx="807490" cy="129006"/>
            <a:chOff x="1834837" y="4436524"/>
            <a:chExt cx="974705" cy="155720"/>
          </a:xfrm>
        </p:grpSpPr>
        <p:sp>
          <p:nvSpPr>
            <p:cNvPr id="106" name="Rectangle 112"/>
            <p:cNvSpPr/>
            <p:nvPr/>
          </p:nvSpPr>
          <p:spPr bwMode="auto">
            <a:xfrm>
              <a:off x="1834837" y="4441875"/>
              <a:ext cx="910459" cy="142815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7" name="TextBox 390"/>
            <p:cNvSpPr txBox="1"/>
            <p:nvPr/>
          </p:nvSpPr>
          <p:spPr bwMode="ltGray">
            <a:xfrm>
              <a:off x="1990030" y="4436524"/>
              <a:ext cx="819512" cy="155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45710" rIns="0" bIns="4571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en-US" sz="600" dirty="0" smtClean="0">
                  <a:solidFill>
                    <a:schemeClr val="bg1"/>
                  </a:solidFill>
                </a:rPr>
                <a:t>Protected Servers</a:t>
              </a:r>
            </a:p>
          </p:txBody>
        </p:sp>
      </p:grpSp>
      <p:grpSp>
        <p:nvGrpSpPr>
          <p:cNvPr id="92" name="Group 98"/>
          <p:cNvGrpSpPr>
            <a:grpSpLocks noChangeAspect="1"/>
          </p:cNvGrpSpPr>
          <p:nvPr/>
        </p:nvGrpSpPr>
        <p:grpSpPr>
          <a:xfrm>
            <a:off x="2649695" y="5042460"/>
            <a:ext cx="151507" cy="151506"/>
            <a:chOff x="2301498" y="3429000"/>
            <a:chExt cx="218725" cy="218724"/>
          </a:xfrm>
        </p:grpSpPr>
        <p:sp>
          <p:nvSpPr>
            <p:cNvPr id="104" name="Rounded Rectangle 110"/>
            <p:cNvSpPr/>
            <p:nvPr/>
          </p:nvSpPr>
          <p:spPr bwMode="auto">
            <a:xfrm>
              <a:off x="2301498" y="3429000"/>
              <a:ext cx="218725" cy="218724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CC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pic>
          <p:nvPicPr>
            <p:cNvPr id="105" name="Picture 111"/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0579" y="3464740"/>
              <a:ext cx="141115" cy="141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93" name="Group 99"/>
          <p:cNvGrpSpPr/>
          <p:nvPr/>
        </p:nvGrpSpPr>
        <p:grpSpPr>
          <a:xfrm>
            <a:off x="2699917" y="5097656"/>
            <a:ext cx="151507" cy="151506"/>
            <a:chOff x="1920239" y="1962413"/>
            <a:chExt cx="182881" cy="182880"/>
          </a:xfrm>
        </p:grpSpPr>
        <p:sp>
          <p:nvSpPr>
            <p:cNvPr id="102" name="Rounded Rectangle 108"/>
            <p:cNvSpPr/>
            <p:nvPr/>
          </p:nvSpPr>
          <p:spPr bwMode="auto">
            <a:xfrm>
              <a:off x="1920239" y="1962413"/>
              <a:ext cx="182881" cy="182880"/>
            </a:xfrm>
            <a:prstGeom prst="roundRect">
              <a:avLst/>
            </a:prstGeom>
            <a:gradFill flip="none" rotWithShape="1">
              <a:gsLst>
                <a:gs pos="0">
                  <a:srgbClr val="C40000"/>
                </a:gs>
                <a:gs pos="87000">
                  <a:srgbClr val="860000"/>
                </a:gs>
              </a:gsLst>
              <a:lin ang="2700000" scaled="1"/>
              <a:tileRect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90000" sy="9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pic>
          <p:nvPicPr>
            <p:cNvPr id="103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8060" y="1990612"/>
              <a:ext cx="147542" cy="131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pic>
        <p:nvPicPr>
          <p:cNvPr id="94" name="Picture 100" descr="file_server.png"/>
          <p:cNvPicPr preferRelativeResize="0"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8624" y="5260717"/>
            <a:ext cx="378765" cy="64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Rectangle 123"/>
          <p:cNvSpPr/>
          <p:nvPr/>
        </p:nvSpPr>
        <p:spPr>
          <a:xfrm>
            <a:off x="2412745" y="3000149"/>
            <a:ext cx="1288058" cy="281230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kern="0" dirty="0" smtClean="0">
                <a:solidFill>
                  <a:schemeClr val="bg1"/>
                </a:solidFill>
              </a:rPr>
              <a:t>Master Server</a:t>
            </a:r>
            <a:endParaRPr kumimoji="0" lang="en-US" sz="11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09" name="Rectangle 124"/>
          <p:cNvSpPr/>
          <p:nvPr/>
        </p:nvSpPr>
        <p:spPr>
          <a:xfrm>
            <a:off x="3645174" y="4149993"/>
            <a:ext cx="1288058" cy="281230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kern="0" dirty="0" smtClean="0">
                <a:solidFill>
                  <a:schemeClr val="bg1"/>
                </a:solidFill>
              </a:rPr>
              <a:t>Media Servers</a:t>
            </a:r>
            <a:endParaRPr kumimoji="0" lang="en-US" sz="11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10" name="Rectangle 125"/>
          <p:cNvSpPr/>
          <p:nvPr/>
        </p:nvSpPr>
        <p:spPr>
          <a:xfrm>
            <a:off x="3645174" y="5933713"/>
            <a:ext cx="1288058" cy="281230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kern="0" dirty="0" smtClean="0">
                <a:solidFill>
                  <a:schemeClr val="bg1"/>
                </a:solidFill>
              </a:rPr>
              <a:t>Client Servers</a:t>
            </a:r>
            <a:endParaRPr kumimoji="0" lang="en-US" sz="11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114" name="Picture 129" descr="file_server.png"/>
          <p:cNvPicPr preferRelativeResize="0"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4286" y="2936948"/>
            <a:ext cx="378765" cy="64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5" name="Group 130"/>
          <p:cNvGrpSpPr>
            <a:grpSpLocks noChangeAspect="1"/>
          </p:cNvGrpSpPr>
          <p:nvPr/>
        </p:nvGrpSpPr>
        <p:grpSpPr>
          <a:xfrm>
            <a:off x="1795964" y="3372147"/>
            <a:ext cx="189895" cy="165183"/>
            <a:chOff x="3905987" y="1584195"/>
            <a:chExt cx="499431" cy="498122"/>
          </a:xfrm>
        </p:grpSpPr>
        <p:pic>
          <p:nvPicPr>
            <p:cNvPr id="116" name="Picture 131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747001"/>
              <a:ext cx="499431" cy="335316"/>
            </a:xfrm>
            <a:prstGeom prst="rect">
              <a:avLst/>
            </a:prstGeom>
          </p:spPr>
        </p:pic>
        <p:pic>
          <p:nvPicPr>
            <p:cNvPr id="117" name="Picture 132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665598"/>
              <a:ext cx="499431" cy="335316"/>
            </a:xfrm>
            <a:prstGeom prst="rect">
              <a:avLst/>
            </a:prstGeom>
          </p:spPr>
        </p:pic>
        <p:pic>
          <p:nvPicPr>
            <p:cNvPr id="118" name="Picture 133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584195"/>
              <a:ext cx="499431" cy="335316"/>
            </a:xfrm>
            <a:prstGeom prst="rect">
              <a:avLst/>
            </a:prstGeom>
          </p:spPr>
        </p:pic>
      </p:grpSp>
      <p:grpSp>
        <p:nvGrpSpPr>
          <p:cNvPr id="8" name="그룹 7"/>
          <p:cNvGrpSpPr/>
          <p:nvPr/>
        </p:nvGrpSpPr>
        <p:grpSpPr>
          <a:xfrm>
            <a:off x="1473177" y="2756226"/>
            <a:ext cx="787095" cy="176558"/>
            <a:chOff x="1636901" y="2756226"/>
            <a:chExt cx="787095" cy="176558"/>
          </a:xfrm>
        </p:grpSpPr>
        <p:sp>
          <p:nvSpPr>
            <p:cNvPr id="21" name="Rectangle 31"/>
            <p:cNvSpPr/>
            <p:nvPr/>
          </p:nvSpPr>
          <p:spPr bwMode="auto">
            <a:xfrm>
              <a:off x="1669730" y="2766604"/>
              <a:ext cx="754266" cy="155803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80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chemeClr val="bg1"/>
                  </a:solidFill>
                </a:rPr>
                <a:t>Master Server</a:t>
              </a:r>
            </a:p>
          </p:txBody>
        </p:sp>
        <p:grpSp>
          <p:nvGrpSpPr>
            <p:cNvPr id="7" name="그룹 6"/>
            <p:cNvGrpSpPr/>
            <p:nvPr/>
          </p:nvGrpSpPr>
          <p:grpSpPr>
            <a:xfrm>
              <a:off x="1636901" y="2756226"/>
              <a:ext cx="176558" cy="176558"/>
              <a:chOff x="3471796" y="2343987"/>
              <a:chExt cx="1334687" cy="1334678"/>
            </a:xfrm>
          </p:grpSpPr>
          <p:sp>
            <p:nvSpPr>
              <p:cNvPr id="124" name="Rounded Rectangle 33"/>
              <p:cNvSpPr>
                <a:spLocks noChangeAspect="1"/>
              </p:cNvSpPr>
              <p:nvPr/>
            </p:nvSpPr>
            <p:spPr bwMode="auto">
              <a:xfrm>
                <a:off x="3471796" y="2343987"/>
                <a:ext cx="1334687" cy="1334678"/>
              </a:xfrm>
              <a:prstGeom prst="round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IE" sz="5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26" name="Freeform 7"/>
              <p:cNvSpPr>
                <a:spLocks/>
              </p:cNvSpPr>
              <p:nvPr/>
            </p:nvSpPr>
            <p:spPr bwMode="auto">
              <a:xfrm>
                <a:off x="3728540" y="2586557"/>
                <a:ext cx="821199" cy="849539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AB2328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14142"/>
                  </a:solidFill>
                  <a:effectLst/>
                  <a:uLnTx/>
                  <a:uFillTx/>
                  <a:latin typeface="Arial"/>
                  <a:ea typeface="맑은 고딕"/>
                </a:endParaRPr>
              </a:p>
            </p:txBody>
          </p:sp>
        </p:grpSp>
      </p:grpSp>
      <p:grpSp>
        <p:nvGrpSpPr>
          <p:cNvPr id="127" name="그룹 126"/>
          <p:cNvGrpSpPr/>
          <p:nvPr/>
        </p:nvGrpSpPr>
        <p:grpSpPr>
          <a:xfrm>
            <a:off x="1473177" y="3899459"/>
            <a:ext cx="787095" cy="176558"/>
            <a:chOff x="1636901" y="2756226"/>
            <a:chExt cx="787095" cy="176558"/>
          </a:xfrm>
        </p:grpSpPr>
        <p:sp>
          <p:nvSpPr>
            <p:cNvPr id="128" name="Rectangle 31"/>
            <p:cNvSpPr/>
            <p:nvPr/>
          </p:nvSpPr>
          <p:spPr bwMode="auto">
            <a:xfrm>
              <a:off x="1669730" y="2766604"/>
              <a:ext cx="754266" cy="155803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80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chemeClr val="bg1"/>
                  </a:solidFill>
                </a:rPr>
                <a:t>Media </a:t>
              </a:r>
              <a:r>
                <a:rPr lang="en-US" sz="600" dirty="0">
                  <a:solidFill>
                    <a:schemeClr val="bg1"/>
                  </a:solidFill>
                </a:rPr>
                <a:t>Server</a:t>
              </a:r>
            </a:p>
          </p:txBody>
        </p:sp>
        <p:grpSp>
          <p:nvGrpSpPr>
            <p:cNvPr id="129" name="그룹 128"/>
            <p:cNvGrpSpPr/>
            <p:nvPr/>
          </p:nvGrpSpPr>
          <p:grpSpPr>
            <a:xfrm>
              <a:off x="1636901" y="2756226"/>
              <a:ext cx="176558" cy="176558"/>
              <a:chOff x="3471796" y="2343987"/>
              <a:chExt cx="1334687" cy="1334678"/>
            </a:xfrm>
          </p:grpSpPr>
          <p:sp>
            <p:nvSpPr>
              <p:cNvPr id="130" name="Rounded Rectangle 33"/>
              <p:cNvSpPr>
                <a:spLocks noChangeAspect="1"/>
              </p:cNvSpPr>
              <p:nvPr/>
            </p:nvSpPr>
            <p:spPr bwMode="auto">
              <a:xfrm>
                <a:off x="3471796" y="2343987"/>
                <a:ext cx="1334687" cy="1334678"/>
              </a:xfrm>
              <a:prstGeom prst="round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IE" sz="5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31" name="Freeform 7"/>
              <p:cNvSpPr>
                <a:spLocks/>
              </p:cNvSpPr>
              <p:nvPr/>
            </p:nvSpPr>
            <p:spPr bwMode="auto">
              <a:xfrm>
                <a:off x="3728540" y="2586557"/>
                <a:ext cx="821199" cy="849539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AB2328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14142"/>
                  </a:solidFill>
                  <a:effectLst/>
                  <a:uLnTx/>
                  <a:uFillTx/>
                  <a:latin typeface="Arial"/>
                  <a:ea typeface="맑은 고딕"/>
                </a:endParaRPr>
              </a:p>
            </p:txBody>
          </p:sp>
        </p:grpSp>
      </p:grpSp>
      <p:grpSp>
        <p:nvGrpSpPr>
          <p:cNvPr id="132" name="그룹 131"/>
          <p:cNvGrpSpPr/>
          <p:nvPr/>
        </p:nvGrpSpPr>
        <p:grpSpPr>
          <a:xfrm>
            <a:off x="2663226" y="3899459"/>
            <a:ext cx="787095" cy="176558"/>
            <a:chOff x="1636901" y="2756226"/>
            <a:chExt cx="787095" cy="176558"/>
          </a:xfrm>
        </p:grpSpPr>
        <p:sp>
          <p:nvSpPr>
            <p:cNvPr id="133" name="Rectangle 31"/>
            <p:cNvSpPr/>
            <p:nvPr/>
          </p:nvSpPr>
          <p:spPr bwMode="auto">
            <a:xfrm>
              <a:off x="1669730" y="2766604"/>
              <a:ext cx="754266" cy="155803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80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chemeClr val="bg1"/>
                  </a:solidFill>
                </a:rPr>
                <a:t>Media </a:t>
              </a:r>
              <a:r>
                <a:rPr lang="en-US" sz="600" dirty="0">
                  <a:solidFill>
                    <a:schemeClr val="bg1"/>
                  </a:solidFill>
                </a:rPr>
                <a:t>Server</a:t>
              </a:r>
            </a:p>
          </p:txBody>
        </p:sp>
        <p:grpSp>
          <p:nvGrpSpPr>
            <p:cNvPr id="134" name="그룹 133"/>
            <p:cNvGrpSpPr/>
            <p:nvPr/>
          </p:nvGrpSpPr>
          <p:grpSpPr>
            <a:xfrm>
              <a:off x="1636901" y="2756226"/>
              <a:ext cx="176558" cy="176558"/>
              <a:chOff x="3471796" y="2343987"/>
              <a:chExt cx="1334687" cy="1334678"/>
            </a:xfrm>
          </p:grpSpPr>
          <p:sp>
            <p:nvSpPr>
              <p:cNvPr id="135" name="Rounded Rectangle 33"/>
              <p:cNvSpPr>
                <a:spLocks noChangeAspect="1"/>
              </p:cNvSpPr>
              <p:nvPr/>
            </p:nvSpPr>
            <p:spPr bwMode="auto">
              <a:xfrm>
                <a:off x="3471796" y="2343987"/>
                <a:ext cx="1334687" cy="1334678"/>
              </a:xfrm>
              <a:prstGeom prst="round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IE" sz="5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36" name="Freeform 7"/>
              <p:cNvSpPr>
                <a:spLocks/>
              </p:cNvSpPr>
              <p:nvPr/>
            </p:nvSpPr>
            <p:spPr bwMode="auto">
              <a:xfrm>
                <a:off x="3728540" y="2586557"/>
                <a:ext cx="821199" cy="849539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AB2328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14142"/>
                  </a:solidFill>
                  <a:effectLst/>
                  <a:uLnTx/>
                  <a:uFillTx/>
                  <a:latin typeface="Arial"/>
                  <a:ea typeface="맑은 고딕"/>
                </a:endParaRPr>
              </a:p>
            </p:txBody>
          </p:sp>
        </p:grpSp>
      </p:grpSp>
      <p:grpSp>
        <p:nvGrpSpPr>
          <p:cNvPr id="137" name="그룹 136"/>
          <p:cNvGrpSpPr/>
          <p:nvPr/>
        </p:nvGrpSpPr>
        <p:grpSpPr>
          <a:xfrm>
            <a:off x="1769210" y="5640522"/>
            <a:ext cx="787095" cy="176558"/>
            <a:chOff x="1636901" y="2756226"/>
            <a:chExt cx="787095" cy="176558"/>
          </a:xfrm>
        </p:grpSpPr>
        <p:sp>
          <p:nvSpPr>
            <p:cNvPr id="138" name="Rectangle 31"/>
            <p:cNvSpPr/>
            <p:nvPr/>
          </p:nvSpPr>
          <p:spPr bwMode="auto">
            <a:xfrm>
              <a:off x="1669730" y="2773529"/>
              <a:ext cx="754266" cy="141953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80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 smtClean="0">
                  <a:solidFill>
                    <a:schemeClr val="bg1"/>
                  </a:solidFill>
                </a:rPr>
                <a:t>NetBackup Client</a:t>
              </a:r>
              <a:endParaRPr lang="en-US" sz="500" dirty="0">
                <a:solidFill>
                  <a:schemeClr val="bg1"/>
                </a:solidFill>
              </a:endParaRPr>
            </a:p>
          </p:txBody>
        </p:sp>
        <p:grpSp>
          <p:nvGrpSpPr>
            <p:cNvPr id="139" name="그룹 138"/>
            <p:cNvGrpSpPr/>
            <p:nvPr/>
          </p:nvGrpSpPr>
          <p:grpSpPr>
            <a:xfrm>
              <a:off x="1636901" y="2756226"/>
              <a:ext cx="176558" cy="176558"/>
              <a:chOff x="3471796" y="2343987"/>
              <a:chExt cx="1334687" cy="1334678"/>
            </a:xfrm>
          </p:grpSpPr>
          <p:sp>
            <p:nvSpPr>
              <p:cNvPr id="140" name="Rounded Rectangle 33"/>
              <p:cNvSpPr>
                <a:spLocks noChangeAspect="1"/>
              </p:cNvSpPr>
              <p:nvPr/>
            </p:nvSpPr>
            <p:spPr bwMode="auto">
              <a:xfrm>
                <a:off x="3471796" y="2343987"/>
                <a:ext cx="1334687" cy="1334678"/>
              </a:xfrm>
              <a:prstGeom prst="round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IE" sz="5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41" name="Freeform 7"/>
              <p:cNvSpPr>
                <a:spLocks/>
              </p:cNvSpPr>
              <p:nvPr/>
            </p:nvSpPr>
            <p:spPr bwMode="auto">
              <a:xfrm>
                <a:off x="3728540" y="2586557"/>
                <a:ext cx="821199" cy="849539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AB2328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14142"/>
                  </a:solidFill>
                  <a:effectLst/>
                  <a:uLnTx/>
                  <a:uFillTx/>
                  <a:latin typeface="Arial"/>
                  <a:ea typeface="맑은 고딕"/>
                </a:endParaRPr>
              </a:p>
            </p:txBody>
          </p:sp>
        </p:grpSp>
      </p:grpSp>
      <p:grpSp>
        <p:nvGrpSpPr>
          <p:cNvPr id="142" name="그룹 141"/>
          <p:cNvGrpSpPr/>
          <p:nvPr/>
        </p:nvGrpSpPr>
        <p:grpSpPr>
          <a:xfrm>
            <a:off x="2989040" y="5640522"/>
            <a:ext cx="787095" cy="176558"/>
            <a:chOff x="1636901" y="2756226"/>
            <a:chExt cx="787095" cy="176558"/>
          </a:xfrm>
        </p:grpSpPr>
        <p:sp>
          <p:nvSpPr>
            <p:cNvPr id="143" name="Rectangle 31"/>
            <p:cNvSpPr/>
            <p:nvPr/>
          </p:nvSpPr>
          <p:spPr bwMode="auto">
            <a:xfrm>
              <a:off x="1669730" y="2773529"/>
              <a:ext cx="754266" cy="141953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80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 smtClean="0">
                  <a:solidFill>
                    <a:schemeClr val="bg1"/>
                  </a:solidFill>
                </a:rPr>
                <a:t>NetBackup Client</a:t>
              </a:r>
              <a:endParaRPr lang="en-US" sz="500" dirty="0">
                <a:solidFill>
                  <a:schemeClr val="bg1"/>
                </a:solidFill>
              </a:endParaRPr>
            </a:p>
          </p:txBody>
        </p:sp>
        <p:grpSp>
          <p:nvGrpSpPr>
            <p:cNvPr id="144" name="그룹 143"/>
            <p:cNvGrpSpPr/>
            <p:nvPr/>
          </p:nvGrpSpPr>
          <p:grpSpPr>
            <a:xfrm>
              <a:off x="1636901" y="2756226"/>
              <a:ext cx="176558" cy="176558"/>
              <a:chOff x="3471796" y="2343987"/>
              <a:chExt cx="1334687" cy="1334678"/>
            </a:xfrm>
          </p:grpSpPr>
          <p:sp>
            <p:nvSpPr>
              <p:cNvPr id="145" name="Rounded Rectangle 33"/>
              <p:cNvSpPr>
                <a:spLocks noChangeAspect="1"/>
              </p:cNvSpPr>
              <p:nvPr/>
            </p:nvSpPr>
            <p:spPr bwMode="auto">
              <a:xfrm>
                <a:off x="3471796" y="2343987"/>
                <a:ext cx="1334687" cy="1334678"/>
              </a:xfrm>
              <a:prstGeom prst="round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IE" sz="50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46" name="Freeform 7"/>
              <p:cNvSpPr>
                <a:spLocks/>
              </p:cNvSpPr>
              <p:nvPr/>
            </p:nvSpPr>
            <p:spPr bwMode="auto">
              <a:xfrm>
                <a:off x="3728540" y="2586557"/>
                <a:ext cx="821199" cy="849539"/>
              </a:xfrm>
              <a:custGeom>
                <a:avLst/>
                <a:gdLst>
                  <a:gd name="T0" fmla="*/ 214 w 259"/>
                  <a:gd name="T1" fmla="*/ 0 h 288"/>
                  <a:gd name="T2" fmla="*/ 137 w 259"/>
                  <a:gd name="T3" fmla="*/ 240 h 288"/>
                  <a:gd name="T4" fmla="*/ 130 w 259"/>
                  <a:gd name="T5" fmla="*/ 245 h 288"/>
                  <a:gd name="T6" fmla="*/ 123 w 259"/>
                  <a:gd name="T7" fmla="*/ 240 h 288"/>
                  <a:gd name="T8" fmla="*/ 45 w 259"/>
                  <a:gd name="T9" fmla="*/ 0 h 288"/>
                  <a:gd name="T10" fmla="*/ 0 w 259"/>
                  <a:gd name="T11" fmla="*/ 0 h 288"/>
                  <a:gd name="T12" fmla="*/ 82 w 259"/>
                  <a:gd name="T13" fmla="*/ 254 h 288"/>
                  <a:gd name="T14" fmla="*/ 130 w 259"/>
                  <a:gd name="T15" fmla="*/ 288 h 288"/>
                  <a:gd name="T16" fmla="*/ 178 w 259"/>
                  <a:gd name="T17" fmla="*/ 254 h 288"/>
                  <a:gd name="T18" fmla="*/ 259 w 259"/>
                  <a:gd name="T19" fmla="*/ 0 h 288"/>
                  <a:gd name="T20" fmla="*/ 214 w 259"/>
                  <a:gd name="T21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9" h="288">
                    <a:moveTo>
                      <a:pt x="214" y="0"/>
                    </a:moveTo>
                    <a:cubicBezTo>
                      <a:pt x="137" y="240"/>
                      <a:pt x="137" y="240"/>
                      <a:pt x="137" y="240"/>
                    </a:cubicBezTo>
                    <a:cubicBezTo>
                      <a:pt x="136" y="243"/>
                      <a:pt x="133" y="245"/>
                      <a:pt x="130" y="245"/>
                    </a:cubicBezTo>
                    <a:cubicBezTo>
                      <a:pt x="127" y="245"/>
                      <a:pt x="124" y="243"/>
                      <a:pt x="123" y="24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2" y="254"/>
                      <a:pt x="82" y="254"/>
                      <a:pt x="82" y="254"/>
                    </a:cubicBezTo>
                    <a:cubicBezTo>
                      <a:pt x="89" y="275"/>
                      <a:pt x="108" y="288"/>
                      <a:pt x="130" y="288"/>
                    </a:cubicBezTo>
                    <a:cubicBezTo>
                      <a:pt x="151" y="288"/>
                      <a:pt x="171" y="275"/>
                      <a:pt x="178" y="254"/>
                    </a:cubicBezTo>
                    <a:cubicBezTo>
                      <a:pt x="259" y="0"/>
                      <a:pt x="259" y="0"/>
                      <a:pt x="259" y="0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AB2328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14142"/>
                  </a:solidFill>
                  <a:effectLst/>
                  <a:uLnTx/>
                  <a:uFillTx/>
                  <a:latin typeface="Arial"/>
                  <a:ea typeface="맑은 고딕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688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제품 주요 기술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960183-D323-4677-9D78-78D1D39B0029}" type="slidenum">
              <a:rPr lang="en-US" altLang="ko-KR" smtClean="0"/>
              <a:pPr/>
              <a:t>9</a:t>
            </a:fld>
            <a:endParaRPr lang="en-US" altLang="ko-K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altLang="ko-KR" dirty="0" smtClean="0"/>
              <a:t>NetBackup</a:t>
            </a:r>
            <a:r>
              <a:rPr lang="ko-KR" altLang="en-US" dirty="0" smtClean="0"/>
              <a:t>에 </a:t>
            </a:r>
            <a:r>
              <a:rPr lang="ko-KR" altLang="en-US" dirty="0"/>
              <a:t>기본 탑재된 </a:t>
            </a:r>
            <a:r>
              <a:rPr lang="en-US" altLang="ko-KR" dirty="0"/>
              <a:t>Veritas NetBackup </a:t>
            </a:r>
            <a:r>
              <a:rPr lang="ko-KR" altLang="en-US" dirty="0"/>
              <a:t>소프트웨어의 구성요소 및 아키텍처는 다음과 같습니다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185" name="텍스트 개체 틀 18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dirty="0"/>
              <a:t>NetBackup </a:t>
            </a:r>
            <a:r>
              <a:rPr lang="ko-KR" altLang="en-US" dirty="0" smtClean="0"/>
              <a:t>구성요소</a:t>
            </a:r>
            <a:endParaRPr lang="ko-KR" altLang="en-US" dirty="0"/>
          </a:p>
        </p:txBody>
      </p:sp>
      <p:sp>
        <p:nvSpPr>
          <p:cNvPr id="11" name="Rounded Rectangle 17"/>
          <p:cNvSpPr/>
          <p:nvPr/>
        </p:nvSpPr>
        <p:spPr bwMode="auto">
          <a:xfrm>
            <a:off x="2664128" y="3570030"/>
            <a:ext cx="2762058" cy="1508760"/>
          </a:xfrm>
          <a:prstGeom prst="roundRect">
            <a:avLst>
              <a:gd name="adj" fmla="val 3125"/>
            </a:avLst>
          </a:prstGeom>
          <a:solidFill>
            <a:srgbClr val="B03716">
              <a:lumMod val="40000"/>
              <a:lumOff val="60000"/>
            </a:srgbClr>
          </a:solidFill>
          <a:ln w="19050" cap="flat" cmpd="sng" algn="ctr">
            <a:noFill/>
            <a:prstDash val="sysDot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2" name="Rounded Rectangle 19"/>
          <p:cNvSpPr/>
          <p:nvPr/>
        </p:nvSpPr>
        <p:spPr bwMode="auto">
          <a:xfrm>
            <a:off x="5982037" y="3570030"/>
            <a:ext cx="2664271" cy="1508760"/>
          </a:xfrm>
          <a:prstGeom prst="roundRect">
            <a:avLst>
              <a:gd name="adj" fmla="val 3125"/>
            </a:avLst>
          </a:prstGeom>
          <a:solidFill>
            <a:srgbClr val="92D050"/>
          </a:solidFill>
          <a:ln w="19050" cap="flat" cmpd="sng" algn="ctr">
            <a:noFill/>
            <a:prstDash val="sysDot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3" name="Rounded Rectangle 23"/>
          <p:cNvSpPr/>
          <p:nvPr/>
        </p:nvSpPr>
        <p:spPr bwMode="auto">
          <a:xfrm>
            <a:off x="1050371" y="3570030"/>
            <a:ext cx="1097476" cy="1508760"/>
          </a:xfrm>
          <a:prstGeom prst="roundRect">
            <a:avLst>
              <a:gd name="adj" fmla="val 3125"/>
            </a:avLst>
          </a:prstGeom>
          <a:solidFill>
            <a:srgbClr val="395773">
              <a:lumMod val="60000"/>
              <a:lumOff val="40000"/>
            </a:srgbClr>
          </a:solidFill>
          <a:ln w="19050" cap="flat" cmpd="sng" algn="ctr">
            <a:noFill/>
            <a:prstDash val="sysDot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4" name="Chevron 24"/>
          <p:cNvSpPr/>
          <p:nvPr/>
        </p:nvSpPr>
        <p:spPr>
          <a:xfrm rot="10800000">
            <a:off x="5621208" y="4517599"/>
            <a:ext cx="237744" cy="404813"/>
          </a:xfrm>
          <a:prstGeom prst="chevron">
            <a:avLst/>
          </a:prstGeom>
          <a:solidFill>
            <a:srgbClr val="B03716">
              <a:lumMod val="50000"/>
              <a:alpha val="9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5" name="Chevron 25"/>
          <p:cNvSpPr/>
          <p:nvPr/>
        </p:nvSpPr>
        <p:spPr>
          <a:xfrm rot="10800000">
            <a:off x="5438328" y="4517599"/>
            <a:ext cx="237744" cy="404813"/>
          </a:xfrm>
          <a:prstGeom prst="chevron">
            <a:avLst/>
          </a:prstGeom>
          <a:solidFill>
            <a:srgbClr val="B03716">
              <a:lumMod val="50000"/>
              <a:alpha val="9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" name="Chevron 26"/>
          <p:cNvSpPr/>
          <p:nvPr/>
        </p:nvSpPr>
        <p:spPr>
          <a:xfrm rot="10800000">
            <a:off x="5255448" y="4517599"/>
            <a:ext cx="237744" cy="404813"/>
          </a:xfrm>
          <a:prstGeom prst="chevron">
            <a:avLst/>
          </a:prstGeom>
          <a:solidFill>
            <a:srgbClr val="B03716">
              <a:lumMod val="50000"/>
              <a:alpha val="9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7" name="Pentagon 27"/>
          <p:cNvSpPr/>
          <p:nvPr/>
        </p:nvSpPr>
        <p:spPr>
          <a:xfrm rot="10800000">
            <a:off x="5812347" y="4517598"/>
            <a:ext cx="182880" cy="404813"/>
          </a:xfrm>
          <a:prstGeom prst="homePlate">
            <a:avLst>
              <a:gd name="adj" fmla="val 62778"/>
            </a:avLst>
          </a:prstGeom>
          <a:solidFill>
            <a:srgbClr val="B03716">
              <a:lumMod val="50000"/>
              <a:alpha val="9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8" name="Chevron 28"/>
          <p:cNvSpPr/>
          <p:nvPr/>
        </p:nvSpPr>
        <p:spPr>
          <a:xfrm rot="10800000">
            <a:off x="4312470" y="4517599"/>
            <a:ext cx="237744" cy="404813"/>
          </a:xfrm>
          <a:prstGeom prst="chevron">
            <a:avLst/>
          </a:prstGeom>
          <a:solidFill>
            <a:srgbClr val="B03716">
              <a:lumMod val="50000"/>
              <a:alpha val="9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9" name="Chevron 29"/>
          <p:cNvSpPr/>
          <p:nvPr/>
        </p:nvSpPr>
        <p:spPr>
          <a:xfrm rot="10800000">
            <a:off x="4129590" y="4517599"/>
            <a:ext cx="237744" cy="404813"/>
          </a:xfrm>
          <a:prstGeom prst="chevron">
            <a:avLst/>
          </a:prstGeom>
          <a:solidFill>
            <a:srgbClr val="B03716">
              <a:lumMod val="50000"/>
              <a:alpha val="9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0" name="Chevron 30"/>
          <p:cNvSpPr/>
          <p:nvPr/>
        </p:nvSpPr>
        <p:spPr>
          <a:xfrm rot="10800000">
            <a:off x="3946710" y="4517599"/>
            <a:ext cx="237744" cy="404813"/>
          </a:xfrm>
          <a:prstGeom prst="chevron">
            <a:avLst/>
          </a:prstGeom>
          <a:solidFill>
            <a:srgbClr val="B03716">
              <a:lumMod val="50000"/>
              <a:alpha val="9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Chevron 31"/>
          <p:cNvSpPr/>
          <p:nvPr/>
        </p:nvSpPr>
        <p:spPr>
          <a:xfrm rot="10800000">
            <a:off x="3763830" y="4517599"/>
            <a:ext cx="237744" cy="404813"/>
          </a:xfrm>
          <a:prstGeom prst="chevron">
            <a:avLst/>
          </a:prstGeom>
          <a:solidFill>
            <a:srgbClr val="B03716">
              <a:lumMod val="50000"/>
              <a:alpha val="9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Chevron 32"/>
          <p:cNvSpPr/>
          <p:nvPr/>
        </p:nvSpPr>
        <p:spPr>
          <a:xfrm rot="10800000">
            <a:off x="7194535" y="3988567"/>
            <a:ext cx="237744" cy="404813"/>
          </a:xfrm>
          <a:prstGeom prst="chevron">
            <a:avLst/>
          </a:prstGeom>
          <a:solidFill>
            <a:srgbClr val="000099">
              <a:alpha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smtClean="0">
              <a:solidFill>
                <a:prstClr val="black"/>
              </a:solidFill>
            </a:endParaRPr>
          </a:p>
        </p:txBody>
      </p:sp>
      <p:sp>
        <p:nvSpPr>
          <p:cNvPr id="23" name="Chevron 33"/>
          <p:cNvSpPr/>
          <p:nvPr/>
        </p:nvSpPr>
        <p:spPr>
          <a:xfrm rot="10800000">
            <a:off x="7011655" y="3988567"/>
            <a:ext cx="237744" cy="404813"/>
          </a:xfrm>
          <a:prstGeom prst="chevron">
            <a:avLst/>
          </a:prstGeom>
          <a:solidFill>
            <a:srgbClr val="000099">
              <a:alpha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smtClean="0">
              <a:solidFill>
                <a:prstClr val="black"/>
              </a:solidFill>
            </a:endParaRPr>
          </a:p>
        </p:txBody>
      </p:sp>
      <p:sp>
        <p:nvSpPr>
          <p:cNvPr id="24" name="Chevron 34"/>
          <p:cNvSpPr/>
          <p:nvPr/>
        </p:nvSpPr>
        <p:spPr>
          <a:xfrm rot="10800000">
            <a:off x="6828775" y="3988567"/>
            <a:ext cx="237744" cy="404813"/>
          </a:xfrm>
          <a:prstGeom prst="chevron">
            <a:avLst/>
          </a:prstGeom>
          <a:solidFill>
            <a:srgbClr val="000099">
              <a:alpha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smtClean="0">
              <a:solidFill>
                <a:prstClr val="black"/>
              </a:solidFill>
            </a:endParaRPr>
          </a:p>
        </p:txBody>
      </p:sp>
      <p:sp>
        <p:nvSpPr>
          <p:cNvPr id="25" name="Pentagon 35"/>
          <p:cNvSpPr/>
          <p:nvPr/>
        </p:nvSpPr>
        <p:spPr>
          <a:xfrm rot="10800000">
            <a:off x="7385674" y="3988566"/>
            <a:ext cx="182880" cy="404813"/>
          </a:xfrm>
          <a:prstGeom prst="homePlate">
            <a:avLst>
              <a:gd name="adj" fmla="val 62778"/>
            </a:avLst>
          </a:prstGeom>
          <a:solidFill>
            <a:srgbClr val="000099">
              <a:alpha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smtClean="0">
              <a:solidFill>
                <a:prstClr val="white"/>
              </a:solidFill>
            </a:endParaRPr>
          </a:p>
        </p:txBody>
      </p:sp>
      <p:sp>
        <p:nvSpPr>
          <p:cNvPr id="26" name="Chevron 36"/>
          <p:cNvSpPr/>
          <p:nvPr/>
        </p:nvSpPr>
        <p:spPr>
          <a:xfrm rot="10800000">
            <a:off x="5971531" y="3988567"/>
            <a:ext cx="237744" cy="404813"/>
          </a:xfrm>
          <a:prstGeom prst="chevron">
            <a:avLst/>
          </a:prstGeom>
          <a:solidFill>
            <a:srgbClr val="000099">
              <a:alpha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smtClean="0">
              <a:solidFill>
                <a:prstClr val="black"/>
              </a:solidFill>
            </a:endParaRPr>
          </a:p>
        </p:txBody>
      </p:sp>
      <p:sp>
        <p:nvSpPr>
          <p:cNvPr id="27" name="Chevron 37"/>
          <p:cNvSpPr/>
          <p:nvPr/>
        </p:nvSpPr>
        <p:spPr>
          <a:xfrm rot="10800000">
            <a:off x="5788651" y="3988567"/>
            <a:ext cx="237744" cy="404813"/>
          </a:xfrm>
          <a:prstGeom prst="chevron">
            <a:avLst/>
          </a:prstGeom>
          <a:solidFill>
            <a:srgbClr val="000099">
              <a:alpha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smtClean="0">
              <a:solidFill>
                <a:prstClr val="black"/>
              </a:solidFill>
            </a:endParaRPr>
          </a:p>
        </p:txBody>
      </p:sp>
      <p:sp>
        <p:nvSpPr>
          <p:cNvPr id="28" name="Chevron 38"/>
          <p:cNvSpPr/>
          <p:nvPr/>
        </p:nvSpPr>
        <p:spPr>
          <a:xfrm rot="10800000">
            <a:off x="5605771" y="3988567"/>
            <a:ext cx="237744" cy="404813"/>
          </a:xfrm>
          <a:prstGeom prst="chevron">
            <a:avLst/>
          </a:prstGeom>
          <a:solidFill>
            <a:srgbClr val="000099">
              <a:alpha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smtClean="0">
              <a:solidFill>
                <a:prstClr val="black"/>
              </a:solidFill>
            </a:endParaRPr>
          </a:p>
        </p:txBody>
      </p:sp>
      <p:sp>
        <p:nvSpPr>
          <p:cNvPr id="29" name="Chevron 39"/>
          <p:cNvSpPr/>
          <p:nvPr/>
        </p:nvSpPr>
        <p:spPr>
          <a:xfrm rot="10800000">
            <a:off x="5422891" y="3988567"/>
            <a:ext cx="237744" cy="404813"/>
          </a:xfrm>
          <a:prstGeom prst="chevron">
            <a:avLst/>
          </a:prstGeom>
          <a:solidFill>
            <a:srgbClr val="000099">
              <a:alpha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smtClean="0">
              <a:solidFill>
                <a:prstClr val="black"/>
              </a:solidFill>
            </a:endParaRPr>
          </a:p>
        </p:txBody>
      </p:sp>
      <p:grpSp>
        <p:nvGrpSpPr>
          <p:cNvPr id="30" name="Group 40"/>
          <p:cNvGrpSpPr>
            <a:grpSpLocks noChangeAspect="1"/>
          </p:cNvGrpSpPr>
          <p:nvPr/>
        </p:nvGrpSpPr>
        <p:grpSpPr>
          <a:xfrm>
            <a:off x="1131333" y="3629294"/>
            <a:ext cx="940909" cy="1373550"/>
            <a:chOff x="83359" y="1382301"/>
            <a:chExt cx="976784" cy="1425920"/>
          </a:xfrm>
        </p:grpSpPr>
        <p:grpSp>
          <p:nvGrpSpPr>
            <p:cNvPr id="31" name="Group 41"/>
            <p:cNvGrpSpPr/>
            <p:nvPr/>
          </p:nvGrpSpPr>
          <p:grpSpPr>
            <a:xfrm>
              <a:off x="83785" y="1382301"/>
              <a:ext cx="974930" cy="253080"/>
              <a:chOff x="6734806" y="2260621"/>
              <a:chExt cx="1906266" cy="294335"/>
            </a:xfrm>
          </p:grpSpPr>
          <p:sp>
            <p:nvSpPr>
              <p:cNvPr id="33" name="Rounded Rectangle 43"/>
              <p:cNvSpPr>
                <a:spLocks/>
              </p:cNvSpPr>
              <p:nvPr/>
            </p:nvSpPr>
            <p:spPr>
              <a:xfrm>
                <a:off x="6734806" y="2264228"/>
                <a:ext cx="1906266" cy="274320"/>
              </a:xfrm>
              <a:prstGeom prst="roundRect">
                <a:avLst>
                  <a:gd name="adj" fmla="val 15291"/>
                </a:avLst>
              </a:prstGeom>
              <a:solidFill>
                <a:srgbClr val="FFFFFF">
                  <a:lumMod val="65000"/>
                </a:srgbClr>
              </a:solidFill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781571" y="2260621"/>
                <a:ext cx="1824285" cy="29433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</a:rPr>
                  <a:t>Master</a:t>
                </a:r>
              </a:p>
            </p:txBody>
          </p:sp>
        </p:grpSp>
        <p:sp>
          <p:nvSpPr>
            <p:cNvPr id="32" name="Rounded Rectangle 42"/>
            <p:cNvSpPr>
              <a:spLocks/>
            </p:cNvSpPr>
            <p:nvPr/>
          </p:nvSpPr>
          <p:spPr>
            <a:xfrm>
              <a:off x="83359" y="1659722"/>
              <a:ext cx="976784" cy="1148499"/>
            </a:xfrm>
            <a:prstGeom prst="roundRect">
              <a:avLst>
                <a:gd name="adj" fmla="val 5832"/>
              </a:avLst>
            </a:prstGeom>
            <a:solidFill>
              <a:srgbClr val="FFFFFF">
                <a:lumMod val="65000"/>
              </a:srgbClr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5" name="Group 45"/>
          <p:cNvGrpSpPr/>
          <p:nvPr/>
        </p:nvGrpSpPr>
        <p:grpSpPr>
          <a:xfrm>
            <a:off x="4382881" y="3627434"/>
            <a:ext cx="1043305" cy="1374363"/>
            <a:chOff x="12464303" y="2532086"/>
            <a:chExt cx="1043305" cy="1374363"/>
          </a:xfrm>
        </p:grpSpPr>
        <p:sp>
          <p:nvSpPr>
            <p:cNvPr id="36" name="Rounded Rectangle 46"/>
            <p:cNvSpPr>
              <a:spLocks/>
            </p:cNvSpPr>
            <p:nvPr/>
          </p:nvSpPr>
          <p:spPr>
            <a:xfrm>
              <a:off x="12494604" y="2798021"/>
              <a:ext cx="942706" cy="1108428"/>
            </a:xfrm>
            <a:prstGeom prst="roundRect">
              <a:avLst>
                <a:gd name="adj" fmla="val 5832"/>
              </a:avLst>
            </a:prstGeom>
            <a:solidFill>
              <a:srgbClr val="FFFFFF">
                <a:lumMod val="65000"/>
              </a:srgbClr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Rounded Rectangle 47"/>
            <p:cNvSpPr>
              <a:spLocks/>
            </p:cNvSpPr>
            <p:nvPr/>
          </p:nvSpPr>
          <p:spPr>
            <a:xfrm>
              <a:off x="12495010" y="2534847"/>
              <a:ext cx="940916" cy="227641"/>
            </a:xfrm>
            <a:prstGeom prst="roundRect">
              <a:avLst>
                <a:gd name="adj" fmla="val 15291"/>
              </a:avLst>
            </a:prstGeom>
            <a:solidFill>
              <a:srgbClr val="FFFFFF">
                <a:lumMod val="65000"/>
              </a:srgbClr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464303" y="2532086"/>
              <a:ext cx="1043305" cy="24378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Media</a:t>
              </a:r>
            </a:p>
          </p:txBody>
        </p:sp>
      </p:grpSp>
      <p:grpSp>
        <p:nvGrpSpPr>
          <p:cNvPr id="39" name="Group 49"/>
          <p:cNvGrpSpPr/>
          <p:nvPr/>
        </p:nvGrpSpPr>
        <p:grpSpPr>
          <a:xfrm>
            <a:off x="2703752" y="3629294"/>
            <a:ext cx="1043305" cy="1374361"/>
            <a:chOff x="11130803" y="2533946"/>
            <a:chExt cx="1043305" cy="1374361"/>
          </a:xfrm>
        </p:grpSpPr>
        <p:sp>
          <p:nvSpPr>
            <p:cNvPr id="40" name="Rounded Rectangle 50"/>
            <p:cNvSpPr>
              <a:spLocks/>
            </p:cNvSpPr>
            <p:nvPr/>
          </p:nvSpPr>
          <p:spPr>
            <a:xfrm>
              <a:off x="11161104" y="2799879"/>
              <a:ext cx="942706" cy="1108428"/>
            </a:xfrm>
            <a:prstGeom prst="roundRect">
              <a:avLst>
                <a:gd name="adj" fmla="val 5832"/>
              </a:avLst>
            </a:prstGeom>
            <a:solidFill>
              <a:srgbClr val="FFFFFF">
                <a:lumMod val="65000"/>
              </a:srgbClr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Rounded Rectangle 51"/>
            <p:cNvSpPr>
              <a:spLocks/>
            </p:cNvSpPr>
            <p:nvPr/>
          </p:nvSpPr>
          <p:spPr>
            <a:xfrm>
              <a:off x="11161510" y="2536707"/>
              <a:ext cx="940916" cy="227641"/>
            </a:xfrm>
            <a:prstGeom prst="roundRect">
              <a:avLst>
                <a:gd name="adj" fmla="val 15291"/>
              </a:avLst>
            </a:prstGeom>
            <a:solidFill>
              <a:srgbClr val="FFFFFF">
                <a:lumMod val="65000"/>
              </a:srgbClr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130803" y="2533946"/>
              <a:ext cx="1043305" cy="24378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FT Media</a:t>
              </a:r>
            </a:p>
          </p:txBody>
        </p:sp>
      </p:grpSp>
      <p:grpSp>
        <p:nvGrpSpPr>
          <p:cNvPr id="43" name="Group 53"/>
          <p:cNvGrpSpPr/>
          <p:nvPr/>
        </p:nvGrpSpPr>
        <p:grpSpPr>
          <a:xfrm>
            <a:off x="6018974" y="3629294"/>
            <a:ext cx="1043305" cy="1374361"/>
            <a:chOff x="14254366" y="2533946"/>
            <a:chExt cx="1043305" cy="1374361"/>
          </a:xfrm>
        </p:grpSpPr>
        <p:sp>
          <p:nvSpPr>
            <p:cNvPr id="44" name="Rounded Rectangle 54"/>
            <p:cNvSpPr>
              <a:spLocks/>
            </p:cNvSpPr>
            <p:nvPr/>
          </p:nvSpPr>
          <p:spPr>
            <a:xfrm>
              <a:off x="14284667" y="2799879"/>
              <a:ext cx="942706" cy="1108428"/>
            </a:xfrm>
            <a:prstGeom prst="roundRect">
              <a:avLst>
                <a:gd name="adj" fmla="val 5832"/>
              </a:avLst>
            </a:prstGeom>
            <a:solidFill>
              <a:srgbClr val="FFFFFF">
                <a:lumMod val="65000"/>
              </a:srgbClr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Rounded Rectangle 55"/>
            <p:cNvSpPr>
              <a:spLocks/>
            </p:cNvSpPr>
            <p:nvPr/>
          </p:nvSpPr>
          <p:spPr>
            <a:xfrm>
              <a:off x="14285073" y="2536707"/>
              <a:ext cx="940916" cy="227641"/>
            </a:xfrm>
            <a:prstGeom prst="roundRect">
              <a:avLst>
                <a:gd name="adj" fmla="val 15291"/>
              </a:avLst>
            </a:prstGeom>
            <a:solidFill>
              <a:srgbClr val="FFFFFF">
                <a:lumMod val="65000"/>
              </a:srgbClr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4254366" y="2533946"/>
              <a:ext cx="1043305" cy="24378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Client</a:t>
              </a:r>
            </a:p>
          </p:txBody>
        </p:sp>
      </p:grpSp>
      <p:grpSp>
        <p:nvGrpSpPr>
          <p:cNvPr id="47" name="Group 57"/>
          <p:cNvGrpSpPr/>
          <p:nvPr/>
        </p:nvGrpSpPr>
        <p:grpSpPr>
          <a:xfrm>
            <a:off x="7603003" y="3629294"/>
            <a:ext cx="1043305" cy="1374361"/>
            <a:chOff x="15568818" y="2533946"/>
            <a:chExt cx="1043305" cy="1374361"/>
          </a:xfrm>
        </p:grpSpPr>
        <p:sp>
          <p:nvSpPr>
            <p:cNvPr id="48" name="Rounded Rectangle 58"/>
            <p:cNvSpPr>
              <a:spLocks/>
            </p:cNvSpPr>
            <p:nvPr/>
          </p:nvSpPr>
          <p:spPr>
            <a:xfrm>
              <a:off x="15599119" y="2799879"/>
              <a:ext cx="942706" cy="1108428"/>
            </a:xfrm>
            <a:prstGeom prst="roundRect">
              <a:avLst>
                <a:gd name="adj" fmla="val 5832"/>
              </a:avLst>
            </a:prstGeom>
            <a:solidFill>
              <a:srgbClr val="FFFFFF">
                <a:lumMod val="65000"/>
              </a:srgbClr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Rounded Rectangle 59"/>
            <p:cNvSpPr>
              <a:spLocks/>
            </p:cNvSpPr>
            <p:nvPr/>
          </p:nvSpPr>
          <p:spPr>
            <a:xfrm>
              <a:off x="15599525" y="2536707"/>
              <a:ext cx="940916" cy="227641"/>
            </a:xfrm>
            <a:prstGeom prst="roundRect">
              <a:avLst>
                <a:gd name="adj" fmla="val 15291"/>
              </a:avLst>
            </a:prstGeom>
            <a:solidFill>
              <a:srgbClr val="FFFFFF">
                <a:lumMod val="65000"/>
              </a:srgbClr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5568818" y="2533946"/>
              <a:ext cx="1043305" cy="24378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Client</a:t>
              </a:r>
            </a:p>
          </p:txBody>
        </p:sp>
      </p:grp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583" y="4072254"/>
            <a:ext cx="376780" cy="73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635" y="4077225"/>
            <a:ext cx="365760" cy="659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3" name="Group 63"/>
          <p:cNvGrpSpPr/>
          <p:nvPr/>
        </p:nvGrpSpPr>
        <p:grpSpPr>
          <a:xfrm>
            <a:off x="3102344" y="4399941"/>
            <a:ext cx="413055" cy="348930"/>
            <a:chOff x="7166430" y="3556965"/>
            <a:chExt cx="559987" cy="467247"/>
          </a:xfrm>
        </p:grpSpPr>
        <p:grpSp>
          <p:nvGrpSpPr>
            <p:cNvPr id="54" name="Group 64"/>
            <p:cNvGrpSpPr>
              <a:grpSpLocks noChangeAspect="1"/>
            </p:cNvGrpSpPr>
            <p:nvPr/>
          </p:nvGrpSpPr>
          <p:grpSpPr>
            <a:xfrm>
              <a:off x="7166430" y="3556965"/>
              <a:ext cx="559987" cy="467247"/>
              <a:chOff x="3905987" y="1584195"/>
              <a:chExt cx="499431" cy="498122"/>
            </a:xfrm>
          </p:grpSpPr>
          <p:pic>
            <p:nvPicPr>
              <p:cNvPr id="58" name="Picture 68" descr="IMG_disk_sm_silver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905987" y="1747001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59" name="Picture 69" descr="IMG_disk_sm_silver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905987" y="1665598"/>
                <a:ext cx="499431" cy="335316"/>
              </a:xfrm>
              <a:prstGeom prst="rect">
                <a:avLst/>
              </a:prstGeom>
            </p:spPr>
          </p:pic>
          <p:pic>
            <p:nvPicPr>
              <p:cNvPr id="60" name="Picture 70" descr="IMG_disk_sm_silver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905987" y="1584195"/>
                <a:ext cx="499431" cy="335316"/>
              </a:xfrm>
              <a:prstGeom prst="rect">
                <a:avLst/>
              </a:prstGeom>
            </p:spPr>
          </p:pic>
        </p:grpSp>
        <p:grpSp>
          <p:nvGrpSpPr>
            <p:cNvPr id="55" name="Group 65"/>
            <p:cNvGrpSpPr>
              <a:grpSpLocks noChangeAspect="1"/>
            </p:cNvGrpSpPr>
            <p:nvPr/>
          </p:nvGrpSpPr>
          <p:grpSpPr>
            <a:xfrm>
              <a:off x="7315227" y="3631575"/>
              <a:ext cx="278151" cy="274320"/>
              <a:chOff x="6502518" y="3555806"/>
              <a:chExt cx="234484" cy="231255"/>
            </a:xfrm>
          </p:grpSpPr>
          <p:sp>
            <p:nvSpPr>
              <p:cNvPr id="56" name="Rounded Rectangle 66"/>
              <p:cNvSpPr/>
              <p:nvPr/>
            </p:nvSpPr>
            <p:spPr bwMode="auto">
              <a:xfrm>
                <a:off x="6506565" y="3555806"/>
                <a:ext cx="218725" cy="218724"/>
              </a:xfrm>
              <a:prstGeom prst="roundRect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B1181E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05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57" name="Picture 41" descr="process.png"/>
              <p:cNvPicPr preferRelativeResize="0">
                <a:picLocks noChangeAspect="1"/>
              </p:cNvPicPr>
              <p:nvPr/>
            </p:nvPicPr>
            <p:blipFill>
              <a:blip r:embed="rId5" cstate="screen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02518" y="3587096"/>
                <a:ext cx="234484" cy="1999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cxnSp>
        <p:nvCxnSpPr>
          <p:cNvPr id="61" name="Straight Connector 71"/>
          <p:cNvCxnSpPr/>
          <p:nvPr/>
        </p:nvCxnSpPr>
        <p:spPr bwMode="auto">
          <a:xfrm>
            <a:off x="4793525" y="4220745"/>
            <a:ext cx="365760" cy="0"/>
          </a:xfrm>
          <a:prstGeom prst="line">
            <a:avLst/>
          </a:prstGeom>
          <a:solidFill>
            <a:srgbClr val="D89102"/>
          </a:solidFill>
          <a:ln w="6350" cap="flat" cmpd="sng" algn="ctr">
            <a:solidFill>
              <a:srgbClr val="40404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72"/>
          <p:cNvCxnSpPr/>
          <p:nvPr/>
        </p:nvCxnSpPr>
        <p:spPr bwMode="auto">
          <a:xfrm>
            <a:off x="4799245" y="4510305"/>
            <a:ext cx="365760" cy="0"/>
          </a:xfrm>
          <a:prstGeom prst="line">
            <a:avLst/>
          </a:prstGeom>
          <a:solidFill>
            <a:srgbClr val="D89102"/>
          </a:solidFill>
          <a:ln w="6350" cap="flat" cmpd="sng" algn="ctr">
            <a:solidFill>
              <a:srgbClr val="40404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3" name="Group 73"/>
          <p:cNvGrpSpPr>
            <a:grpSpLocks noChangeAspect="1"/>
          </p:cNvGrpSpPr>
          <p:nvPr/>
        </p:nvGrpSpPr>
        <p:grpSpPr>
          <a:xfrm>
            <a:off x="4951260" y="4383049"/>
            <a:ext cx="363525" cy="316218"/>
            <a:chOff x="3905987" y="1584195"/>
            <a:chExt cx="499431" cy="498122"/>
          </a:xfrm>
        </p:grpSpPr>
        <p:pic>
          <p:nvPicPr>
            <p:cNvPr id="64" name="Picture 74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747001"/>
              <a:ext cx="499431" cy="335316"/>
            </a:xfrm>
            <a:prstGeom prst="rect">
              <a:avLst/>
            </a:prstGeom>
          </p:spPr>
        </p:pic>
        <p:pic>
          <p:nvPicPr>
            <p:cNvPr id="65" name="Picture 75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665598"/>
              <a:ext cx="499431" cy="335316"/>
            </a:xfrm>
            <a:prstGeom prst="rect">
              <a:avLst/>
            </a:prstGeom>
          </p:spPr>
        </p:pic>
        <p:pic>
          <p:nvPicPr>
            <p:cNvPr id="66" name="Picture 76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584195"/>
              <a:ext cx="499431" cy="335316"/>
            </a:xfrm>
            <a:prstGeom prst="rect">
              <a:avLst/>
            </a:prstGeom>
          </p:spPr>
        </p:pic>
      </p:grpSp>
      <p:pic>
        <p:nvPicPr>
          <p:cNvPr id="67" name="Picture 77" descr="IMG_libtape.png"/>
          <p:cNvPicPr preferRelativeResize="0"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83536" y="4110029"/>
            <a:ext cx="318536" cy="244479"/>
          </a:xfrm>
          <a:prstGeom prst="rect">
            <a:avLst/>
          </a:prstGeom>
        </p:spPr>
      </p:pic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315" y="4077225"/>
            <a:ext cx="365760" cy="659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79" descr="file_server.png"/>
          <p:cNvPicPr preferRelativeResize="0"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0033" y="4076038"/>
            <a:ext cx="457200" cy="77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80" descr="file_server.png"/>
          <p:cNvPicPr preferRelativeResize="0"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3776" y="4073482"/>
            <a:ext cx="457200" cy="77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" name="Group 81"/>
          <p:cNvGrpSpPr/>
          <p:nvPr/>
        </p:nvGrpSpPr>
        <p:grpSpPr>
          <a:xfrm>
            <a:off x="2902263" y="4130862"/>
            <a:ext cx="395725" cy="228600"/>
            <a:chOff x="1265359" y="2704308"/>
            <a:chExt cx="395725" cy="228600"/>
          </a:xfrm>
        </p:grpSpPr>
        <p:sp>
          <p:nvSpPr>
            <p:cNvPr id="72" name="Rectangle 82"/>
            <p:cNvSpPr/>
            <p:nvPr/>
          </p:nvSpPr>
          <p:spPr>
            <a:xfrm>
              <a:off x="1302250" y="2775141"/>
              <a:ext cx="17145" cy="28575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3" name="Rectangle 83"/>
            <p:cNvSpPr/>
            <p:nvPr/>
          </p:nvSpPr>
          <p:spPr>
            <a:xfrm>
              <a:off x="1302250" y="2832291"/>
              <a:ext cx="17145" cy="28575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74" name="Group 84"/>
            <p:cNvGrpSpPr/>
            <p:nvPr/>
          </p:nvGrpSpPr>
          <p:grpSpPr>
            <a:xfrm>
              <a:off x="1265359" y="2704308"/>
              <a:ext cx="395725" cy="228600"/>
              <a:chOff x="2812393" y="5684521"/>
              <a:chExt cx="633160" cy="365760"/>
            </a:xfrm>
          </p:grpSpPr>
          <p:sp>
            <p:nvSpPr>
              <p:cNvPr id="87" name="Rectangle 97"/>
              <p:cNvSpPr/>
              <p:nvPr/>
            </p:nvSpPr>
            <p:spPr>
              <a:xfrm>
                <a:off x="2971800" y="5751576"/>
                <a:ext cx="85571" cy="192024"/>
              </a:xfrm>
              <a:prstGeom prst="rect">
                <a:avLst/>
              </a:prstGeom>
              <a:solidFill>
                <a:srgbClr val="0066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8" name="Rectangle 98"/>
              <p:cNvSpPr/>
              <p:nvPr/>
            </p:nvSpPr>
            <p:spPr>
              <a:xfrm>
                <a:off x="2903833" y="5751196"/>
                <a:ext cx="85571" cy="228600"/>
              </a:xfrm>
              <a:prstGeom prst="rect">
                <a:avLst/>
              </a:prstGeom>
              <a:solidFill>
                <a:srgbClr val="0066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9" name="Rectangle 99"/>
              <p:cNvSpPr/>
              <p:nvPr/>
            </p:nvSpPr>
            <p:spPr>
              <a:xfrm flipH="1">
                <a:off x="2896594" y="5684521"/>
                <a:ext cx="9144" cy="365760"/>
              </a:xfrm>
              <a:prstGeom prst="rect">
                <a:avLst/>
              </a:prstGeom>
              <a:solidFill>
                <a:srgbClr val="FFFFFF">
                  <a:lumMod val="75000"/>
                </a:srgbClr>
              </a:solidFill>
              <a:ln w="2540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0" name="Rectangle 100"/>
              <p:cNvSpPr/>
              <p:nvPr/>
            </p:nvSpPr>
            <p:spPr>
              <a:xfrm flipH="1">
                <a:off x="2812393" y="5684521"/>
                <a:ext cx="91440" cy="9144"/>
              </a:xfrm>
              <a:prstGeom prst="rect">
                <a:avLst/>
              </a:prstGeom>
              <a:solidFill>
                <a:srgbClr val="FFFFFF">
                  <a:lumMod val="75000"/>
                </a:srgbClr>
              </a:solidFill>
              <a:ln w="3175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1" name="Rounded Rectangle 101"/>
              <p:cNvSpPr/>
              <p:nvPr/>
            </p:nvSpPr>
            <p:spPr>
              <a:xfrm>
                <a:off x="2942479" y="5804536"/>
                <a:ext cx="77211" cy="76200"/>
              </a:xfrm>
              <a:prstGeom prst="roundRect">
                <a:avLst/>
              </a:prstGeom>
              <a:pattFill prst="pct40">
                <a:fgClr>
                  <a:srgbClr val="FFFFFF">
                    <a:lumMod val="75000"/>
                  </a:srgbClr>
                </a:fgClr>
                <a:bgClr>
                  <a:srgbClr val="FFFFFF">
                    <a:lumMod val="75000"/>
                  </a:srgbClr>
                </a:bgClr>
              </a:patt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2" name="Rectangle 102"/>
              <p:cNvSpPr/>
              <p:nvPr/>
            </p:nvSpPr>
            <p:spPr>
              <a:xfrm>
                <a:off x="3038629" y="5751576"/>
                <a:ext cx="85571" cy="192024"/>
              </a:xfrm>
              <a:prstGeom prst="rect">
                <a:avLst/>
              </a:prstGeom>
              <a:solidFill>
                <a:srgbClr val="0066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3" name="Rectangle 103"/>
              <p:cNvSpPr/>
              <p:nvPr/>
            </p:nvSpPr>
            <p:spPr>
              <a:xfrm>
                <a:off x="3124200" y="5751196"/>
                <a:ext cx="321353" cy="228600"/>
              </a:xfrm>
              <a:prstGeom prst="rect">
                <a:avLst/>
              </a:prstGeom>
              <a:solidFill>
                <a:srgbClr val="0066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75" name="Rounded Rectangle 85"/>
            <p:cNvSpPr>
              <a:spLocks noChangeAspect="1"/>
            </p:cNvSpPr>
            <p:nvPr/>
          </p:nvSpPr>
          <p:spPr>
            <a:xfrm>
              <a:off x="1527992" y="278347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6" name="Rounded Rectangle 86"/>
            <p:cNvSpPr>
              <a:spLocks noChangeAspect="1"/>
            </p:cNvSpPr>
            <p:nvPr/>
          </p:nvSpPr>
          <p:spPr>
            <a:xfrm>
              <a:off x="1554186" y="278347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7" name="Rounded Rectangle 87"/>
            <p:cNvSpPr>
              <a:spLocks noChangeAspect="1"/>
            </p:cNvSpPr>
            <p:nvPr/>
          </p:nvSpPr>
          <p:spPr>
            <a:xfrm>
              <a:off x="1583237" y="278347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8" name="Rounded Rectangle 88"/>
            <p:cNvSpPr>
              <a:spLocks noChangeAspect="1"/>
            </p:cNvSpPr>
            <p:nvPr/>
          </p:nvSpPr>
          <p:spPr>
            <a:xfrm>
              <a:off x="1611812" y="278347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9" name="Rounded Rectangle 89"/>
            <p:cNvSpPr>
              <a:spLocks noChangeAspect="1"/>
            </p:cNvSpPr>
            <p:nvPr/>
          </p:nvSpPr>
          <p:spPr>
            <a:xfrm>
              <a:off x="1527992" y="2812050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0" name="Rounded Rectangle 90"/>
            <p:cNvSpPr>
              <a:spLocks noChangeAspect="1"/>
            </p:cNvSpPr>
            <p:nvPr/>
          </p:nvSpPr>
          <p:spPr>
            <a:xfrm>
              <a:off x="1554186" y="2812050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1" name="Rounded Rectangle 91"/>
            <p:cNvSpPr>
              <a:spLocks noChangeAspect="1"/>
            </p:cNvSpPr>
            <p:nvPr/>
          </p:nvSpPr>
          <p:spPr>
            <a:xfrm>
              <a:off x="1583237" y="2812050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2" name="Rounded Rectangle 92"/>
            <p:cNvSpPr>
              <a:spLocks noChangeAspect="1"/>
            </p:cNvSpPr>
            <p:nvPr/>
          </p:nvSpPr>
          <p:spPr>
            <a:xfrm>
              <a:off x="1611812" y="2812050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3" name="Rounded Rectangle 93"/>
            <p:cNvSpPr>
              <a:spLocks noChangeAspect="1"/>
            </p:cNvSpPr>
            <p:nvPr/>
          </p:nvSpPr>
          <p:spPr>
            <a:xfrm>
              <a:off x="1527992" y="284062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4" name="Rounded Rectangle 94"/>
            <p:cNvSpPr>
              <a:spLocks noChangeAspect="1"/>
            </p:cNvSpPr>
            <p:nvPr/>
          </p:nvSpPr>
          <p:spPr>
            <a:xfrm>
              <a:off x="1554186" y="284062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5" name="Rounded Rectangle 95"/>
            <p:cNvSpPr>
              <a:spLocks noChangeAspect="1"/>
            </p:cNvSpPr>
            <p:nvPr/>
          </p:nvSpPr>
          <p:spPr>
            <a:xfrm>
              <a:off x="1583237" y="284062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6" name="Rounded Rectangle 96"/>
            <p:cNvSpPr>
              <a:spLocks noChangeAspect="1"/>
            </p:cNvSpPr>
            <p:nvPr/>
          </p:nvSpPr>
          <p:spPr>
            <a:xfrm>
              <a:off x="1611812" y="284062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94" name="Group 106"/>
          <p:cNvGrpSpPr/>
          <p:nvPr/>
        </p:nvGrpSpPr>
        <p:grpSpPr>
          <a:xfrm>
            <a:off x="6095576" y="4512805"/>
            <a:ext cx="395725" cy="228600"/>
            <a:chOff x="1265359" y="2704308"/>
            <a:chExt cx="395725" cy="228600"/>
          </a:xfrm>
        </p:grpSpPr>
        <p:sp>
          <p:nvSpPr>
            <p:cNvPr id="95" name="Rectangle 107"/>
            <p:cNvSpPr/>
            <p:nvPr/>
          </p:nvSpPr>
          <p:spPr>
            <a:xfrm>
              <a:off x="1302250" y="2775141"/>
              <a:ext cx="17145" cy="28575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6" name="Rectangle 108"/>
            <p:cNvSpPr/>
            <p:nvPr/>
          </p:nvSpPr>
          <p:spPr>
            <a:xfrm>
              <a:off x="1302250" y="2832291"/>
              <a:ext cx="17145" cy="28575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97" name="Group 109"/>
            <p:cNvGrpSpPr/>
            <p:nvPr/>
          </p:nvGrpSpPr>
          <p:grpSpPr>
            <a:xfrm>
              <a:off x="1265359" y="2704308"/>
              <a:ext cx="395725" cy="228600"/>
              <a:chOff x="2812393" y="5684521"/>
              <a:chExt cx="633160" cy="365760"/>
            </a:xfrm>
          </p:grpSpPr>
          <p:sp>
            <p:nvSpPr>
              <p:cNvPr id="110" name="Rectangle 122"/>
              <p:cNvSpPr/>
              <p:nvPr/>
            </p:nvSpPr>
            <p:spPr>
              <a:xfrm>
                <a:off x="2971800" y="5751576"/>
                <a:ext cx="85571" cy="192024"/>
              </a:xfrm>
              <a:prstGeom prst="rect">
                <a:avLst/>
              </a:prstGeom>
              <a:solidFill>
                <a:srgbClr val="0066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1" name="Rectangle 123"/>
              <p:cNvSpPr/>
              <p:nvPr/>
            </p:nvSpPr>
            <p:spPr>
              <a:xfrm>
                <a:off x="2903833" y="5751196"/>
                <a:ext cx="85571" cy="228600"/>
              </a:xfrm>
              <a:prstGeom prst="rect">
                <a:avLst/>
              </a:prstGeom>
              <a:solidFill>
                <a:srgbClr val="0066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2" name="Rectangle 124"/>
              <p:cNvSpPr/>
              <p:nvPr/>
            </p:nvSpPr>
            <p:spPr>
              <a:xfrm flipH="1">
                <a:off x="2896594" y="5684521"/>
                <a:ext cx="9144" cy="365760"/>
              </a:xfrm>
              <a:prstGeom prst="rect">
                <a:avLst/>
              </a:prstGeom>
              <a:solidFill>
                <a:srgbClr val="FFFFFF">
                  <a:lumMod val="75000"/>
                </a:srgbClr>
              </a:solidFill>
              <a:ln w="2540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3" name="Rectangle 125"/>
              <p:cNvSpPr/>
              <p:nvPr/>
            </p:nvSpPr>
            <p:spPr>
              <a:xfrm flipH="1">
                <a:off x="2812393" y="5684521"/>
                <a:ext cx="91440" cy="9144"/>
              </a:xfrm>
              <a:prstGeom prst="rect">
                <a:avLst/>
              </a:prstGeom>
              <a:solidFill>
                <a:srgbClr val="FFFFFF">
                  <a:lumMod val="75000"/>
                </a:srgbClr>
              </a:solidFill>
              <a:ln w="3175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4" name="Rounded Rectangle 126"/>
              <p:cNvSpPr/>
              <p:nvPr/>
            </p:nvSpPr>
            <p:spPr>
              <a:xfrm>
                <a:off x="2942479" y="5804536"/>
                <a:ext cx="77211" cy="76200"/>
              </a:xfrm>
              <a:prstGeom prst="roundRect">
                <a:avLst/>
              </a:prstGeom>
              <a:pattFill prst="pct40">
                <a:fgClr>
                  <a:srgbClr val="FFFFFF">
                    <a:lumMod val="75000"/>
                  </a:srgbClr>
                </a:fgClr>
                <a:bgClr>
                  <a:srgbClr val="FFFFFF">
                    <a:lumMod val="75000"/>
                  </a:srgbClr>
                </a:bgClr>
              </a:patt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5" name="Rectangle 127"/>
              <p:cNvSpPr/>
              <p:nvPr/>
            </p:nvSpPr>
            <p:spPr>
              <a:xfrm>
                <a:off x="3038629" y="5751576"/>
                <a:ext cx="85571" cy="192024"/>
              </a:xfrm>
              <a:prstGeom prst="rect">
                <a:avLst/>
              </a:prstGeom>
              <a:solidFill>
                <a:srgbClr val="0066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6" name="Rectangle 128"/>
              <p:cNvSpPr/>
              <p:nvPr/>
            </p:nvSpPr>
            <p:spPr>
              <a:xfrm>
                <a:off x="3124200" y="5751196"/>
                <a:ext cx="321353" cy="228600"/>
              </a:xfrm>
              <a:prstGeom prst="rect">
                <a:avLst/>
              </a:prstGeom>
              <a:solidFill>
                <a:srgbClr val="0066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98" name="Rounded Rectangle 110"/>
            <p:cNvSpPr>
              <a:spLocks noChangeAspect="1"/>
            </p:cNvSpPr>
            <p:nvPr/>
          </p:nvSpPr>
          <p:spPr>
            <a:xfrm>
              <a:off x="1527992" y="278347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9" name="Rounded Rectangle 111"/>
            <p:cNvSpPr>
              <a:spLocks noChangeAspect="1"/>
            </p:cNvSpPr>
            <p:nvPr/>
          </p:nvSpPr>
          <p:spPr>
            <a:xfrm>
              <a:off x="1554186" y="278347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0" name="Rounded Rectangle 112"/>
            <p:cNvSpPr>
              <a:spLocks noChangeAspect="1"/>
            </p:cNvSpPr>
            <p:nvPr/>
          </p:nvSpPr>
          <p:spPr>
            <a:xfrm>
              <a:off x="1583237" y="278347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1" name="Rounded Rectangle 113"/>
            <p:cNvSpPr>
              <a:spLocks noChangeAspect="1"/>
            </p:cNvSpPr>
            <p:nvPr/>
          </p:nvSpPr>
          <p:spPr>
            <a:xfrm>
              <a:off x="1611812" y="278347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2" name="Rounded Rectangle 114"/>
            <p:cNvSpPr>
              <a:spLocks noChangeAspect="1"/>
            </p:cNvSpPr>
            <p:nvPr/>
          </p:nvSpPr>
          <p:spPr>
            <a:xfrm>
              <a:off x="1527992" y="2812050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3" name="Rounded Rectangle 115"/>
            <p:cNvSpPr>
              <a:spLocks noChangeAspect="1"/>
            </p:cNvSpPr>
            <p:nvPr/>
          </p:nvSpPr>
          <p:spPr>
            <a:xfrm>
              <a:off x="1554186" y="2812050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4" name="Rounded Rectangle 116"/>
            <p:cNvSpPr>
              <a:spLocks noChangeAspect="1"/>
            </p:cNvSpPr>
            <p:nvPr/>
          </p:nvSpPr>
          <p:spPr>
            <a:xfrm>
              <a:off x="1583237" y="2812050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5" name="Rounded Rectangle 117"/>
            <p:cNvSpPr>
              <a:spLocks noChangeAspect="1"/>
            </p:cNvSpPr>
            <p:nvPr/>
          </p:nvSpPr>
          <p:spPr>
            <a:xfrm>
              <a:off x="1611812" y="2812050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6" name="Rounded Rectangle 118"/>
            <p:cNvSpPr>
              <a:spLocks noChangeAspect="1"/>
            </p:cNvSpPr>
            <p:nvPr/>
          </p:nvSpPr>
          <p:spPr>
            <a:xfrm>
              <a:off x="1527992" y="284062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7" name="Rounded Rectangle 119"/>
            <p:cNvSpPr>
              <a:spLocks noChangeAspect="1"/>
            </p:cNvSpPr>
            <p:nvPr/>
          </p:nvSpPr>
          <p:spPr>
            <a:xfrm>
              <a:off x="1554186" y="284062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8" name="Rounded Rectangle 120"/>
            <p:cNvSpPr>
              <a:spLocks noChangeAspect="1"/>
            </p:cNvSpPr>
            <p:nvPr/>
          </p:nvSpPr>
          <p:spPr>
            <a:xfrm>
              <a:off x="1583237" y="284062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9" name="Rounded Rectangle 121"/>
            <p:cNvSpPr>
              <a:spLocks noChangeAspect="1"/>
            </p:cNvSpPr>
            <p:nvPr/>
          </p:nvSpPr>
          <p:spPr>
            <a:xfrm>
              <a:off x="1611812" y="2840625"/>
              <a:ext cx="5715" cy="5715"/>
            </a:xfrm>
            <a:prstGeom prst="roundRect">
              <a:avLst/>
            </a:prstGeom>
            <a:pattFill prst="pct40">
              <a:fgClr>
                <a:srgbClr val="FFFFFF">
                  <a:lumMod val="75000"/>
                </a:srgbClr>
              </a:fgClr>
              <a:bgClr>
                <a:srgbClr val="FFFFFF">
                  <a:lumMod val="75000"/>
                </a:srgbClr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117" name="Group 129"/>
          <p:cNvGrpSpPr/>
          <p:nvPr/>
        </p:nvGrpSpPr>
        <p:grpSpPr>
          <a:xfrm>
            <a:off x="1313742" y="4790267"/>
            <a:ext cx="1886290" cy="583253"/>
            <a:chOff x="1046705" y="4004225"/>
            <a:chExt cx="1886290" cy="583253"/>
          </a:xfrm>
          <a:solidFill>
            <a:srgbClr val="B1181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8" name="Up Arrow 130"/>
            <p:cNvSpPr/>
            <p:nvPr/>
          </p:nvSpPr>
          <p:spPr bwMode="auto">
            <a:xfrm>
              <a:off x="1229025" y="4004225"/>
              <a:ext cx="216000" cy="479153"/>
            </a:xfrm>
            <a:prstGeom prst="upArrow">
              <a:avLst/>
            </a:prstGeom>
            <a:grp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19" name="Rectangle 131"/>
            <p:cNvSpPr/>
            <p:nvPr/>
          </p:nvSpPr>
          <p:spPr bwMode="auto">
            <a:xfrm>
              <a:off x="1046705" y="4377463"/>
              <a:ext cx="1886289" cy="108000"/>
            </a:xfrm>
            <a:prstGeom prst="rect">
              <a:avLst/>
            </a:prstGeom>
            <a:grp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20" name="Rectangle 132"/>
            <p:cNvSpPr/>
            <p:nvPr/>
          </p:nvSpPr>
          <p:spPr bwMode="auto">
            <a:xfrm rot="5400000">
              <a:off x="997701" y="4430474"/>
              <a:ext cx="206009" cy="108000"/>
            </a:xfrm>
            <a:prstGeom prst="rect">
              <a:avLst/>
            </a:prstGeom>
            <a:grp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21" name="Rectangle 133"/>
            <p:cNvSpPr/>
            <p:nvPr/>
          </p:nvSpPr>
          <p:spPr bwMode="auto">
            <a:xfrm rot="5400000">
              <a:off x="2776295" y="4426165"/>
              <a:ext cx="205400" cy="108000"/>
            </a:xfrm>
            <a:prstGeom prst="rect">
              <a:avLst/>
            </a:prstGeom>
            <a:grp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</p:grpSp>
      <p:grpSp>
        <p:nvGrpSpPr>
          <p:cNvPr id="122" name="그룹 121"/>
          <p:cNvGrpSpPr/>
          <p:nvPr/>
        </p:nvGrpSpPr>
        <p:grpSpPr>
          <a:xfrm>
            <a:off x="4829174" y="4699267"/>
            <a:ext cx="3583619" cy="675596"/>
            <a:chOff x="4829174" y="4485428"/>
            <a:chExt cx="3583619" cy="675596"/>
          </a:xfrm>
        </p:grpSpPr>
        <p:sp>
          <p:nvSpPr>
            <p:cNvPr id="123" name="Up Arrow 137"/>
            <p:cNvSpPr/>
            <p:nvPr/>
          </p:nvSpPr>
          <p:spPr bwMode="auto">
            <a:xfrm>
              <a:off x="5022720" y="4485428"/>
              <a:ext cx="216000" cy="575306"/>
            </a:xfrm>
            <a:prstGeom prst="upArrow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24" name="Rectangle 138"/>
            <p:cNvSpPr/>
            <p:nvPr/>
          </p:nvSpPr>
          <p:spPr bwMode="auto">
            <a:xfrm>
              <a:off x="4829174" y="4953446"/>
              <a:ext cx="3583619" cy="108000"/>
            </a:xfrm>
            <a:prstGeom prst="rect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25" name="Rectangle 139"/>
            <p:cNvSpPr/>
            <p:nvPr/>
          </p:nvSpPr>
          <p:spPr bwMode="auto">
            <a:xfrm rot="5400000">
              <a:off x="4779756" y="5003140"/>
              <a:ext cx="207768" cy="108000"/>
            </a:xfrm>
            <a:prstGeom prst="rect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26" name="Rectangle 140"/>
            <p:cNvSpPr/>
            <p:nvPr/>
          </p:nvSpPr>
          <p:spPr bwMode="auto">
            <a:xfrm rot="5400000">
              <a:off x="6561124" y="5003140"/>
              <a:ext cx="207768" cy="108000"/>
            </a:xfrm>
            <a:prstGeom prst="rect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27" name="Rectangle 136"/>
            <p:cNvSpPr/>
            <p:nvPr/>
          </p:nvSpPr>
          <p:spPr bwMode="auto">
            <a:xfrm rot="5400000">
              <a:off x="8254909" y="5003003"/>
              <a:ext cx="207768" cy="108000"/>
            </a:xfrm>
            <a:prstGeom prst="rect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</p:grpSp>
      <p:grpSp>
        <p:nvGrpSpPr>
          <p:cNvPr id="128" name="그룹 127"/>
          <p:cNvGrpSpPr/>
          <p:nvPr/>
        </p:nvGrpSpPr>
        <p:grpSpPr>
          <a:xfrm>
            <a:off x="593353" y="5374863"/>
            <a:ext cx="1555360" cy="942961"/>
            <a:chOff x="326316" y="5088196"/>
            <a:chExt cx="1555360" cy="942961"/>
          </a:xfrm>
        </p:grpSpPr>
        <p:sp>
          <p:nvSpPr>
            <p:cNvPr id="129" name="Rounded Rectangle 142"/>
            <p:cNvSpPr/>
            <p:nvPr/>
          </p:nvSpPr>
          <p:spPr bwMode="auto">
            <a:xfrm>
              <a:off x="326316" y="5306777"/>
              <a:ext cx="1555360" cy="724380"/>
            </a:xfrm>
            <a:prstGeom prst="roundRect">
              <a:avLst>
                <a:gd name="adj" fmla="val 3415"/>
              </a:avLst>
            </a:prstGeom>
            <a:solidFill>
              <a:srgbClr val="C9DEE5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백업 데이터베이스</a:t>
              </a: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 smtClean="0">
                  <a:solidFill>
                    <a:srgbClr val="404040">
                      <a:lumMod val="85000"/>
                    </a:srgbClr>
                  </a:solidFill>
                </a:rPr>
                <a:t>무엇이 백업되었고</a:t>
              </a:r>
              <a:r>
                <a:rPr lang="en-US" altLang="ko-KR" sz="900" kern="0" dirty="0" smtClean="0">
                  <a:solidFill>
                    <a:srgbClr val="404040">
                      <a:lumMod val="85000"/>
                    </a:srgbClr>
                  </a:solidFill>
                </a:rPr>
                <a:t>, </a:t>
              </a:r>
              <a:r>
                <a:rPr lang="ko-KR" altLang="en-US" sz="900" kern="0" smtClean="0">
                  <a:solidFill>
                    <a:srgbClr val="404040">
                      <a:lumMod val="85000"/>
                    </a:srgbClr>
                  </a:solidFill>
                </a:rPr>
                <a:t>어디에 저장되었는지 등의 정보</a:t>
              </a:r>
              <a:endParaRPr lang="ko-KR" altLang="en-US" sz="900" kern="0" dirty="0">
                <a:solidFill>
                  <a:srgbClr val="404040">
                    <a:lumMod val="85000"/>
                  </a:srgbClr>
                </a:solidFill>
              </a:endParaRP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미디어</a:t>
              </a: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/</a:t>
              </a:r>
              <a:r>
                <a:rPr lang="ko-KR" altLang="en-US" sz="900" kern="0">
                  <a:solidFill>
                    <a:srgbClr val="404040">
                      <a:lumMod val="85000"/>
                    </a:srgbClr>
                  </a:solidFill>
                </a:rPr>
                <a:t>장치 정보</a:t>
              </a:r>
            </a:p>
          </p:txBody>
        </p:sp>
        <p:sp>
          <p:nvSpPr>
            <p:cNvPr id="130" name="Rectangle 143"/>
            <p:cNvSpPr/>
            <p:nvPr/>
          </p:nvSpPr>
          <p:spPr bwMode="auto">
            <a:xfrm>
              <a:off x="326316" y="5088196"/>
              <a:ext cx="1554494" cy="178770"/>
            </a:xfrm>
            <a:prstGeom prst="rect">
              <a:avLst/>
            </a:prstGeom>
            <a:solidFill>
              <a:srgbClr val="40404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NetBackup Catalog</a:t>
              </a:r>
            </a:p>
          </p:txBody>
        </p:sp>
      </p:grpSp>
      <p:grpSp>
        <p:nvGrpSpPr>
          <p:cNvPr id="131" name="그룹 130"/>
          <p:cNvGrpSpPr/>
          <p:nvPr/>
        </p:nvGrpSpPr>
        <p:grpSpPr>
          <a:xfrm>
            <a:off x="7536517" y="5368121"/>
            <a:ext cx="1555608" cy="950581"/>
            <a:chOff x="7269480" y="5348705"/>
            <a:chExt cx="1555608" cy="950581"/>
          </a:xfrm>
        </p:grpSpPr>
        <p:sp>
          <p:nvSpPr>
            <p:cNvPr id="132" name="Rounded Rectangle 145"/>
            <p:cNvSpPr/>
            <p:nvPr/>
          </p:nvSpPr>
          <p:spPr bwMode="auto">
            <a:xfrm>
              <a:off x="7269728" y="5574906"/>
              <a:ext cx="1555360" cy="724380"/>
            </a:xfrm>
            <a:prstGeom prst="roundRect">
              <a:avLst>
                <a:gd name="adj" fmla="val 3415"/>
              </a:avLst>
            </a:prstGeom>
            <a:solidFill>
              <a:srgbClr val="C9DEE5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 smtClean="0">
                  <a:solidFill>
                    <a:srgbClr val="404040">
                      <a:lumMod val="85000"/>
                    </a:srgbClr>
                  </a:solidFill>
                </a:rPr>
                <a:t>세트 또는 백업 세트 복사</a:t>
              </a:r>
              <a:endParaRPr lang="ko-KR" altLang="en-US" sz="900" kern="0" dirty="0">
                <a:solidFill>
                  <a:srgbClr val="404040">
                    <a:lumMod val="85000"/>
                  </a:srgbClr>
                </a:solidFill>
              </a:endParaRP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 smtClean="0">
                  <a:solidFill>
                    <a:srgbClr val="404040">
                      <a:lumMod val="85000"/>
                    </a:srgbClr>
                  </a:solidFill>
                </a:rPr>
                <a:t>디스크</a:t>
              </a:r>
              <a:r>
                <a:rPr lang="en-US" altLang="ko-KR" sz="900" kern="0" dirty="0" smtClean="0">
                  <a:solidFill>
                    <a:srgbClr val="404040">
                      <a:lumMod val="85000"/>
                    </a:srgbClr>
                  </a:solidFill>
                </a:rPr>
                <a:t>, </a:t>
              </a:r>
              <a:r>
                <a:rPr lang="ko-KR" altLang="en-US" sz="900" kern="0" smtClean="0">
                  <a:solidFill>
                    <a:srgbClr val="404040">
                      <a:lumMod val="85000"/>
                    </a:srgbClr>
                  </a:solidFill>
                </a:rPr>
                <a:t>테이프 </a:t>
              </a:r>
              <a:r>
                <a:rPr lang="ko-KR" altLang="en-US" sz="900" kern="0">
                  <a:solidFill>
                    <a:srgbClr val="404040">
                      <a:lumMod val="85000"/>
                    </a:srgbClr>
                  </a:solidFill>
                </a:rPr>
                <a:t>또는 </a:t>
              </a:r>
              <a:r>
                <a:rPr lang="ko-KR" altLang="en-US" sz="900" kern="0" smtClean="0">
                  <a:solidFill>
                    <a:srgbClr val="404040">
                      <a:lumMod val="85000"/>
                    </a:srgbClr>
                  </a:solidFill>
                </a:rPr>
                <a:t>클라우드 </a:t>
              </a: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장치일 수 있음</a:t>
              </a: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.</a:t>
              </a:r>
            </a:p>
          </p:txBody>
        </p:sp>
        <p:sp>
          <p:nvSpPr>
            <p:cNvPr id="133" name="Rectangle 146"/>
            <p:cNvSpPr/>
            <p:nvPr/>
          </p:nvSpPr>
          <p:spPr bwMode="auto">
            <a:xfrm>
              <a:off x="7269480" y="5348705"/>
              <a:ext cx="1554494" cy="178770"/>
            </a:xfrm>
            <a:prstGeom prst="rect">
              <a:avLst/>
            </a:prstGeom>
            <a:solidFill>
              <a:srgbClr val="40404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Storage Destination</a:t>
              </a:r>
            </a:p>
          </p:txBody>
        </p:sp>
      </p:grpSp>
      <p:grpSp>
        <p:nvGrpSpPr>
          <p:cNvPr id="134" name="그룹 133"/>
          <p:cNvGrpSpPr/>
          <p:nvPr/>
        </p:nvGrpSpPr>
        <p:grpSpPr>
          <a:xfrm>
            <a:off x="4061103" y="5368121"/>
            <a:ext cx="1563210" cy="950581"/>
            <a:chOff x="3794066" y="5348705"/>
            <a:chExt cx="1563210" cy="950581"/>
          </a:xfrm>
        </p:grpSpPr>
        <p:sp>
          <p:nvSpPr>
            <p:cNvPr id="135" name="Rounded Rectangle 148"/>
            <p:cNvSpPr/>
            <p:nvPr/>
          </p:nvSpPr>
          <p:spPr bwMode="auto">
            <a:xfrm>
              <a:off x="3801916" y="5574906"/>
              <a:ext cx="1555360" cy="724380"/>
            </a:xfrm>
            <a:prstGeom prst="roundRect">
              <a:avLst>
                <a:gd name="adj" fmla="val 3415"/>
              </a:avLst>
            </a:prstGeom>
            <a:solidFill>
              <a:srgbClr val="C9DEE5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일반적으로 개별 테이프 카트리지를 의미</a:t>
              </a: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4MM, 8MM, DLT, WORM, </a:t>
              </a:r>
              <a:r>
                <a:rPr lang="ko-KR" altLang="en-US" sz="900" kern="0">
                  <a:solidFill>
                    <a:srgbClr val="404040">
                      <a:lumMod val="85000"/>
                    </a:srgbClr>
                  </a:solidFill>
                </a:rPr>
                <a:t>기타</a:t>
              </a:r>
            </a:p>
          </p:txBody>
        </p:sp>
        <p:sp>
          <p:nvSpPr>
            <p:cNvPr id="136" name="Rectangle 149"/>
            <p:cNvSpPr/>
            <p:nvPr/>
          </p:nvSpPr>
          <p:spPr bwMode="auto">
            <a:xfrm>
              <a:off x="3794066" y="5348705"/>
              <a:ext cx="1554494" cy="178770"/>
            </a:xfrm>
            <a:prstGeom prst="rect">
              <a:avLst/>
            </a:prstGeom>
            <a:solidFill>
              <a:srgbClr val="40404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Media</a:t>
              </a:r>
            </a:p>
          </p:txBody>
        </p:sp>
      </p:grpSp>
      <p:grpSp>
        <p:nvGrpSpPr>
          <p:cNvPr id="137" name="그룹 136"/>
          <p:cNvGrpSpPr/>
          <p:nvPr/>
        </p:nvGrpSpPr>
        <p:grpSpPr>
          <a:xfrm>
            <a:off x="2333581" y="5367243"/>
            <a:ext cx="1555360" cy="950581"/>
            <a:chOff x="2066544" y="5080576"/>
            <a:chExt cx="1555360" cy="950581"/>
          </a:xfrm>
        </p:grpSpPr>
        <p:sp>
          <p:nvSpPr>
            <p:cNvPr id="138" name="Rounded Rectangle 151"/>
            <p:cNvSpPr/>
            <p:nvPr/>
          </p:nvSpPr>
          <p:spPr bwMode="auto">
            <a:xfrm>
              <a:off x="2066544" y="5306777"/>
              <a:ext cx="1555360" cy="724380"/>
            </a:xfrm>
            <a:prstGeom prst="roundRect">
              <a:avLst>
                <a:gd name="adj" fmla="val 3415"/>
              </a:avLst>
            </a:prstGeom>
            <a:solidFill>
              <a:srgbClr val="C9DEE5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클라이언트 백업에 대한 정보 </a:t>
              </a:r>
              <a:r>
                <a:rPr lang="ko-KR" altLang="en-US" sz="900" kern="0" dirty="0" smtClean="0">
                  <a:solidFill>
                    <a:srgbClr val="404040">
                      <a:lumMod val="85000"/>
                    </a:srgbClr>
                  </a:solidFill>
                </a:rPr>
                <a:t>포함</a:t>
              </a:r>
              <a:endParaRPr lang="ko-KR" altLang="en-US" sz="900" kern="0" dirty="0">
                <a:solidFill>
                  <a:srgbClr val="404040">
                    <a:lumMod val="85000"/>
                  </a:srgbClr>
                </a:solidFill>
              </a:endParaRP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이미지 데이터 베이스에 포함 </a:t>
              </a: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(NetBackup </a:t>
              </a:r>
              <a:r>
                <a:rPr lang="ko-KR" altLang="en-US" sz="900" kern="0">
                  <a:solidFill>
                    <a:srgbClr val="404040">
                      <a:lumMod val="85000"/>
                    </a:srgbClr>
                  </a:solidFill>
                </a:rPr>
                <a:t>카탈로그</a:t>
              </a: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)</a:t>
              </a:r>
            </a:p>
          </p:txBody>
        </p:sp>
        <p:sp>
          <p:nvSpPr>
            <p:cNvPr id="139" name="Rectangle 152"/>
            <p:cNvSpPr/>
            <p:nvPr/>
          </p:nvSpPr>
          <p:spPr bwMode="auto">
            <a:xfrm>
              <a:off x="2066544" y="5080576"/>
              <a:ext cx="1554494" cy="178770"/>
            </a:xfrm>
            <a:prstGeom prst="rect">
              <a:avLst/>
            </a:prstGeom>
            <a:solidFill>
              <a:srgbClr val="40404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Backup Images</a:t>
              </a:r>
            </a:p>
          </p:txBody>
        </p:sp>
      </p:grpSp>
      <p:grpSp>
        <p:nvGrpSpPr>
          <p:cNvPr id="140" name="그룹 139"/>
          <p:cNvGrpSpPr/>
          <p:nvPr/>
        </p:nvGrpSpPr>
        <p:grpSpPr>
          <a:xfrm>
            <a:off x="5808301" y="5368121"/>
            <a:ext cx="1562523" cy="950581"/>
            <a:chOff x="5541264" y="5348705"/>
            <a:chExt cx="1562523" cy="950581"/>
          </a:xfrm>
        </p:grpSpPr>
        <p:sp>
          <p:nvSpPr>
            <p:cNvPr id="141" name="Rounded Rectangle 154"/>
            <p:cNvSpPr/>
            <p:nvPr/>
          </p:nvSpPr>
          <p:spPr bwMode="auto">
            <a:xfrm>
              <a:off x="5548427" y="5574906"/>
              <a:ext cx="1555360" cy="724380"/>
            </a:xfrm>
            <a:prstGeom prst="roundRect">
              <a:avLst>
                <a:gd name="adj" fmla="val 3415"/>
              </a:avLst>
            </a:prstGeom>
            <a:solidFill>
              <a:srgbClr val="C9DEE5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 smtClean="0">
                  <a:solidFill>
                    <a:srgbClr val="404040">
                      <a:lumMod val="85000"/>
                    </a:srgbClr>
                  </a:solidFill>
                </a:rPr>
                <a:t>테이프로의 자동화된 이미지 복제</a:t>
              </a:r>
              <a:endParaRPr lang="ko-KR" altLang="en-US" sz="900" kern="0" dirty="0">
                <a:solidFill>
                  <a:srgbClr val="404040">
                    <a:lumMod val="85000"/>
                  </a:srgbClr>
                </a:solidFill>
              </a:endParaRP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대형 로봇 환경에서 테이프 내보내기 관리</a:t>
              </a:r>
            </a:p>
          </p:txBody>
        </p:sp>
        <p:sp>
          <p:nvSpPr>
            <p:cNvPr id="142" name="Rectangle 155"/>
            <p:cNvSpPr/>
            <p:nvPr/>
          </p:nvSpPr>
          <p:spPr bwMode="auto">
            <a:xfrm>
              <a:off x="5541264" y="5348705"/>
              <a:ext cx="1554494" cy="178770"/>
            </a:xfrm>
            <a:prstGeom prst="rect">
              <a:avLst/>
            </a:prstGeom>
            <a:solidFill>
              <a:srgbClr val="40404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Vault</a:t>
              </a:r>
            </a:p>
          </p:txBody>
        </p:sp>
      </p:grpSp>
      <p:grpSp>
        <p:nvGrpSpPr>
          <p:cNvPr id="143" name="그룹 142"/>
          <p:cNvGrpSpPr/>
          <p:nvPr/>
        </p:nvGrpSpPr>
        <p:grpSpPr>
          <a:xfrm>
            <a:off x="2331345" y="2351459"/>
            <a:ext cx="1555608" cy="948526"/>
            <a:chOff x="2064308" y="1847418"/>
            <a:chExt cx="1555608" cy="948526"/>
          </a:xfrm>
        </p:grpSpPr>
        <p:sp>
          <p:nvSpPr>
            <p:cNvPr id="144" name="Rounded Rectangle 157"/>
            <p:cNvSpPr/>
            <p:nvPr/>
          </p:nvSpPr>
          <p:spPr bwMode="auto">
            <a:xfrm>
              <a:off x="2064556" y="2071564"/>
              <a:ext cx="1555360" cy="724380"/>
            </a:xfrm>
            <a:prstGeom prst="roundRect">
              <a:avLst>
                <a:gd name="adj" fmla="val 3415"/>
              </a:avLst>
            </a:prstGeom>
            <a:solidFill>
              <a:srgbClr val="C9DEE5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백업 </a:t>
              </a:r>
              <a:r>
                <a:rPr lang="ko-KR" altLang="en-US" sz="900" kern="0" dirty="0" smtClean="0">
                  <a:solidFill>
                    <a:srgbClr val="404040">
                      <a:lumMod val="85000"/>
                    </a:srgbClr>
                  </a:solidFill>
                </a:rPr>
                <a:t>저장소 </a:t>
              </a: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계획</a:t>
              </a: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데이터 분류 규칙</a:t>
              </a: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복제</a:t>
              </a: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, </a:t>
              </a:r>
              <a:r>
                <a:rPr lang="ko-KR" altLang="en-US" sz="900" kern="0">
                  <a:solidFill>
                    <a:srgbClr val="404040">
                      <a:lumMod val="85000"/>
                    </a:srgbClr>
                  </a:solidFill>
                </a:rPr>
                <a:t>보존 </a:t>
              </a:r>
              <a:r>
                <a:rPr lang="ko-KR" altLang="en-US" sz="900" kern="0" smtClean="0">
                  <a:solidFill>
                    <a:srgbClr val="404040">
                      <a:lumMod val="85000"/>
                    </a:srgbClr>
                  </a:solidFill>
                </a:rPr>
                <a:t>통제</a:t>
              </a:r>
              <a:endParaRPr lang="ko-KR" altLang="en-US" sz="900" kern="0">
                <a:solidFill>
                  <a:srgbClr val="404040">
                    <a:lumMod val="85000"/>
                  </a:srgbClr>
                </a:solidFill>
              </a:endParaRPr>
            </a:p>
          </p:txBody>
        </p:sp>
        <p:sp>
          <p:nvSpPr>
            <p:cNvPr id="145" name="Rectangle 158"/>
            <p:cNvSpPr/>
            <p:nvPr/>
          </p:nvSpPr>
          <p:spPr bwMode="auto">
            <a:xfrm>
              <a:off x="2064308" y="1847418"/>
              <a:ext cx="1554494" cy="178770"/>
            </a:xfrm>
            <a:prstGeom prst="rect">
              <a:avLst/>
            </a:prstGeom>
            <a:solidFill>
              <a:srgbClr val="40404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SLP</a:t>
              </a:r>
            </a:p>
          </p:txBody>
        </p:sp>
      </p:grpSp>
      <p:grpSp>
        <p:nvGrpSpPr>
          <p:cNvPr id="146" name="그룹 145"/>
          <p:cNvGrpSpPr/>
          <p:nvPr/>
        </p:nvGrpSpPr>
        <p:grpSpPr>
          <a:xfrm>
            <a:off x="4068953" y="2349223"/>
            <a:ext cx="1555360" cy="948526"/>
            <a:chOff x="3801916" y="1563931"/>
            <a:chExt cx="1555360" cy="948526"/>
          </a:xfrm>
        </p:grpSpPr>
        <p:sp>
          <p:nvSpPr>
            <p:cNvPr id="147" name="Rounded Rectangle 160"/>
            <p:cNvSpPr/>
            <p:nvPr/>
          </p:nvSpPr>
          <p:spPr bwMode="auto">
            <a:xfrm>
              <a:off x="3801916" y="1788077"/>
              <a:ext cx="1555360" cy="724380"/>
            </a:xfrm>
            <a:prstGeom prst="roundRect">
              <a:avLst>
                <a:gd name="adj" fmla="val 3415"/>
              </a:avLst>
            </a:prstGeom>
            <a:solidFill>
              <a:srgbClr val="C9DEE5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개별 미디어</a:t>
              </a: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 smtClean="0">
                  <a:solidFill>
                    <a:srgbClr val="404040">
                      <a:lumMod val="85000"/>
                    </a:srgbClr>
                  </a:solidFill>
                </a:rPr>
                <a:t>볼륨 풀</a:t>
              </a:r>
              <a:r>
                <a:rPr lang="en-US" altLang="ko-KR" sz="900" kern="0" dirty="0" smtClean="0">
                  <a:solidFill>
                    <a:srgbClr val="404040">
                      <a:lumMod val="85000"/>
                    </a:srgbClr>
                  </a:solidFill>
                </a:rPr>
                <a:t>(</a:t>
              </a:r>
              <a:r>
                <a:rPr lang="ko-KR" altLang="en-US" sz="900" kern="0" smtClean="0">
                  <a:solidFill>
                    <a:srgbClr val="404040">
                      <a:lumMod val="85000"/>
                    </a:srgbClr>
                  </a:solidFill>
                </a:rPr>
                <a:t>미디어 풀</a:t>
              </a:r>
              <a:r>
                <a:rPr lang="en-US" altLang="ko-KR" sz="900" kern="0" dirty="0" smtClean="0">
                  <a:solidFill>
                    <a:srgbClr val="404040">
                      <a:lumMod val="85000"/>
                    </a:srgbClr>
                  </a:solidFill>
                </a:rPr>
                <a:t>), </a:t>
              </a:r>
              <a:r>
                <a:rPr lang="ko-KR" altLang="en-US" sz="900" kern="0" smtClean="0">
                  <a:solidFill>
                    <a:srgbClr val="404040">
                      <a:lumMod val="85000"/>
                    </a:srgbClr>
                  </a:solidFill>
                </a:rPr>
                <a:t>볼륨 그룹과 같은 논리적 그룹핑</a:t>
              </a:r>
              <a:endParaRPr lang="ko-KR" altLang="en-US" sz="900" kern="0">
                <a:solidFill>
                  <a:srgbClr val="404040">
                    <a:lumMod val="85000"/>
                  </a:srgbClr>
                </a:solidFill>
              </a:endParaRPr>
            </a:p>
          </p:txBody>
        </p:sp>
        <p:sp>
          <p:nvSpPr>
            <p:cNvPr id="148" name="Rectangle 161"/>
            <p:cNvSpPr/>
            <p:nvPr/>
          </p:nvSpPr>
          <p:spPr bwMode="auto">
            <a:xfrm>
              <a:off x="3801916" y="1563931"/>
              <a:ext cx="1554494" cy="178770"/>
            </a:xfrm>
            <a:prstGeom prst="rect">
              <a:avLst/>
            </a:prstGeom>
            <a:solidFill>
              <a:srgbClr val="40404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Volume</a:t>
              </a: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5801879" y="2349223"/>
            <a:ext cx="1559794" cy="948526"/>
            <a:chOff x="5534842" y="1563931"/>
            <a:chExt cx="1559794" cy="948526"/>
          </a:xfrm>
        </p:grpSpPr>
        <p:sp>
          <p:nvSpPr>
            <p:cNvPr id="150" name="Rounded Rectangle 163"/>
            <p:cNvSpPr/>
            <p:nvPr/>
          </p:nvSpPr>
          <p:spPr bwMode="auto">
            <a:xfrm>
              <a:off x="5539276" y="1788077"/>
              <a:ext cx="1555360" cy="724380"/>
            </a:xfrm>
            <a:prstGeom prst="roundRect">
              <a:avLst>
                <a:gd name="adj" fmla="val 3415"/>
              </a:avLst>
            </a:prstGeom>
            <a:solidFill>
              <a:srgbClr val="C9DEE5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볼륨의 논리적 </a:t>
              </a:r>
              <a:r>
                <a:rPr lang="ko-KR" altLang="en-US" sz="900" kern="0" dirty="0" err="1" smtClean="0">
                  <a:solidFill>
                    <a:srgbClr val="404040">
                      <a:lumMod val="85000"/>
                    </a:srgbClr>
                  </a:solidFill>
                </a:rPr>
                <a:t>그룹핑</a:t>
              </a:r>
              <a:endParaRPr lang="ko-KR" altLang="en-US" sz="900" kern="0" dirty="0">
                <a:solidFill>
                  <a:srgbClr val="404040">
                    <a:lumMod val="85000"/>
                  </a:srgbClr>
                </a:solidFill>
              </a:endParaRP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목적을 위해 그룹화</a:t>
              </a:r>
              <a:b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</a:b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(</a:t>
              </a:r>
              <a:r>
                <a:rPr lang="ko-KR" altLang="en-US" sz="900" kern="0">
                  <a:solidFill>
                    <a:srgbClr val="404040">
                      <a:lumMod val="85000"/>
                    </a:srgbClr>
                  </a:solidFill>
                </a:rPr>
                <a:t>예</a:t>
              </a: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, Exchange</a:t>
              </a:r>
              <a:r>
                <a:rPr lang="ko-KR" altLang="en-US" sz="900" kern="0">
                  <a:solidFill>
                    <a:srgbClr val="404040">
                      <a:lumMod val="85000"/>
                    </a:srgbClr>
                  </a:solidFill>
                </a:rPr>
                <a:t>에 대한 볼륨 풀</a:t>
              </a: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)</a:t>
              </a:r>
            </a:p>
          </p:txBody>
        </p:sp>
        <p:sp>
          <p:nvSpPr>
            <p:cNvPr id="151" name="Rectangle 164"/>
            <p:cNvSpPr/>
            <p:nvPr/>
          </p:nvSpPr>
          <p:spPr bwMode="auto">
            <a:xfrm>
              <a:off x="5534842" y="1563931"/>
              <a:ext cx="1554494" cy="178770"/>
            </a:xfrm>
            <a:prstGeom prst="rect">
              <a:avLst/>
            </a:prstGeom>
            <a:solidFill>
              <a:srgbClr val="40404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Volume Pool</a:t>
              </a:r>
            </a:p>
          </p:txBody>
        </p:sp>
      </p:grpSp>
      <p:grpSp>
        <p:nvGrpSpPr>
          <p:cNvPr id="152" name="그룹 151"/>
          <p:cNvGrpSpPr/>
          <p:nvPr/>
        </p:nvGrpSpPr>
        <p:grpSpPr>
          <a:xfrm>
            <a:off x="7543673" y="2349223"/>
            <a:ext cx="1555360" cy="948526"/>
            <a:chOff x="7276636" y="1563931"/>
            <a:chExt cx="1555360" cy="948526"/>
          </a:xfrm>
        </p:grpSpPr>
        <p:sp>
          <p:nvSpPr>
            <p:cNvPr id="153" name="Rounded Rectangle 166"/>
            <p:cNvSpPr/>
            <p:nvPr/>
          </p:nvSpPr>
          <p:spPr bwMode="auto">
            <a:xfrm>
              <a:off x="7276636" y="1788077"/>
              <a:ext cx="1555360" cy="724380"/>
            </a:xfrm>
            <a:prstGeom prst="roundRect">
              <a:avLst>
                <a:gd name="adj" fmla="val 3415"/>
              </a:avLst>
            </a:prstGeom>
            <a:solidFill>
              <a:srgbClr val="C9DEE5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물리적 디스크 볼륨의 논리적 </a:t>
              </a:r>
              <a:r>
                <a:rPr lang="ko-KR" altLang="en-US" sz="900" kern="0" dirty="0" err="1" smtClean="0">
                  <a:solidFill>
                    <a:srgbClr val="404040">
                      <a:lumMod val="85000"/>
                    </a:srgbClr>
                  </a:solidFill>
                </a:rPr>
                <a:t>그룹핑</a:t>
              </a:r>
              <a:endParaRPr lang="ko-KR" altLang="en-US" sz="900" kern="0" dirty="0">
                <a:solidFill>
                  <a:srgbClr val="404040">
                    <a:lumMod val="85000"/>
                  </a:srgbClr>
                </a:solidFill>
              </a:endParaRP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디스크 관리 </a:t>
              </a:r>
              <a:r>
                <a:rPr lang="ko-KR" altLang="en-US" sz="900" kern="0" dirty="0" smtClean="0">
                  <a:solidFill>
                    <a:srgbClr val="404040">
                      <a:lumMod val="85000"/>
                    </a:srgbClr>
                  </a:solidFill>
                </a:rPr>
                <a:t>단순화</a:t>
              </a:r>
              <a:endParaRPr lang="ko-KR" altLang="en-US" sz="900" kern="0" dirty="0">
                <a:solidFill>
                  <a:srgbClr val="404040">
                    <a:lumMod val="85000"/>
                  </a:srgbClr>
                </a:solidFill>
              </a:endParaRPr>
            </a:p>
          </p:txBody>
        </p:sp>
        <p:sp>
          <p:nvSpPr>
            <p:cNvPr id="154" name="Rectangle 167"/>
            <p:cNvSpPr/>
            <p:nvPr/>
          </p:nvSpPr>
          <p:spPr bwMode="auto">
            <a:xfrm>
              <a:off x="7276636" y="1563931"/>
              <a:ext cx="1554494" cy="178770"/>
            </a:xfrm>
            <a:prstGeom prst="rect">
              <a:avLst/>
            </a:prstGeom>
            <a:solidFill>
              <a:srgbClr val="40404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Disk Pool</a:t>
              </a:r>
            </a:p>
          </p:txBody>
        </p:sp>
      </p:grpSp>
      <p:grpSp>
        <p:nvGrpSpPr>
          <p:cNvPr id="155" name="그룹 154"/>
          <p:cNvGrpSpPr/>
          <p:nvPr/>
        </p:nvGrpSpPr>
        <p:grpSpPr>
          <a:xfrm>
            <a:off x="594233" y="2351459"/>
            <a:ext cx="1558084" cy="948526"/>
            <a:chOff x="327196" y="1847418"/>
            <a:chExt cx="1558084" cy="948526"/>
          </a:xfrm>
        </p:grpSpPr>
        <p:sp>
          <p:nvSpPr>
            <p:cNvPr id="156" name="Rectangle 169"/>
            <p:cNvSpPr/>
            <p:nvPr/>
          </p:nvSpPr>
          <p:spPr bwMode="auto">
            <a:xfrm>
              <a:off x="330786" y="1847418"/>
              <a:ext cx="1554494" cy="178770"/>
            </a:xfrm>
            <a:prstGeom prst="rect">
              <a:avLst/>
            </a:prstGeom>
            <a:solidFill>
              <a:srgbClr val="40404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NetBackup Policy</a:t>
              </a:r>
            </a:p>
          </p:txBody>
        </p:sp>
        <p:sp>
          <p:nvSpPr>
            <p:cNvPr id="157" name="Rounded Rectangle 170"/>
            <p:cNvSpPr/>
            <p:nvPr/>
          </p:nvSpPr>
          <p:spPr bwMode="auto">
            <a:xfrm>
              <a:off x="327196" y="2071564"/>
              <a:ext cx="1555360" cy="724380"/>
            </a:xfrm>
            <a:prstGeom prst="roundRect">
              <a:avLst>
                <a:gd name="adj" fmla="val 3415"/>
              </a:avLst>
            </a:prstGeom>
            <a:solidFill>
              <a:srgbClr val="C9DEE5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백업 지침</a:t>
              </a:r>
            </a:p>
            <a:p>
              <a:pPr marL="114300" lvl="0" indent="-1143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기본 </a:t>
              </a:r>
              <a:r>
                <a:rPr lang="ko-KR" altLang="en-US" sz="900" kern="0" dirty="0" smtClean="0">
                  <a:solidFill>
                    <a:srgbClr val="404040">
                      <a:lumMod val="85000"/>
                    </a:srgbClr>
                  </a:solidFill>
                </a:rPr>
                <a:t>백업 속성 </a:t>
              </a:r>
              <a:r>
                <a:rPr lang="ko-KR" altLang="en-US" sz="900" kern="0" dirty="0">
                  <a:solidFill>
                    <a:srgbClr val="404040">
                      <a:lumMod val="85000"/>
                    </a:srgbClr>
                  </a:solidFill>
                </a:rPr>
                <a:t>포함 </a:t>
              </a: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(</a:t>
              </a:r>
              <a:r>
                <a:rPr lang="ko-KR" altLang="en-US" sz="900" kern="0" smtClean="0">
                  <a:solidFill>
                    <a:srgbClr val="404040">
                      <a:lumMod val="85000"/>
                    </a:srgbClr>
                  </a:solidFill>
                </a:rPr>
                <a:t>백업할 </a:t>
              </a:r>
              <a:r>
                <a:rPr lang="ko-KR" altLang="en-US" sz="900" kern="0">
                  <a:solidFill>
                    <a:srgbClr val="404040">
                      <a:lumMod val="85000"/>
                    </a:srgbClr>
                  </a:solidFill>
                </a:rPr>
                <a:t>클라이언트</a:t>
              </a: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, </a:t>
              </a:r>
              <a:r>
                <a:rPr lang="ko-KR" altLang="en-US" sz="900" kern="0">
                  <a:solidFill>
                    <a:srgbClr val="404040">
                      <a:lumMod val="85000"/>
                    </a:srgbClr>
                  </a:solidFill>
                </a:rPr>
                <a:t>스토리지</a:t>
              </a:r>
              <a:r>
                <a:rPr lang="en-US" altLang="ko-KR" sz="900" kern="0" dirty="0">
                  <a:solidFill>
                    <a:srgbClr val="404040">
                      <a:lumMod val="85000"/>
                    </a:srgbClr>
                  </a:solidFill>
                </a:rPr>
                <a:t>, </a:t>
              </a:r>
              <a:r>
                <a:rPr lang="ko-KR" altLang="en-US" sz="900" kern="0" smtClean="0">
                  <a:solidFill>
                    <a:srgbClr val="404040">
                      <a:lumMod val="85000"/>
                    </a:srgbClr>
                  </a:solidFill>
                </a:rPr>
                <a:t>일정</a:t>
              </a:r>
              <a:r>
                <a:rPr lang="en-US" altLang="ko-KR" sz="900" kern="0" dirty="0" smtClean="0">
                  <a:solidFill>
                    <a:srgbClr val="404040">
                      <a:lumMod val="85000"/>
                    </a:srgbClr>
                  </a:solidFill>
                </a:rPr>
                <a:t>)</a:t>
              </a:r>
              <a:endParaRPr lang="en-US" altLang="ko-KR" sz="900" kern="0" dirty="0">
                <a:solidFill>
                  <a:srgbClr val="404040">
                    <a:lumMod val="85000"/>
                  </a:srgbClr>
                </a:solidFill>
              </a:endParaRPr>
            </a:p>
          </p:txBody>
        </p:sp>
      </p:grpSp>
      <p:grpSp>
        <p:nvGrpSpPr>
          <p:cNvPr id="158" name="Group 171"/>
          <p:cNvGrpSpPr>
            <a:grpSpLocks noChangeAspect="1"/>
          </p:cNvGrpSpPr>
          <p:nvPr/>
        </p:nvGrpSpPr>
        <p:grpSpPr>
          <a:xfrm>
            <a:off x="1418641" y="4504505"/>
            <a:ext cx="367919" cy="320040"/>
            <a:chOff x="3905987" y="1584195"/>
            <a:chExt cx="499431" cy="498122"/>
          </a:xfrm>
        </p:grpSpPr>
        <p:pic>
          <p:nvPicPr>
            <p:cNvPr id="159" name="Picture 172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747001"/>
              <a:ext cx="499431" cy="335316"/>
            </a:xfrm>
            <a:prstGeom prst="rect">
              <a:avLst/>
            </a:prstGeom>
          </p:spPr>
        </p:pic>
        <p:pic>
          <p:nvPicPr>
            <p:cNvPr id="160" name="Picture 173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665598"/>
              <a:ext cx="499431" cy="335316"/>
            </a:xfrm>
            <a:prstGeom prst="rect">
              <a:avLst/>
            </a:prstGeom>
          </p:spPr>
        </p:pic>
        <p:pic>
          <p:nvPicPr>
            <p:cNvPr id="161" name="Picture 174" descr="IMG_disk_sm_silve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5987" y="1584195"/>
              <a:ext cx="499431" cy="335316"/>
            </a:xfrm>
            <a:prstGeom prst="rect">
              <a:avLst/>
            </a:prstGeom>
          </p:spPr>
        </p:pic>
      </p:grpSp>
      <p:grpSp>
        <p:nvGrpSpPr>
          <p:cNvPr id="162" name="Group 175"/>
          <p:cNvGrpSpPr>
            <a:grpSpLocks noChangeAspect="1"/>
          </p:cNvGrpSpPr>
          <p:nvPr/>
        </p:nvGrpSpPr>
        <p:grpSpPr>
          <a:xfrm>
            <a:off x="1552496" y="4134274"/>
            <a:ext cx="377190" cy="274320"/>
            <a:chOff x="6338331" y="2417581"/>
            <a:chExt cx="2305050" cy="1676400"/>
          </a:xfrm>
        </p:grpSpPr>
        <p:pic>
          <p:nvPicPr>
            <p:cNvPr id="163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331" y="2417581"/>
              <a:ext cx="2305050" cy="1676400"/>
            </a:xfrm>
            <a:prstGeom prst="rect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/>
            </a:ln>
            <a:effectLst>
              <a:outerShdw blurRad="25400" dist="25400" dir="2700000" algn="ctr" rotWithShape="0">
                <a:srgbClr val="40404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64" name="Picture 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320" y="2925618"/>
              <a:ext cx="1424334" cy="1031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5" name="Group 178"/>
          <p:cNvGrpSpPr/>
          <p:nvPr/>
        </p:nvGrpSpPr>
        <p:grpSpPr>
          <a:xfrm>
            <a:off x="1270739" y="3297912"/>
            <a:ext cx="1929293" cy="1067787"/>
            <a:chOff x="1003702" y="2437914"/>
            <a:chExt cx="1929293" cy="1067787"/>
          </a:xfrm>
          <a:solidFill>
            <a:srgbClr val="B1181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66" name="Group 179"/>
            <p:cNvGrpSpPr/>
            <p:nvPr/>
          </p:nvGrpSpPr>
          <p:grpSpPr>
            <a:xfrm>
              <a:off x="1003702" y="2437914"/>
              <a:ext cx="1929293" cy="1067787"/>
              <a:chOff x="1003702" y="2648309"/>
              <a:chExt cx="1929293" cy="1067787"/>
            </a:xfrm>
            <a:grpFill/>
          </p:grpSpPr>
          <p:sp>
            <p:nvSpPr>
              <p:cNvPr id="168" name="Down Arrow 181"/>
              <p:cNvSpPr/>
              <p:nvPr/>
            </p:nvSpPr>
            <p:spPr bwMode="auto">
              <a:xfrm rot="5400000">
                <a:off x="1846968" y="3353265"/>
                <a:ext cx="216000" cy="509662"/>
              </a:xfrm>
              <a:prstGeom prst="downArrow">
                <a:avLst/>
              </a:prstGeom>
              <a:grpFill/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US" sz="2400" dirty="0" err="1" smtClean="0">
                  <a:solidFill>
                    <a:srgbClr val="404040"/>
                  </a:solidFill>
                </a:endParaRPr>
              </a:p>
            </p:txBody>
          </p:sp>
          <p:sp>
            <p:nvSpPr>
              <p:cNvPr id="169" name="Rectangle 182"/>
              <p:cNvSpPr/>
              <p:nvPr/>
            </p:nvSpPr>
            <p:spPr bwMode="auto">
              <a:xfrm>
                <a:off x="1003702" y="2739376"/>
                <a:ext cx="1929292" cy="108000"/>
              </a:xfrm>
              <a:prstGeom prst="rect">
                <a:avLst/>
              </a:prstGeom>
              <a:grpFill/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US" sz="2400" dirty="0" err="1" smtClean="0">
                  <a:solidFill>
                    <a:srgbClr val="404040"/>
                  </a:solidFill>
                </a:endParaRPr>
              </a:p>
            </p:txBody>
          </p:sp>
          <p:sp>
            <p:nvSpPr>
              <p:cNvPr id="170" name="Rectangle 183"/>
              <p:cNvSpPr/>
              <p:nvPr/>
            </p:nvSpPr>
            <p:spPr bwMode="auto">
              <a:xfrm rot="5400000">
                <a:off x="958960" y="2693397"/>
                <a:ext cx="197484" cy="108000"/>
              </a:xfrm>
              <a:prstGeom prst="rect">
                <a:avLst/>
              </a:prstGeom>
              <a:grpFill/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US" sz="2400" dirty="0" err="1" smtClean="0">
                  <a:solidFill>
                    <a:srgbClr val="404040"/>
                  </a:solidFill>
                </a:endParaRPr>
              </a:p>
            </p:txBody>
          </p:sp>
          <p:sp>
            <p:nvSpPr>
              <p:cNvPr id="171" name="Rectangle 184"/>
              <p:cNvSpPr/>
              <p:nvPr/>
            </p:nvSpPr>
            <p:spPr bwMode="auto">
              <a:xfrm rot="5400000">
                <a:off x="2781718" y="2691586"/>
                <a:ext cx="194554" cy="108000"/>
              </a:xfrm>
              <a:prstGeom prst="rect">
                <a:avLst/>
              </a:prstGeom>
              <a:grpFill/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US" sz="2400" dirty="0" err="1" smtClean="0">
                  <a:solidFill>
                    <a:srgbClr val="404040"/>
                  </a:solidFill>
                </a:endParaRPr>
              </a:p>
            </p:txBody>
          </p:sp>
        </p:grpSp>
        <p:sp>
          <p:nvSpPr>
            <p:cNvPr id="167" name="Rectangle 180"/>
            <p:cNvSpPr/>
            <p:nvPr/>
          </p:nvSpPr>
          <p:spPr bwMode="auto">
            <a:xfrm rot="5400000">
              <a:off x="1706579" y="2924202"/>
              <a:ext cx="898441" cy="108000"/>
            </a:xfrm>
            <a:prstGeom prst="rect">
              <a:avLst/>
            </a:prstGeom>
            <a:grp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</p:grpSp>
      <p:grpSp>
        <p:nvGrpSpPr>
          <p:cNvPr id="172" name="그룹 171"/>
          <p:cNvGrpSpPr/>
          <p:nvPr/>
        </p:nvGrpSpPr>
        <p:grpSpPr>
          <a:xfrm>
            <a:off x="3506133" y="3296790"/>
            <a:ext cx="4919012" cy="1365248"/>
            <a:chOff x="3506133" y="3082951"/>
            <a:chExt cx="4919012" cy="1365248"/>
          </a:xfrm>
        </p:grpSpPr>
        <p:sp>
          <p:nvSpPr>
            <p:cNvPr id="173" name="Down Arrow 192"/>
            <p:cNvSpPr/>
            <p:nvPr/>
          </p:nvSpPr>
          <p:spPr bwMode="auto">
            <a:xfrm rot="5400000">
              <a:off x="5427849" y="3899872"/>
              <a:ext cx="216000" cy="467556"/>
            </a:xfrm>
            <a:prstGeom prst="downArrow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74" name="Down Arrow 193"/>
            <p:cNvSpPr/>
            <p:nvPr/>
          </p:nvSpPr>
          <p:spPr bwMode="auto">
            <a:xfrm rot="5400000">
              <a:off x="3663107" y="4075225"/>
              <a:ext cx="216000" cy="529947"/>
            </a:xfrm>
            <a:prstGeom prst="downArrow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75" name="Rectangle 194"/>
            <p:cNvSpPr/>
            <p:nvPr/>
          </p:nvSpPr>
          <p:spPr bwMode="auto">
            <a:xfrm>
              <a:off x="3928080" y="3169518"/>
              <a:ext cx="4497065" cy="108000"/>
            </a:xfrm>
            <a:prstGeom prst="rect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76" name="Rectangle 195"/>
            <p:cNvSpPr/>
            <p:nvPr/>
          </p:nvSpPr>
          <p:spPr bwMode="auto">
            <a:xfrm rot="5400000">
              <a:off x="4791399" y="3117917"/>
              <a:ext cx="176015" cy="108000"/>
            </a:xfrm>
            <a:prstGeom prst="rect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77" name="Rectangle 196"/>
            <p:cNvSpPr/>
            <p:nvPr/>
          </p:nvSpPr>
          <p:spPr bwMode="auto">
            <a:xfrm rot="5400000">
              <a:off x="6556661" y="3117917"/>
              <a:ext cx="176015" cy="108000"/>
            </a:xfrm>
            <a:prstGeom prst="rect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78" name="Rectangle 191"/>
            <p:cNvSpPr/>
            <p:nvPr/>
          </p:nvSpPr>
          <p:spPr bwMode="auto">
            <a:xfrm rot="5400000">
              <a:off x="8283897" y="3115128"/>
              <a:ext cx="172354" cy="108000"/>
            </a:xfrm>
            <a:prstGeom prst="rect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79" name="Rectangle 189"/>
            <p:cNvSpPr/>
            <p:nvPr/>
          </p:nvSpPr>
          <p:spPr bwMode="auto">
            <a:xfrm rot="5400000">
              <a:off x="3372518" y="3725081"/>
              <a:ext cx="1219126" cy="108000"/>
            </a:xfrm>
            <a:prstGeom prst="rect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  <p:sp>
          <p:nvSpPr>
            <p:cNvPr id="180" name="Rectangle 187"/>
            <p:cNvSpPr/>
            <p:nvPr/>
          </p:nvSpPr>
          <p:spPr bwMode="auto">
            <a:xfrm rot="5400000">
              <a:off x="5207336" y="3623813"/>
              <a:ext cx="1016583" cy="108000"/>
            </a:xfrm>
            <a:prstGeom prst="rect">
              <a:avLst/>
            </a:prstGeom>
            <a:solidFill>
              <a:srgbClr val="B1181E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 smtClean="0">
                <a:solidFill>
                  <a:srgbClr val="404040"/>
                </a:solidFill>
              </a:endParaRPr>
            </a:p>
          </p:txBody>
        </p:sp>
      </p:grpSp>
      <p:pic>
        <p:nvPicPr>
          <p:cNvPr id="181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26" y="4533115"/>
            <a:ext cx="596281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2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724" y="4365369"/>
            <a:ext cx="593207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6" name="텍스트 개체 틀 18"/>
          <p:cNvSpPr>
            <a:spLocks noGrp="1"/>
          </p:cNvSpPr>
          <p:nvPr>
            <p:ph type="body" sz="quarter" idx="17"/>
          </p:nvPr>
        </p:nvSpPr>
        <p:spPr>
          <a:xfrm>
            <a:off x="9285386" y="128563"/>
            <a:ext cx="306000" cy="302400"/>
          </a:xfrm>
        </p:spPr>
        <p:txBody>
          <a:bodyPr/>
          <a:lstStyle/>
          <a:p>
            <a:r>
              <a:rPr lang="en-US" altLang="ko-KR" dirty="0" smtClean="0"/>
              <a:t>II</a:t>
            </a:r>
            <a:endParaRPr lang="ko-KR" altLang="en-US" dirty="0"/>
          </a:p>
        </p:txBody>
      </p:sp>
      <p:sp>
        <p:nvSpPr>
          <p:cNvPr id="187" name="텍스트 개체 틀 1"/>
          <p:cNvSpPr>
            <a:spLocks noGrp="1"/>
          </p:cNvSpPr>
          <p:nvPr>
            <p:ph type="body" sz="quarter" idx="15"/>
          </p:nvPr>
        </p:nvSpPr>
        <p:spPr>
          <a:xfrm>
            <a:off x="8699873" y="170604"/>
            <a:ext cx="628378" cy="249299"/>
          </a:xfrm>
        </p:spPr>
        <p:txBody>
          <a:bodyPr/>
          <a:lstStyle/>
          <a:p>
            <a:r>
              <a:rPr lang="ko-KR" altLang="en-US" dirty="0" smtClean="0"/>
              <a:t>제품</a:t>
            </a:r>
            <a:endParaRPr lang="ko-KR" altLang="en-US" dirty="0"/>
          </a:p>
        </p:txBody>
      </p:sp>
      <p:sp>
        <p:nvSpPr>
          <p:cNvPr id="188" name="텍스트 개체 틀 17"/>
          <p:cNvSpPr>
            <a:spLocks noGrp="1"/>
          </p:cNvSpPr>
          <p:nvPr>
            <p:ph type="body" sz="quarter" idx="16"/>
          </p:nvPr>
        </p:nvSpPr>
        <p:spPr>
          <a:xfrm>
            <a:off x="8382250" y="484215"/>
            <a:ext cx="1256755" cy="249299"/>
          </a:xfrm>
        </p:spPr>
        <p:txBody>
          <a:bodyPr/>
          <a:lstStyle/>
          <a:p>
            <a:r>
              <a:rPr lang="ko-KR" altLang="en-US" dirty="0" err="1" smtClean="0"/>
              <a:t>주요기술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010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3&quot;/&gt;&lt;lineCharCount val=&quot;22&quot;/&gt;&lt;/TableIndex&gt;&lt;/ShapeTextInfo&gt;"/>
  <p:tag name="PRESENTER_SHAPEINFO" val="&lt;ThreeDShapeInfo&gt;&lt;uuid val=&quot;{86E4540A-D0BB-4B20-AEE7-E1B9AEC97402}&quot;/&gt;&lt;isInvalidForFieldText val=&quot;1&quot;/&gt;&lt;Image&gt;&lt;filename val=&quot;C:\Backup Exec\BE 2012 R2\working folder\Final\RUNTIME_36\data\asimages\{86E4540A-D0BB-4B20-AEE7-E1B9AEC97402}_16_S.png&quot;/&gt;&lt;left val=&quot;472&quot;/&gt;&lt;top val=&quot;258&quot;/&gt;&lt;width val=&quot;220&quot;/&gt;&lt;height val=&quot;112&quot;/&gt;&lt;hasText val=&quot;0&quot;/&gt;&lt;/Image&gt;&lt;Image&gt;&lt;filename val=&quot;C:\Backup Exec\BE 2012 R2\working folder\Final\RUNTIME_36\data\asimages\{86E4540A-D0BB-4B20-AEE7-E1B9AEC97402}_16_T.png&quot;/&gt;&lt;left val=&quot;477&quot;/&gt;&lt;top val=&quot;249&quot;/&gt;&lt;width val=&quot;220&quot;/&gt;&lt;height val=&quot;109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3&quot;/&gt;&lt;lineCharCount val=&quot;22&quot;/&gt;&lt;/TableIndex&gt;&lt;/ShapeTextInfo&gt;"/>
  <p:tag name="PRESENTER_SHAPEINFO" val="&lt;ThreeDShapeInfo&gt;&lt;uuid val=&quot;{86E4540A-D0BB-4B20-AEE7-E1B9AEC97402}&quot;/&gt;&lt;isInvalidForFieldText val=&quot;1&quot;/&gt;&lt;Image&gt;&lt;filename val=&quot;C:\Backup Exec\BE 2012 R2\working folder\Final\RUNTIME_36\data\asimages\{86E4540A-D0BB-4B20-AEE7-E1B9AEC97402}_16_S.png&quot;/&gt;&lt;left val=&quot;472&quot;/&gt;&lt;top val=&quot;258&quot;/&gt;&lt;width val=&quot;220&quot;/&gt;&lt;height val=&quot;112&quot;/&gt;&lt;hasText val=&quot;0&quot;/&gt;&lt;/Image&gt;&lt;Image&gt;&lt;filename val=&quot;C:\Backup Exec\BE 2012 R2\working folder\Final\RUNTIME_36\data\asimages\{86E4540A-D0BB-4B20-AEE7-E1B9AEC97402}_16_T.png&quot;/&gt;&lt;left val=&quot;477&quot;/&gt;&lt;top val=&quot;249&quot;/&gt;&lt;width val=&quot;220&quot;/&gt;&lt;height val=&quot;109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3&quot;/&gt;&lt;lineCharCount val=&quot;22&quot;/&gt;&lt;/TableIndex&gt;&lt;/ShapeTextInfo&gt;"/>
  <p:tag name="PRESENTER_SHAPEINFO" val="&lt;ThreeDShapeInfo&gt;&lt;uuid val=&quot;{86E4540A-D0BB-4B20-AEE7-E1B9AEC97402}&quot;/&gt;&lt;isInvalidForFieldText val=&quot;1&quot;/&gt;&lt;Image&gt;&lt;filename val=&quot;C:\Backup Exec\BE 2012 R2\working folder\Final\RUNTIME_36\data\asimages\{86E4540A-D0BB-4B20-AEE7-E1B9AEC97402}_16_S.png&quot;/&gt;&lt;left val=&quot;472&quot;/&gt;&lt;top val=&quot;258&quot;/&gt;&lt;width val=&quot;220&quot;/&gt;&lt;height val=&quot;112&quot;/&gt;&lt;hasText val=&quot;0&quot;/&gt;&lt;/Image&gt;&lt;Image&gt;&lt;filename val=&quot;C:\Backup Exec\BE 2012 R2\working folder\Final\RUNTIME_36\data\asimages\{86E4540A-D0BB-4B20-AEE7-E1B9AEC97402}_16_T.png&quot;/&gt;&lt;left val=&quot;477&quot;/&gt;&lt;top val=&quot;249&quot;/&gt;&lt;width val=&quot;220&quot;/&gt;&lt;height val=&quot;109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F09904AD-F3F6-41FD-94B5-5027038EB3AC}&quot;/&gt;&lt;isInvalidForFieldText val=&quot;0&quot;/&gt;&lt;Image&gt;&lt;filename val=&quot;C:\NetBackup_761_Differences-SymLearn\RUNTIME_01\data\asimages\{F09904AD-F3F6-41FD-94B5-5027038EB3AC}_50.png&quot;/&gt;&lt;left val=&quot;198&quot;/&gt;&lt;top val=&quot;163&quot;/&gt;&lt;width val=&quot;496&quot;/&gt;&lt;height val=&quot;260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9&quot;/&gt;&lt;/TableIndex&gt;&lt;/ShapeTextInfo&gt;"/>
  <p:tag name="PRESENTER_SHAPEINFO" val="&lt;ThreeDShapeInfo&gt;&lt;uuid val=&quot;{B48C3C73-2B94-4223-999B-784B833E7481}&quot;/&gt;&lt;isInvalidForFieldText val=&quot;0&quot;/&gt;&lt;Image&gt;&lt;filename val=&quot;C:\NetBackup_761_Differences-SymLearn\RUNTIME_01\data\asimages\{B48C3C73-2B94-4223-999B-784B833E7481}_50.png&quot;/&gt;&lt;left val=&quot;354&quot;/&gt;&lt;top val=&quot;126&quot;/&gt;&lt;width val=&quot;286&quot;/&gt;&lt;height val=&quot;41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2&quot;/&gt;&lt;/TableIndex&gt;&lt;/ShapeTextInfo&gt;"/>
  <p:tag name="PRESENTER_SHAPEINFO" val="&lt;ThreeDShapeInfo&gt;&lt;uuid val=&quot;{16FA2576-3937-43ED-B7AC-FA7E0E7C8D5E}&quot;/&gt;&lt;isInvalidForFieldText val=&quot;0&quot;/&gt;&lt;Image&gt;&lt;filename val=&quot;C:\NetBackup_761_Differences-SymLearn\RUNTIME_01\data\asimages\{16FA2576-3937-43ED-B7AC-FA7E0E7C8D5E}_50.png&quot;/&gt;&lt;left val=&quot;340&quot;/&gt;&lt;top val=&quot;313&quot;/&gt;&lt;width val=&quot;166&quot;/&gt;&lt;height val=&quot;41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4&quot;/&gt;&lt;/TableIndex&gt;&lt;/ShapeTextInfo&gt;"/>
  <p:tag name="PRESENTER_SHAPEINFO" val="&lt;ThreeDShapeInfo&gt;&lt;uuid val=&quot;{98E931E4-8556-431B-B83B-CF3A4D72E2A5}&quot;/&gt;&lt;isInvalidForFieldText val=&quot;0&quot;/&gt;&lt;Image&gt;&lt;filename val=&quot;C:\NetBackup_761_Differences-SymLearn\RUNTIME_01\data\asimages\{98E931E4-8556-431B-B83B-CF3A4D72E2A5}_50.png&quot;/&gt;&lt;left val=&quot;319&quot;/&gt;&lt;top val=&quot;415&quot;/&gt;&lt;width val=&quot;286&quot;/&gt;&lt;height val=&quot;42&quot;/&gt;&lt;hasText val=&quot;1&quot;/&gt;&lt;/Image&gt;&lt;/ThreeDShapeInfo&gt;"/>
</p:tagLst>
</file>

<file path=ppt/theme/theme1.xml><?xml version="1.0" encoding="utf-8"?>
<a:theme xmlns:a="http://schemas.openxmlformats.org/drawingml/2006/main" name="Veritas_Light_4x3">
  <a:themeElements>
    <a:clrScheme name="사용자 지정 1">
      <a:dk1>
        <a:srgbClr val="000000"/>
      </a:dk1>
      <a:lt1>
        <a:sysClr val="window" lastClr="FFFFFF"/>
      </a:lt1>
      <a:dk2>
        <a:srgbClr val="000000"/>
      </a:dk2>
      <a:lt2>
        <a:srgbClr val="C9CFD4"/>
      </a:lt2>
      <a:accent1>
        <a:srgbClr val="B1181E"/>
      </a:accent1>
      <a:accent2>
        <a:srgbClr val="838B8F"/>
      </a:accent2>
      <a:accent3>
        <a:srgbClr val="3DA1B9"/>
      </a:accent3>
      <a:accent4>
        <a:srgbClr val="A3C9CD"/>
      </a:accent4>
      <a:accent5>
        <a:srgbClr val="F57D7D"/>
      </a:accent5>
      <a:accent6>
        <a:srgbClr val="C9CFD4"/>
      </a:accent6>
      <a:hlink>
        <a:srgbClr val="3DA1B9"/>
      </a:hlink>
      <a:folHlink>
        <a:srgbClr val="838B8F"/>
      </a:folHlink>
    </a:clrScheme>
    <a:fontScheme name="Arial + 맑은고딕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algn="ctr">
          <a:lnSpc>
            <a:spcPct val="90000"/>
          </a:lnSpc>
          <a:defRPr sz="1800" dirty="0" err="1" smtClean="0">
            <a:solidFill>
              <a:srgbClr val="FFFFFF"/>
            </a:solidFill>
            <a:latin typeface="+mn-lt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tx2"/>
          </a:solidFill>
          <a:prstDash val="solid"/>
          <a:miter lim="800000"/>
          <a:headEnd type="none" w="med" len="med"/>
          <a:tailEnd type="triangle"/>
        </a:ln>
        <a:effectLst/>
      </a:spPr>
      <a:bodyPr/>
      <a:lstStyle/>
    </a:lnDef>
    <a:txDef>
      <a:spPr bwMode="ltGray">
        <a:noFill/>
        <a:ln w="9525">
          <a:noFill/>
          <a:miter lim="800000"/>
          <a:headEnd/>
          <a:tailEnd/>
        </a:ln>
      </a:spPr>
      <a:bodyPr wrap="square" lIns="0" tIns="0" rIns="0" bIns="0" rtlCol="0" anchor="t" anchorCtr="0">
        <a:noAutofit/>
      </a:bodyPr>
      <a:lstStyle>
        <a:defPPr>
          <a:lnSpc>
            <a:spcPct val="90000"/>
          </a:lnSpc>
          <a:spcBef>
            <a:spcPts val="0"/>
          </a:spcBef>
          <a:defRPr/>
        </a:defPPr>
      </a:lstStyle>
    </a:txDef>
  </a:objectDefaults>
  <a:extraClrSchemeLst/>
  <a:custClrLst>
    <a:custClr name="173 | 195 | 43">
      <a:srgbClr val="ADC32B"/>
    </a:custClr>
    <a:custClr name="234 | 104 | 60">
      <a:srgbClr val="EA683C"/>
    </a:custClr>
    <a:custClr name="252 | 180 | 69">
      <a:srgbClr val="FCB445"/>
    </a:custClr>
    <a:custClr name="201 | 221 | 229">
      <a:srgbClr val="C9DDE5"/>
    </a:custClr>
  </a:custClrLst>
  <a:extLst>
    <a:ext uri="{05A4C25C-085E-4340-85A3-A5531E510DB2}">
      <thm15:themeFamily xmlns:thm15="http://schemas.microsoft.com/office/thememl/2012/main" name="Presentation1" id="{8A07991F-58AE-4A41-8F02-18C435B1BD26}" vid="{288706DC-BC0E-4DB3-AAE2-ED2B340EF380}"/>
    </a:ext>
  </a:extLst>
</a:theme>
</file>

<file path=ppt/theme/theme2.xml><?xml version="1.0" encoding="utf-8"?>
<a:theme xmlns:a="http://schemas.openxmlformats.org/drawingml/2006/main" name="Office Theme">
  <a:themeElements>
    <a:clrScheme name="Veritas">
      <a:dk1>
        <a:srgbClr val="414142"/>
      </a:dk1>
      <a:lt1>
        <a:sysClr val="window" lastClr="FFFFFF"/>
      </a:lt1>
      <a:dk2>
        <a:srgbClr val="000000"/>
      </a:dk2>
      <a:lt2>
        <a:srgbClr val="C9CFD4"/>
      </a:lt2>
      <a:accent1>
        <a:srgbClr val="B1181E"/>
      </a:accent1>
      <a:accent2>
        <a:srgbClr val="838B8F"/>
      </a:accent2>
      <a:accent3>
        <a:srgbClr val="3DA1B9"/>
      </a:accent3>
      <a:accent4>
        <a:srgbClr val="A3C9CD"/>
      </a:accent4>
      <a:accent5>
        <a:srgbClr val="F57D7D"/>
      </a:accent5>
      <a:accent6>
        <a:srgbClr val="C9CFD4"/>
      </a:accent6>
      <a:hlink>
        <a:srgbClr val="3DA1B9"/>
      </a:hlink>
      <a:folHlink>
        <a:srgbClr val="838B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algn="ctr">
          <a:lnSpc>
            <a:spcPct val="90000"/>
          </a:lnSpc>
          <a:defRPr sz="1800" dirty="0" err="1" smtClean="0">
            <a:solidFill>
              <a:srgbClr val="FFFFFF"/>
            </a:solidFill>
            <a:latin typeface="+mn-lt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accent2"/>
          </a:solidFill>
          <a:prstDash val="solid"/>
          <a:miter lim="800000"/>
          <a:headEnd type="none" w="med" len="med"/>
          <a:tailEnd type="none" w="lg" len="lg"/>
        </a:ln>
        <a:effectLst/>
      </a:spPr>
      <a:bodyPr/>
      <a:lstStyle/>
    </a:lnDef>
    <a:txDef>
      <a:spPr bwMode="ltGray">
        <a:noFill/>
        <a:ln w="9525">
          <a:noFill/>
          <a:miter lim="800000"/>
          <a:headEnd/>
          <a:tailEnd/>
        </a:ln>
      </a:spPr>
      <a:bodyPr wrap="square" lIns="0" tIns="0" rIns="0" bIns="0" rtlCol="0" anchor="t" anchorCtr="0">
        <a:noAutofit/>
      </a:bodyPr>
      <a:lstStyle>
        <a:defPPr>
          <a:lnSpc>
            <a:spcPct val="90000"/>
          </a:lnSpc>
          <a:spcBef>
            <a:spcPts val="0"/>
          </a:spcBef>
          <a:defRPr/>
        </a:defPPr>
      </a:lstStyle>
    </a:txDef>
  </a:objectDefaults>
  <a:extraClrSchemeLst/>
  <a:custClrLst>
    <a:custClr name="173 | 195 | 43">
      <a:srgbClr val="ADC32B"/>
    </a:custClr>
    <a:custClr name="234 | 104 | 60">
      <a:srgbClr val="EA683C"/>
    </a:custClr>
    <a:custClr name="252 | 180 | 69">
      <a:srgbClr val="FCB445"/>
    </a:custClr>
    <a:custClr name="201 | 221 | 229">
      <a:srgbClr val="C9DDE5"/>
    </a:custClr>
  </a:custClrLst>
</a:theme>
</file>

<file path=ppt/theme/theme3.xml><?xml version="1.0" encoding="utf-8"?>
<a:theme xmlns:a="http://schemas.openxmlformats.org/drawingml/2006/main" name="Office Theme">
  <a:themeElements>
    <a:clrScheme name="Veritas">
      <a:dk1>
        <a:srgbClr val="414142"/>
      </a:dk1>
      <a:lt1>
        <a:sysClr val="window" lastClr="FFFFFF"/>
      </a:lt1>
      <a:dk2>
        <a:srgbClr val="000000"/>
      </a:dk2>
      <a:lt2>
        <a:srgbClr val="C9CFD4"/>
      </a:lt2>
      <a:accent1>
        <a:srgbClr val="B1181E"/>
      </a:accent1>
      <a:accent2>
        <a:srgbClr val="838B8F"/>
      </a:accent2>
      <a:accent3>
        <a:srgbClr val="3DA1B9"/>
      </a:accent3>
      <a:accent4>
        <a:srgbClr val="A3C9CD"/>
      </a:accent4>
      <a:accent5>
        <a:srgbClr val="F57D7D"/>
      </a:accent5>
      <a:accent6>
        <a:srgbClr val="C9CFD4"/>
      </a:accent6>
      <a:hlink>
        <a:srgbClr val="3DA1B9"/>
      </a:hlink>
      <a:folHlink>
        <a:srgbClr val="838B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algn="ctr">
          <a:lnSpc>
            <a:spcPct val="90000"/>
          </a:lnSpc>
          <a:defRPr sz="1800" dirty="0" err="1" smtClean="0">
            <a:solidFill>
              <a:srgbClr val="FFFFFF"/>
            </a:solidFill>
            <a:latin typeface="+mn-lt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accent2"/>
          </a:solidFill>
          <a:prstDash val="solid"/>
          <a:miter lim="800000"/>
          <a:headEnd type="none" w="med" len="med"/>
          <a:tailEnd type="none" w="lg" len="lg"/>
        </a:ln>
        <a:effectLst/>
      </a:spPr>
      <a:bodyPr/>
      <a:lstStyle/>
    </a:lnDef>
    <a:txDef>
      <a:spPr bwMode="ltGray">
        <a:noFill/>
        <a:ln w="9525">
          <a:noFill/>
          <a:miter lim="800000"/>
          <a:headEnd/>
          <a:tailEnd/>
        </a:ln>
      </a:spPr>
      <a:bodyPr wrap="square" lIns="0" tIns="0" rIns="0" bIns="0" rtlCol="0" anchor="t" anchorCtr="0">
        <a:noAutofit/>
      </a:bodyPr>
      <a:lstStyle>
        <a:defPPr>
          <a:lnSpc>
            <a:spcPct val="90000"/>
          </a:lnSpc>
          <a:spcBef>
            <a:spcPts val="0"/>
          </a:spcBef>
          <a:defRPr/>
        </a:defPPr>
      </a:lstStyle>
    </a:txDef>
  </a:objectDefaults>
  <a:extraClrSchemeLst/>
  <a:custClrLst>
    <a:custClr name="173 | 195 | 43">
      <a:srgbClr val="ADC32B"/>
    </a:custClr>
    <a:custClr name="234 | 104 | 60">
      <a:srgbClr val="EA683C"/>
    </a:custClr>
    <a:custClr name="252 | 180 | 69">
      <a:srgbClr val="FCB445"/>
    </a:custClr>
    <a:custClr name="201 | 221 | 229">
      <a:srgbClr val="C9DDE5"/>
    </a:custClr>
  </a:custClr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4980</TotalTime>
  <Words>6311</Words>
  <Application>Microsoft Office PowerPoint</Application>
  <PresentationFormat>A4 용지(210x297mm)</PresentationFormat>
  <Paragraphs>1171</Paragraphs>
  <Slides>44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44</vt:i4>
      </vt:variant>
    </vt:vector>
  </HeadingPairs>
  <TitlesOfParts>
    <vt:vector size="59" baseType="lpstr">
      <vt:lpstr>Arial Unicode MS</vt:lpstr>
      <vt:lpstr>HyhwpEQ</vt:lpstr>
      <vt:lpstr>Monotype Sorts</vt:lpstr>
      <vt:lpstr>PMingLiU-ExtB</vt:lpstr>
      <vt:lpstr>Zapf Dingbats</vt:lpstr>
      <vt:lpstr>굴림</vt:lpstr>
      <vt:lpstr>맑은 고딕</vt:lpstr>
      <vt:lpstr>맑은 고딕 Semilight</vt:lpstr>
      <vt:lpstr>Arial</vt:lpstr>
      <vt:lpstr>Arial Black</vt:lpstr>
      <vt:lpstr>Calibri</vt:lpstr>
      <vt:lpstr>Lucida Bright</vt:lpstr>
      <vt:lpstr>Wingdings</vt:lpstr>
      <vt:lpstr>Veritas_Light_4x3</vt:lpstr>
      <vt:lpstr>Image</vt:lpstr>
      <vt:lpstr>Veritas NetBackup 소프트웨어</vt:lpstr>
      <vt:lpstr>PowerPoint 프레젠테이션</vt:lpstr>
      <vt:lpstr>1. 제품 개요</vt:lpstr>
      <vt:lpstr>1. 제품 개요</vt:lpstr>
      <vt:lpstr>1. 제품 개요</vt:lpstr>
      <vt:lpstr>PowerPoint 프레젠테이션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2. 제품 주요 기술</vt:lpstr>
      <vt:lpstr>PowerPoint 프레젠테이션</vt:lpstr>
      <vt:lpstr>3. 경쟁사 제품 비교 – 기능 비교</vt:lpstr>
      <vt:lpstr>3. 경쟁사 제품 비교</vt:lpstr>
      <vt:lpstr>3. 경쟁사 제품 비교</vt:lpstr>
      <vt:lpstr>3. 경쟁사 제품 비교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with Name</dc:title>
  <dc:creator>Daeyoung Chun</dc:creator>
  <cp:lastModifiedBy>Windows 사용자</cp:lastModifiedBy>
  <cp:revision>468</cp:revision>
  <dcterms:created xsi:type="dcterms:W3CDTF">2016-02-15T09:17:03Z</dcterms:created>
  <dcterms:modified xsi:type="dcterms:W3CDTF">2019-02-25T05:25:51Z</dcterms:modified>
</cp:coreProperties>
</file>